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328" r:id="rId4"/>
    <p:sldId id="326" r:id="rId5"/>
    <p:sldId id="259" r:id="rId6"/>
    <p:sldId id="341" r:id="rId7"/>
    <p:sldId id="342" r:id="rId8"/>
    <p:sldId id="344" r:id="rId9"/>
    <p:sldId id="345" r:id="rId10"/>
    <p:sldId id="346" r:id="rId11"/>
    <p:sldId id="347" r:id="rId12"/>
    <p:sldId id="348" r:id="rId13"/>
    <p:sldId id="349" r:id="rId14"/>
    <p:sldId id="352" r:id="rId15"/>
    <p:sldId id="353" r:id="rId16"/>
    <p:sldId id="25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D1B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31" y="119119"/>
            <a:ext cx="8762351" cy="6865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" y="2452198"/>
            <a:ext cx="2215722" cy="3879669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580084" y="1993665"/>
            <a:ext cx="9439898" cy="10464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6000" b="1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HỌC LỚP 5</a:t>
            </a:r>
            <a:endParaRPr lang="zh-CN" altLang="en-US" sz="6000" b="1" dirty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A_文本框 15">
            <a:extLst>
              <a:ext uri="{FF2B5EF4-FFF2-40B4-BE49-F238E27FC236}">
                <a16:creationId xmlns:a16="http://schemas.microsoft.com/office/drawing/2014/main" id="{318E857D-D695-4972-A0E8-5EDD39543A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19479" y="3269420"/>
            <a:ext cx="9439898" cy="113876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6600" b="1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 </a:t>
            </a:r>
            <a:r>
              <a:rPr lang="en-US" altLang="zh-CN" sz="6600" b="1" dirty="0">
                <a:ln w="12700">
                  <a:noFill/>
                  <a:prstDash val="solid"/>
                </a:ln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DẺO</a:t>
            </a:r>
            <a:endParaRPr lang="zh-CN" altLang="en-US" sz="6600" b="1" dirty="0">
              <a:ln w="12700">
                <a:noFill/>
                <a:prstDash val="solid"/>
              </a:ln>
              <a:solidFill>
                <a:srgbClr val="2D28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BC3C2-F23D-40EB-8D01-67AB514692C8}"/>
              </a:ext>
            </a:extLst>
          </p:cNvPr>
          <p:cNvSpPr txBox="1"/>
          <p:nvPr/>
        </p:nvSpPr>
        <p:spPr>
          <a:xfrm>
            <a:off x="3392214" y="69979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TRƯỜNG TIỂU HỌC ĐỨC GIANG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4347-60DC-4498-8FA1-AA189056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B9CE9B9-498E-46E0-9FA0-922600A9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61" y="1742182"/>
            <a:ext cx="396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>
            <a:extLst>
              <a:ext uri="{FF2B5EF4-FFF2-40B4-BE49-F238E27FC236}">
                <a16:creationId xmlns:a16="http://schemas.microsoft.com/office/drawing/2014/main" id="{F88D43E4-BC05-4E2B-8358-5CEE9F7F9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994" y="762000"/>
            <a:ext cx="8706011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A976714-A3FE-4B6C-A9EE-AA1D7804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039" y="1742182"/>
            <a:ext cx="416123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21095-982B-42DF-AF1E-07FEAB7E4FC1}"/>
              </a:ext>
            </a:extLst>
          </p:cNvPr>
          <p:cNvSpPr txBox="1"/>
          <p:nvPr/>
        </p:nvSpPr>
        <p:spPr>
          <a:xfrm>
            <a:off x="1295239" y="5694164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84839-FC5F-4D2B-9851-B071ED0AE431}"/>
              </a:ext>
            </a:extLst>
          </p:cNvPr>
          <p:cNvSpPr txBox="1"/>
          <p:nvPr/>
        </p:nvSpPr>
        <p:spPr>
          <a:xfrm>
            <a:off x="7620161" y="57807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7241-346D-4581-BE49-1AD1A676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B3D14C4-CE8D-45A2-8BD4-DD538FCD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61" y="2133600"/>
            <a:ext cx="4495800" cy="33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>
            <a:extLst>
              <a:ext uri="{FF2B5EF4-FFF2-40B4-BE49-F238E27FC236}">
                <a16:creationId xmlns:a16="http://schemas.microsoft.com/office/drawing/2014/main" id="{B3F6199F-0A7B-4A65-BEE5-73A610913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11" y="881360"/>
            <a:ext cx="979445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0F841-1EEA-4C85-A64B-EDC338781F99}"/>
              </a:ext>
            </a:extLst>
          </p:cNvPr>
          <p:cNvSpPr txBox="1"/>
          <p:nvPr/>
        </p:nvSpPr>
        <p:spPr>
          <a:xfrm>
            <a:off x="990439" y="57807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6882C-D237-4EE2-AA48-5EC29FEFCC9E}"/>
              </a:ext>
            </a:extLst>
          </p:cNvPr>
          <p:cNvSpPr txBox="1"/>
          <p:nvPr/>
        </p:nvSpPr>
        <p:spPr>
          <a:xfrm>
            <a:off x="7162961" y="5780782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69C6E95-DF43-4FF6-B3D6-11CAFAFF7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8" r="11109" b="7615"/>
          <a:stretch/>
        </p:blipFill>
        <p:spPr bwMode="auto">
          <a:xfrm>
            <a:off x="1371439" y="1981200"/>
            <a:ext cx="3429000" cy="36063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5566-5AD2-4C38-9587-5CCE012D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14">
            <a:extLst>
              <a:ext uri="{FF2B5EF4-FFF2-40B4-BE49-F238E27FC236}">
                <a16:creationId xmlns:a16="http://schemas.microsoft.com/office/drawing/2014/main" id="{C4630BEC-700E-40F2-B4A4-FE365CF4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039" y="43160"/>
            <a:ext cx="10146323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748BB-217F-4C50-A401-BE1E61CF292D}"/>
              </a:ext>
            </a:extLst>
          </p:cNvPr>
          <p:cNvSpPr txBox="1"/>
          <p:nvPr/>
        </p:nvSpPr>
        <p:spPr>
          <a:xfrm>
            <a:off x="2286000" y="616405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49574221f3d010ae72efab7ee2b6ca28">
            <a:extLst>
              <a:ext uri="{FF2B5EF4-FFF2-40B4-BE49-F238E27FC236}">
                <a16:creationId xmlns:a16="http://schemas.microsoft.com/office/drawing/2014/main" id="{10FF93D9-9E51-4D75-9DAA-C737ADBF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333" y1="52959" x2="23333" y2="52959"/>
                        <a14:foregroundMark x1="23333" y1="52959" x2="23333" y2="52959"/>
                        <a14:foregroundMark x1="36889" y1="61834" x2="36889" y2="61834"/>
                        <a14:foregroundMark x1="28000" y1="32249" x2="28000" y2="32249"/>
                        <a14:foregroundMark x1="28000" y1="32249" x2="28000" y2="32249"/>
                        <a14:foregroundMark x1="29556" y1="26627" x2="29556" y2="26627"/>
                        <a14:foregroundMark x1="25778" y1="38166" x2="25778" y2="38166"/>
                        <a14:foregroundMark x1="27778" y1="39349" x2="27778" y2="39349"/>
                        <a14:foregroundMark x1="55556" y1="66864" x2="55556" y2="66864"/>
                        <a14:foregroundMark x1="74000" y1="37574" x2="74000" y2="37574"/>
                        <a14:foregroundMark x1="91778" y1="53846" x2="91778" y2="53846"/>
                        <a14:foregroundMark x1="72444" y1="69822" x2="72444" y2="69822"/>
                        <a14:foregroundMark x1="86667" y1="76036" x2="86667" y2="76036"/>
                        <a14:foregroundMark x1="64667" y1="73669" x2="64667" y2="73669"/>
                        <a14:foregroundMark x1="18000" y1="77219" x2="18000" y2="77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46" y="932793"/>
            <a:ext cx="3200400" cy="257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DDE81-9879-4FC0-B655-13BC1F20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63" y="856593"/>
            <a:ext cx="2924583" cy="2597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EAEDA-3AED-422F-9EFF-3045C320C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46" y="3294994"/>
            <a:ext cx="5014708" cy="28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77F2-53E9-48D6-8C93-D5D2F13A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5FD57-1B37-44F0-8182-47C2F5EF16D8}"/>
              </a:ext>
            </a:extLst>
          </p:cNvPr>
          <p:cNvSpPr txBox="1"/>
          <p:nvPr/>
        </p:nvSpPr>
        <p:spPr>
          <a:xfrm>
            <a:off x="645735" y="1345379"/>
            <a:ext cx="105910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- Được sử dụng rộng rãi thay thế cho các sản phẩm bằng gỗ, da, thuỷ tinh vải và kim loại.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5762-A16B-4D2B-8B8A-E217318A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Cách bảo quản: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D9638CDD-1964-4F09-B945-DDC46B11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138680"/>
            <a:ext cx="7239000" cy="523875"/>
          </a:xfrm>
          <a:prstGeom prst="rect">
            <a:avLst/>
          </a:prstGeom>
          <a:solidFill>
            <a:srgbClr val="66FFFF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bảo quản đồ dùng bằng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0241034C-30AF-4F83-B9AE-6D893F3D3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789680"/>
            <a:ext cx="2286000" cy="1200329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CB9EAD45-3CFA-4314-BA43-44ACB18B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3815080"/>
            <a:ext cx="2286000" cy="156966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2B4F02AD-20CA-4D75-977A-F0A67BEC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3815080"/>
            <a:ext cx="2286000" cy="830997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20">
            <a:extLst>
              <a:ext uri="{FF2B5EF4-FFF2-40B4-BE49-F238E27FC236}">
                <a16:creationId xmlns:a16="http://schemas.microsoft.com/office/drawing/2014/main" id="{A3D4A6FD-3BB8-408B-8B1C-ED69C833B5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8500" y="2661920"/>
            <a:ext cx="2390140" cy="107696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1">
            <a:extLst>
              <a:ext uri="{FF2B5EF4-FFF2-40B4-BE49-F238E27FC236}">
                <a16:creationId xmlns:a16="http://schemas.microsoft.com/office/drawing/2014/main" id="{BE3D8210-D368-4230-8417-EC73DC3F7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840" y="2661920"/>
            <a:ext cx="2512060" cy="107696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2">
            <a:extLst>
              <a:ext uri="{FF2B5EF4-FFF2-40B4-BE49-F238E27FC236}">
                <a16:creationId xmlns:a16="http://schemas.microsoft.com/office/drawing/2014/main" id="{62B80556-EDE0-4A79-80FC-D571800D0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2714857"/>
            <a:ext cx="0" cy="110022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BDD1-8E4F-4C3E-B20F-D3D33BF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31" y="115260"/>
            <a:ext cx="10515600" cy="5761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NỘI DUNG GHI VỞ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2990609-12B3-4FA9-A5A4-0D23D813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24" y="1223997"/>
            <a:ext cx="11648794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1. Tính chất: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Cách điện, cách nhiệt, nhẹ, bền, khó vỡ.</a:t>
            </a:r>
          </a:p>
          <a:p>
            <a:pPr eaLnBrk="1" hangingPunct="1">
              <a:defRPr/>
            </a:pPr>
            <a:r>
              <a:rPr lang="en-US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Công dụng: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Dùng làm một số đồ dùng gia đình (cốc, ca, chậu,…)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Thay thế một số vật liệu như thủy tinh (cốc, lọ nhựa cao cấp), gỗ (xốp trải nhà vân gỗ), kim loại (dao, dĩa ăn,…)</a:t>
            </a:r>
          </a:p>
          <a:p>
            <a:pPr eaLnBrk="1" hangingPunct="1">
              <a:defRPr/>
            </a:pPr>
            <a:r>
              <a:rPr lang="en-US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Cách bảo quản: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Dùng xong phải rửa sạch.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Không nên để ở nơi có nhiệt độ cao trong thời gian dài.</a:t>
            </a:r>
          </a:p>
        </p:txBody>
      </p:sp>
    </p:spTree>
    <p:extLst>
      <p:ext uri="{BB962C8B-B14F-4D97-AF65-F5344CB8AC3E}">
        <p14:creationId xmlns:p14="http://schemas.microsoft.com/office/powerpoint/2010/main" val="13964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1602603" y="536201"/>
            <a:ext cx="9017303" cy="1064393"/>
          </a:xfrm>
          <a:custGeom>
            <a:avLst/>
            <a:gdLst>
              <a:gd name="connsiteX0" fmla="*/ 0 w 2821927"/>
              <a:gd name="connsiteY0" fmla="*/ 0 h 1064393"/>
              <a:gd name="connsiteX1" fmla="*/ 2821927 w 2821927"/>
              <a:gd name="connsiteY1" fmla="*/ 0 h 1064393"/>
              <a:gd name="connsiteX2" fmla="*/ 2821927 w 2821927"/>
              <a:gd name="connsiteY2" fmla="*/ 1064393 h 1064393"/>
              <a:gd name="connsiteX3" fmla="*/ 0 w 2821927"/>
              <a:gd name="connsiteY3" fmla="*/ 1064393 h 1064393"/>
              <a:gd name="connsiteX4" fmla="*/ 0 w 2821927"/>
              <a:gd name="connsiteY4" fmla="*/ 0 h 1064393"/>
              <a:gd name="connsiteX0" fmla="*/ 78377 w 2821927"/>
              <a:gd name="connsiteY0" fmla="*/ 39188 h 1064393"/>
              <a:gd name="connsiteX1" fmla="*/ 2821927 w 2821927"/>
              <a:gd name="connsiteY1" fmla="*/ 0 h 1064393"/>
              <a:gd name="connsiteX2" fmla="*/ 2821927 w 2821927"/>
              <a:gd name="connsiteY2" fmla="*/ 1064393 h 1064393"/>
              <a:gd name="connsiteX3" fmla="*/ 0 w 2821927"/>
              <a:gd name="connsiteY3" fmla="*/ 1064393 h 1064393"/>
              <a:gd name="connsiteX4" fmla="*/ 78377 w 2821927"/>
              <a:gd name="connsiteY4" fmla="*/ 39188 h 106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927" h="1064393">
                <a:moveTo>
                  <a:pt x="78377" y="39188"/>
                </a:moveTo>
                <a:lnTo>
                  <a:pt x="2821927" y="0"/>
                </a:lnTo>
                <a:lnTo>
                  <a:pt x="2821927" y="1064393"/>
                </a:lnTo>
                <a:lnTo>
                  <a:pt x="0" y="1064393"/>
                </a:lnTo>
                <a:lnTo>
                  <a:pt x="78377" y="39188"/>
                </a:lnTo>
                <a:close/>
              </a:path>
            </a:pathLst>
          </a:custGeom>
          <a:solidFill>
            <a:srgbClr val="2D2833"/>
          </a:solidFill>
          <a:ln>
            <a:noFill/>
          </a:ln>
        </p:spPr>
        <p:txBody>
          <a:bodyPr/>
          <a:lstStyle/>
          <a:p>
            <a:endParaRPr lang="zh-CN" altLang="en-US" sz="1799" b="1">
              <a:solidFill>
                <a:schemeClr val="tx2"/>
              </a:solidFill>
              <a:sym typeface="Arial" pitchFamily="34" charset="0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1602604" y="585380"/>
            <a:ext cx="102464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大黑简体" pitchFamily="65" charset="-122"/>
              </a:rPr>
              <a:t>Vận </a:t>
            </a:r>
            <a:r>
              <a:rPr lang="en-US" altLang="zh-C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大黑简体" pitchFamily="65" charset="-122"/>
              </a:rPr>
              <a:t>dụng</a:t>
            </a:r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大黑简体" pitchFamily="65" charset="-122"/>
              </a:rPr>
              <a:t>- </a:t>
            </a:r>
            <a:r>
              <a:rPr lang="en-US" altLang="zh-C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大黑简体" pitchFamily="65" charset="-122"/>
              </a:rPr>
              <a:t>trải</a:t>
            </a:r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大黑简体" pitchFamily="65" charset="-122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大黑简体" pitchFamily="65" charset="-122"/>
              </a:rPr>
              <a:t>nghiệm</a:t>
            </a:r>
            <a:endParaRPr lang="zh-CN" altLang="en-US" sz="4400" b="1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  <a:sym typeface="方正大黑简体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04B2F63A-521C-4191-BBF6-554E3713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798" y="2110828"/>
            <a:ext cx="5246974" cy="17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20120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</a:rPr>
              <a:t>01</a:t>
            </a:r>
            <a:endParaRPr lang="zh-CN" altLang="en-US" sz="1280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754892" y="3573493"/>
            <a:ext cx="401757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517127" y="2546157"/>
            <a:ext cx="4554065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55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5500" b="1" dirty="0">
              <a:solidFill>
                <a:schemeClr val="bg1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C209-EA5F-49C3-89E1-1DB0B08D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8AE3920-5D1B-45F3-96E8-6EB2E7DF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044703"/>
            <a:ext cx="962152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1. Nêu tính chất của thuỷ tinh ?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90411CDB-9BF4-45BB-8029-2EAADF068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3768525"/>
            <a:ext cx="111845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2. Nêu cách bảo quản những đồ dùng bằng thuỷ tinh?  </a:t>
            </a:r>
            <a:endParaRPr lang="en-US" sz="36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85A24BC-386C-43EC-8408-8AB952687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691034"/>
            <a:ext cx="1164509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Thủy tinh thường trong suốt, không gỉ, cứng, nhưng dễ vỡ. Thủy tinh không cháy, không hút ẩm v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 không bị a xít ăn mòn.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4E7312EF-915F-4D99-AEC0-8125DE795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515551"/>
            <a:ext cx="1118459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Trong khi sử dụng hoặc lau, rửa cần nhẹ nh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ng tránh va chạm mạnh, để nơi chắc chắn,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20120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00" b="1">
                <a:solidFill>
                  <a:schemeClr val="bg1"/>
                </a:solidFill>
              </a:rPr>
              <a:t>02</a:t>
            </a:r>
            <a:endParaRPr lang="zh-CN" altLang="en-US" sz="1280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754892" y="3573493"/>
            <a:ext cx="401757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517127" y="2546157"/>
            <a:ext cx="4554065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55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  <a:endParaRPr lang="zh-CN" altLang="en-US" sz="5500" b="1" dirty="0">
              <a:solidFill>
                <a:schemeClr val="bg1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9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38181" y="148547"/>
            <a:ext cx="536877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400" b="1">
                <a:solidFill>
                  <a:srgbClr val="2D28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 CẦU CẦN ĐẠT</a:t>
            </a:r>
            <a:endParaRPr lang="zh-CN" altLang="en-US" sz="4400" dirty="0">
              <a:solidFill>
                <a:srgbClr val="2D2833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0" name="PA_文本框 8"/>
          <p:cNvSpPr txBox="1"/>
          <p:nvPr>
            <p:custDataLst>
              <p:tags r:id="rId1"/>
            </p:custDataLst>
          </p:nvPr>
        </p:nvSpPr>
        <p:spPr>
          <a:xfrm>
            <a:off x="1892660" y="1340158"/>
            <a:ext cx="905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2D2833"/>
                </a:solidFill>
              </a:rPr>
              <a:t>1. </a:t>
            </a:r>
            <a:r>
              <a:rPr lang="en-US" altLang="zh-CN" sz="3600" dirty="0" err="1"/>
              <a:t>H</a:t>
            </a:r>
            <a:r>
              <a:rPr lang="en-US" sz="3600" dirty="0" err="1"/>
              <a:t>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r>
              <a:rPr lang="en-US" sz="3600" dirty="0"/>
              <a:t> </a:t>
            </a:r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err="1"/>
              <a:t>của</a:t>
            </a:r>
            <a:r>
              <a:rPr lang="en-US" sz="3600"/>
              <a:t> chất dẻo,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err="1"/>
              <a:t>chất</a:t>
            </a:r>
            <a:r>
              <a:rPr lang="en-US" sz="3600"/>
              <a:t> của chất </a:t>
            </a:r>
            <a:r>
              <a:rPr lang="en-US" sz="3600" dirty="0" err="1"/>
              <a:t>dẻo</a:t>
            </a:r>
            <a:r>
              <a:rPr lang="en-US" sz="3600" dirty="0"/>
              <a:t>.</a:t>
            </a:r>
            <a:endParaRPr lang="zh-CN" altLang="en-US" sz="3600" b="1" dirty="0">
              <a:solidFill>
                <a:srgbClr val="2D2833"/>
              </a:solidFill>
            </a:endParaRPr>
          </a:p>
        </p:txBody>
      </p:sp>
      <p:sp>
        <p:nvSpPr>
          <p:cNvPr id="41" name="PA_文本框 9"/>
          <p:cNvSpPr txBox="1"/>
          <p:nvPr>
            <p:custDataLst>
              <p:tags r:id="rId2"/>
            </p:custDataLst>
          </p:nvPr>
        </p:nvSpPr>
        <p:spPr>
          <a:xfrm>
            <a:off x="1892660" y="2962657"/>
            <a:ext cx="905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2D2833"/>
                </a:solidFill>
              </a:rPr>
              <a:t>2.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quản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err="1"/>
              <a:t>đồ</a:t>
            </a:r>
            <a:r>
              <a:rPr lang="en-US" sz="3600"/>
              <a:t> dùng </a:t>
            </a:r>
            <a:r>
              <a:rPr lang="en-US" sz="3600" err="1"/>
              <a:t>bằng</a:t>
            </a:r>
            <a:r>
              <a:rPr lang="en-US" sz="3600"/>
              <a:t> chất </a:t>
            </a:r>
            <a:r>
              <a:rPr lang="en-US" sz="3600" dirty="0" err="1"/>
              <a:t>dẻo</a:t>
            </a:r>
            <a:r>
              <a:rPr lang="en-US" sz="3600" dirty="0"/>
              <a:t>.</a:t>
            </a:r>
            <a:endParaRPr lang="zh-CN" altLang="en-US" sz="3600" b="1" dirty="0">
              <a:solidFill>
                <a:srgbClr val="2D2833"/>
              </a:solidFill>
            </a:endParaRPr>
          </a:p>
        </p:txBody>
      </p:sp>
      <p:sp>
        <p:nvSpPr>
          <p:cNvPr id="42" name="PA_文本框 10"/>
          <p:cNvSpPr txBox="1"/>
          <p:nvPr>
            <p:custDataLst>
              <p:tags r:id="rId3"/>
            </p:custDataLst>
          </p:nvPr>
        </p:nvSpPr>
        <p:spPr>
          <a:xfrm>
            <a:off x="1892660" y="4702273"/>
            <a:ext cx="941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3. </a:t>
            </a:r>
            <a:r>
              <a:rPr lang="en-US" altLang="zh-CN" sz="3600" dirty="0" err="1"/>
              <a:t>Yêu</a:t>
            </a:r>
            <a:r>
              <a:rPr lang="en-US" altLang="zh-CN" sz="3600" dirty="0"/>
              <a:t> </a:t>
            </a:r>
            <a:r>
              <a:rPr lang="en-US" altLang="zh-CN" sz="3600" dirty="0" err="1"/>
              <a:t>thích</a:t>
            </a:r>
            <a:r>
              <a:rPr lang="en-US" altLang="zh-CN" sz="3600" dirty="0"/>
              <a:t> </a:t>
            </a:r>
            <a:r>
              <a:rPr lang="en-US" altLang="zh-CN" sz="3600" dirty="0" err="1"/>
              <a:t>môn</a:t>
            </a:r>
            <a:r>
              <a:rPr lang="en-US" altLang="zh-CN" sz="3600" dirty="0"/>
              <a:t> </a:t>
            </a:r>
            <a:r>
              <a:rPr lang="en-US" altLang="zh-CN" sz="3600" dirty="0" err="1"/>
              <a:t>học</a:t>
            </a:r>
            <a:r>
              <a:rPr lang="en-US" altLang="zh-CN" sz="3600" dirty="0"/>
              <a:t>, say </a:t>
            </a:r>
            <a:r>
              <a:rPr lang="en-US" altLang="zh-CN" sz="3600" dirty="0" err="1"/>
              <a:t>mê</a:t>
            </a:r>
            <a:r>
              <a:rPr lang="en-US" altLang="zh-CN" sz="3600" dirty="0"/>
              <a:t> </a:t>
            </a:r>
            <a:r>
              <a:rPr lang="en-US" altLang="zh-CN" sz="3600" dirty="0" err="1"/>
              <a:t>tìm</a:t>
            </a:r>
            <a:r>
              <a:rPr lang="en-US" altLang="zh-CN" sz="3600" dirty="0"/>
              <a:t> </a:t>
            </a:r>
            <a:r>
              <a:rPr lang="en-US" altLang="zh-CN" sz="3600" dirty="0" err="1"/>
              <a:t>hiểu</a:t>
            </a:r>
            <a:r>
              <a:rPr lang="en-US" altLang="zh-CN" sz="3600" dirty="0"/>
              <a:t> khoa </a:t>
            </a:r>
            <a:r>
              <a:rPr lang="en-US" altLang="zh-CN" sz="3600" dirty="0" err="1"/>
              <a:t>học</a:t>
            </a:r>
            <a:r>
              <a:rPr lang="en-US" altLang="zh-CN" sz="3600" dirty="0"/>
              <a:t>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9305-29B1-46FC-B489-31B0424C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2420081040Conten09_DSC_2600">
            <a:extLst>
              <a:ext uri="{FF2B5EF4-FFF2-40B4-BE49-F238E27FC236}">
                <a16:creationId xmlns:a16="http://schemas.microsoft.com/office/drawing/2014/main" id="{17E69CF6-A999-4910-BA71-FAA811BF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1" y="1028700"/>
            <a:ext cx="2514439" cy="273771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EE4D780-1783-478B-B9F1-40686EEA7158}"/>
              </a:ext>
            </a:extLst>
          </p:cNvPr>
          <p:cNvGrpSpPr/>
          <p:nvPr/>
        </p:nvGrpSpPr>
        <p:grpSpPr>
          <a:xfrm>
            <a:off x="2971800" y="889038"/>
            <a:ext cx="9143999" cy="3017033"/>
            <a:chOff x="1" y="640567"/>
            <a:chExt cx="9143999" cy="30170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AA872A-3384-4A61-B2C9-F299F79DB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801" y="640567"/>
              <a:ext cx="3048000" cy="3017033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CF9427-A06B-4234-B620-31DEA966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05181"/>
              <a:ext cx="2971800" cy="2895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E43300-CB6E-4250-87F0-586212E7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640567"/>
              <a:ext cx="3124199" cy="301703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5E58DF1-C619-43EA-9CBE-1A24FB20A3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1" b="18620"/>
          <a:stretch/>
        </p:blipFill>
        <p:spPr>
          <a:xfrm>
            <a:off x="429801" y="3781215"/>
            <a:ext cx="2685266" cy="2592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6E456-58F2-4481-8491-AD40220503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b="12539"/>
          <a:stretch/>
        </p:blipFill>
        <p:spPr>
          <a:xfrm>
            <a:off x="5715161" y="3849252"/>
            <a:ext cx="3496901" cy="2704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4D41B4-DE7A-48C7-924A-38990194AF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47" y="3781215"/>
            <a:ext cx="2819399" cy="2788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5E72C-6ABA-4DE3-8DAD-FD8C1E484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83" y="3849252"/>
            <a:ext cx="3438216" cy="270416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6BD265-2115-4863-BF63-CFFA83D391E2}"/>
              </a:ext>
            </a:extLst>
          </p:cNvPr>
          <p:cNvSpPr/>
          <p:nvPr/>
        </p:nvSpPr>
        <p:spPr>
          <a:xfrm>
            <a:off x="4487395" y="3563512"/>
            <a:ext cx="2864196" cy="539696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 DẺO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E2ED67-6BF0-4852-8858-30042FD45745}"/>
              </a:ext>
            </a:extLst>
          </p:cNvPr>
          <p:cNvSpPr txBox="1">
            <a:spLocks/>
          </p:cNvSpPr>
          <p:nvPr/>
        </p:nvSpPr>
        <p:spPr>
          <a:xfrm>
            <a:off x="661693" y="234605"/>
            <a:ext cx="10515600" cy="5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 các đồ vật sau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từ chất liệu gì?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7529-9467-46DA-BF00-E1A325A6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89" y="-358814"/>
            <a:ext cx="9554741" cy="160549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gốc</a:t>
            </a:r>
            <a:endParaRPr lang="en-US" sz="4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52186-5172-4601-897C-7051EDD7204E}"/>
              </a:ext>
            </a:extLst>
          </p:cNvPr>
          <p:cNvSpPr txBox="1"/>
          <p:nvPr/>
        </p:nvSpPr>
        <p:spPr>
          <a:xfrm>
            <a:off x="1207851" y="1151528"/>
            <a:ext cx="6123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09C15-9125-4D61-A960-58D4FE5E0E70}"/>
              </a:ext>
            </a:extLst>
          </p:cNvPr>
          <p:cNvSpPr txBox="1"/>
          <p:nvPr/>
        </p:nvSpPr>
        <p:spPr>
          <a:xfrm>
            <a:off x="2615938" y="2172249"/>
            <a:ext cx="6099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mỏ và than đá</a:t>
            </a:r>
          </a:p>
        </p:txBody>
      </p:sp>
    </p:spTree>
    <p:extLst>
      <p:ext uri="{BB962C8B-B14F-4D97-AF65-F5344CB8AC3E}">
        <p14:creationId xmlns:p14="http://schemas.microsoft.com/office/powerpoint/2010/main" val="27011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BD24-D3C3-4073-A687-B6DFF87F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Tính chất: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68970E7-CD28-423E-A21E-85FC81AEC9C7}"/>
              </a:ext>
            </a:extLst>
          </p:cNvPr>
          <p:cNvSpPr/>
          <p:nvPr/>
        </p:nvSpPr>
        <p:spPr>
          <a:xfrm>
            <a:off x="598371" y="1105086"/>
            <a:ext cx="7162800" cy="914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ular Callout 9">
            <a:extLst>
              <a:ext uri="{FF2B5EF4-FFF2-40B4-BE49-F238E27FC236}">
                <a16:creationId xmlns:a16="http://schemas.microsoft.com/office/drawing/2014/main" id="{7ADA2FEF-B18B-41E1-9081-191DDFEF149F}"/>
              </a:ext>
            </a:extLst>
          </p:cNvPr>
          <p:cNvSpPr/>
          <p:nvPr/>
        </p:nvSpPr>
        <p:spPr>
          <a:xfrm>
            <a:off x="230726" y="3286305"/>
            <a:ext cx="11185134" cy="2286000"/>
          </a:xfrm>
          <a:prstGeom prst="wedgeRectCallout">
            <a:avLst>
              <a:gd name="adj1" fmla="val 11874"/>
              <a:gd name="adj2" fmla="val -1016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dẻo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nhiệt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bền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dẻo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nhiệt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15E9-9EDE-4945-9B1F-FEE081D8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Công dụng: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F2C2948-FFDF-4F18-918C-D0CADE95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4" b="96744" l="10000" r="90000">
                        <a14:foregroundMark x1="23256" y1="4884" x2="39767" y2="4186"/>
                        <a14:foregroundMark x1="39767" y1="4186" x2="73721" y2="6744"/>
                        <a14:foregroundMark x1="73721" y1="6744" x2="27442" y2="12558"/>
                        <a14:foregroundMark x1="27442" y1="12558" x2="23256" y2="5814"/>
                        <a14:foregroundMark x1="25581" y1="88837" x2="36279" y2="96512"/>
                        <a14:foregroundMark x1="51157" y1="94386" x2="56157" y2="93672"/>
                        <a14:foregroundMark x1="36279" y1="96512" x2="42171" y2="95670"/>
                        <a14:foregroundMark x1="62792" y1="91962" x2="28140" y2="87442"/>
                        <a14:foregroundMark x1="28140" y1="87442" x2="25116" y2="90000"/>
                        <a14:foregroundMark x1="25116" y1="90930" x2="25116" y2="90930"/>
                        <a14:foregroundMark x1="24651" y1="90465" x2="42376" y2="95966"/>
                        <a14:backgroundMark x1="76047" y1="93256" x2="53488" y2="99070"/>
                        <a14:backgroundMark x1="52791" y1="96744" x2="43721" y2="97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6843" y="1818382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>
            <a:extLst>
              <a:ext uri="{FF2B5EF4-FFF2-40B4-BE49-F238E27FC236}">
                <a16:creationId xmlns:a16="http://schemas.microsoft.com/office/drawing/2014/main" id="{A76AC338-7D1C-4737-87AE-55724DBD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669" y="844450"/>
            <a:ext cx="8572661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B74D876-D649-4756-BABD-9418D9AC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253" y="2008882"/>
            <a:ext cx="4648200" cy="32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332A1F-D936-4A1F-9D22-16BBF548224D}"/>
              </a:ext>
            </a:extLst>
          </p:cNvPr>
          <p:cNvSpPr txBox="1"/>
          <p:nvPr/>
        </p:nvSpPr>
        <p:spPr>
          <a:xfrm>
            <a:off x="1121253" y="57807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DCED7-CDB0-4EEB-B1EE-877F973237AA}"/>
              </a:ext>
            </a:extLst>
          </p:cNvPr>
          <p:cNvSpPr txBox="1"/>
          <p:nvPr/>
        </p:nvSpPr>
        <p:spPr>
          <a:xfrm>
            <a:off x="7583565" y="5724079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505</Words>
  <Application>Microsoft Office PowerPoint</Application>
  <PresentationFormat>Widescreen</PresentationFormat>
  <Paragraphs>61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Tahoma</vt:lpstr>
      <vt:lpstr>Times New Roman</vt:lpstr>
      <vt:lpstr>Office 主题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1. Nguồn gốc</vt:lpstr>
      <vt:lpstr>2. Tính chất:</vt:lpstr>
      <vt:lpstr>3. Công dụng:</vt:lpstr>
      <vt:lpstr>PowerPoint Presentation</vt:lpstr>
      <vt:lpstr>PowerPoint Presentation</vt:lpstr>
      <vt:lpstr>PowerPoint Presentation</vt:lpstr>
      <vt:lpstr>3. Công dụng :</vt:lpstr>
      <vt:lpstr>4. Cách bảo quản:</vt:lpstr>
      <vt:lpstr>NỘI DUNG GHI VỞ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PC</cp:lastModifiedBy>
  <cp:revision>51</cp:revision>
  <dcterms:created xsi:type="dcterms:W3CDTF">2015-05-05T08:02:14Z</dcterms:created>
  <dcterms:modified xsi:type="dcterms:W3CDTF">2021-12-18T15:34:44Z</dcterms:modified>
</cp:coreProperties>
</file>