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56" r:id="rId2"/>
    <p:sldId id="278" r:id="rId3"/>
    <p:sldId id="299" r:id="rId4"/>
    <p:sldId id="300" r:id="rId5"/>
    <p:sldId id="289" r:id="rId6"/>
    <p:sldId id="301" r:id="rId7"/>
    <p:sldId id="288" r:id="rId8"/>
    <p:sldId id="295" r:id="rId9"/>
    <p:sldId id="293" r:id="rId10"/>
    <p:sldId id="297" r:id="rId11"/>
    <p:sldId id="298" r:id="rId12"/>
    <p:sldId id="302" r:id="rId13"/>
    <p:sldId id="303" r:id="rId14"/>
    <p:sldId id="270" r:id="rId15"/>
    <p:sldId id="304" r:id="rId16"/>
    <p:sldId id="307" r:id="rId17"/>
    <p:sldId id="310" r:id="rId18"/>
  </p:sldIdLst>
  <p:sldSz cx="9144000" cy="5143500" type="screen16x9"/>
  <p:notesSz cx="6858000" cy="9144000"/>
  <p:embeddedFontLst>
    <p:embeddedFont>
      <p:font typeface="#9Slide03 IcielUni Sans Heavy" panose="020B0604020202020204" charset="0"/>
      <p:bold r:id="rId21"/>
    </p:embeddedFont>
    <p:embeddedFont>
      <p:font typeface="Calibri" panose="020F0502020204030204" pitchFamily="34" charset="0"/>
      <p:regular r:id="rId22"/>
      <p:bold r:id="rId23"/>
      <p:italic r:id="rId24"/>
      <p:boldItalic r:id="rId25"/>
    </p:embeddedFont>
  </p:embeddedFontLst>
  <p:custDataLst>
    <p:tags r:id="rId26"/>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A02"/>
    <a:srgbClr val="5CA139"/>
    <a:srgbClr val="FFD579"/>
    <a:srgbClr val="FF6863"/>
    <a:srgbClr val="F5635F"/>
    <a:srgbClr val="E55D59"/>
    <a:srgbClr val="FF505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79" autoAdjust="0"/>
    <p:restoredTop sz="95915"/>
  </p:normalViewPr>
  <p:slideViewPr>
    <p:cSldViewPr>
      <p:cViewPr varScale="1">
        <p:scale>
          <a:sx n="141" d="100"/>
          <a:sy n="141" d="100"/>
        </p:scale>
        <p:origin x="936" y="13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A77F4FF1-5C17-4C72-8A53-FCA5B97230DB}" type="datetimeFigureOut">
              <a:rPr lang="zh-CN" altLang="en-US"/>
              <a:pPr>
                <a:defRPr/>
              </a:pPr>
              <a:t>2022/1/16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F8869C0-BE1E-4CE5-B043-9BA74CCD942B}" type="slidenum">
              <a:rPr lang="zh-CN" altLang="en-US"/>
              <a:pPr/>
              <a:t>‹#›</a:t>
            </a:fld>
            <a:endParaRPr lang="zh-CN" altLang="en-US"/>
          </a:p>
        </p:txBody>
      </p:sp>
    </p:spTree>
    <p:extLst>
      <p:ext uri="{BB962C8B-B14F-4D97-AF65-F5344CB8AC3E}">
        <p14:creationId xmlns:p14="http://schemas.microsoft.com/office/powerpoint/2010/main" val="187048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9E26BB6F-6F58-4474-8E80-47AFE7E4A907}" type="datetimeFigureOut">
              <a:rPr lang="zh-CN" altLang="en-US"/>
              <a:pPr>
                <a:defRPr/>
              </a:pPr>
              <a:t>2022/1/16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EE80112-1B73-4638-BB94-A55462282A23}" type="slidenum">
              <a:rPr lang="zh-CN" altLang="en-US"/>
              <a:pPr/>
              <a:t>‹#›</a:t>
            </a:fld>
            <a:endParaRPr lang="zh-CN" altLang="en-US"/>
          </a:p>
        </p:txBody>
      </p:sp>
    </p:spTree>
    <p:extLst>
      <p:ext uri="{BB962C8B-B14F-4D97-AF65-F5344CB8AC3E}">
        <p14:creationId xmlns:p14="http://schemas.microsoft.com/office/powerpoint/2010/main" val="3452709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29B5F775-63D2-4D2C-A473-FE2B89F3C0F5}" type="slidenum">
              <a:rPr lang="zh-CN" altLang="en-US"/>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048C484-C4F4-4ED0-8A84-8BFB2BF02D78}"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宋体" pitchFamily="2" charset="-122"/>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72124C70-2ECD-448F-AE4B-42D900F8BCA6}"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DD286E1B-6320-4C31-8D53-BC7A81249800}"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CBEFF159-7234-4B17-9823-FAFA780EE996}" type="slidenum">
              <a:rPr lang="zh-CN" altLang="en-US"/>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GV Có thể cho HS suy nghĩ và trả lời bằng cách nhắn tin vào ô chat.</a:t>
            </a:r>
            <a:endParaRPr lang="zh-CN" altLang="en-US"/>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F8A00A4B-A066-4F16-AE3F-F4662F3145A9}" type="slidenum">
              <a:rPr lang="zh-CN" altLang="en-US"/>
              <a:pPr/>
              <a:t>14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宋体" pitchFamily="2" charset="-122"/>
              </a:rPr>
              <a:t>GV CHO HS XEM VIDEO (nếu còn thời gian)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254FE74-8004-42BD-BFC6-71FD42729384}" type="slidenum">
              <a:rPr lang="zh-CN" altLang="en-US"/>
              <a:pPr/>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018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988" y="2276475"/>
            <a:ext cx="6746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p:cNvGrpSpPr>
            <a:grpSpLocks/>
          </p:cNvGrpSpPr>
          <p:nvPr userDrawn="1"/>
        </p:nvGrpSpPr>
        <p:grpSpPr bwMode="auto">
          <a:xfrm>
            <a:off x="446088" y="3724275"/>
            <a:ext cx="8251825" cy="1439863"/>
            <a:chOff x="-4251670" y="1149350"/>
            <a:chExt cx="16299090" cy="2844800"/>
          </a:xfrm>
        </p:grpSpPr>
        <p:pic>
          <p:nvPicPr>
            <p:cNvPr id="9"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8"/>
          <p:cNvSpPr txBox="1">
            <a:spLocks noChangeArrowheads="1"/>
          </p:cNvSpPr>
          <p:nvPr userDrawn="1"/>
        </p:nvSpPr>
        <p:spPr bwMode="auto">
          <a:xfrm>
            <a:off x="-2916238" y="5884863"/>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a:t>
            </a:r>
            <a:endParaRPr lang="zh-CN" altLang="en-US">
              <a:solidFill>
                <a:schemeClr val="bg1"/>
              </a:solidFill>
            </a:endParaRPr>
          </a:p>
        </p:txBody>
      </p:sp>
    </p:spTree>
    <p:extLst>
      <p:ext uri="{BB962C8B-B14F-4D97-AF65-F5344CB8AC3E}">
        <p14:creationId xmlns:p14="http://schemas.microsoft.com/office/powerpoint/2010/main" val="2436414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7"/>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anim calcmode="lin" valueType="num">
                                      <p:cBhvr>
                                        <p:cTn id="23" dur="3000" fill="hold"/>
                                        <p:tgtEl>
                                          <p:spTgt spid="3"/>
                                        </p:tgtEl>
                                        <p:attrNameLst>
                                          <p:attrName>ppt_x</p:attrName>
                                        </p:attrNameLst>
                                      </p:cBhvr>
                                      <p:tavLst>
                                        <p:tav tm="0">
                                          <p:val>
                                            <p:strVal val="#ppt_x"/>
                                          </p:val>
                                        </p:tav>
                                        <p:tav tm="100000">
                                          <p:val>
                                            <p:strVal val="#ppt_x"/>
                                          </p:val>
                                        </p:tav>
                                      </p:tavLst>
                                    </p:anim>
                                    <p:anim calcmode="lin" valueType="num">
                                      <p:cBhvr>
                                        <p:cTn id="24" dur="3000" fill="hold"/>
                                        <p:tgtEl>
                                          <p:spTgt spid="3"/>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anim calcmode="lin" valueType="num">
                                      <p:cBhvr>
                                        <p:cTn id="34" dur="3000" fill="hold"/>
                                        <p:tgtEl>
                                          <p:spTgt spid="4"/>
                                        </p:tgtEl>
                                        <p:attrNameLst>
                                          <p:attrName>ppt_x</p:attrName>
                                        </p:attrNameLst>
                                      </p:cBhvr>
                                      <p:tavLst>
                                        <p:tav tm="0">
                                          <p:val>
                                            <p:strVal val="#ppt_x"/>
                                          </p:val>
                                        </p:tav>
                                        <p:tav tm="100000">
                                          <p:val>
                                            <p:strVal val="#ppt_x"/>
                                          </p:val>
                                        </p:tav>
                                      </p:tavLst>
                                    </p:anim>
                                    <p:anim calcmode="lin" valueType="num">
                                      <p:cBhvr>
                                        <p:cTn id="35" dur="3000" fill="hold"/>
                                        <p:tgtEl>
                                          <p:spTgt spid="4"/>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4"/>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446088" y="3724275"/>
            <a:ext cx="8251825" cy="1439863"/>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7"/>
          <p:cNvSpPr txBox="1">
            <a:spLocks noChangeArrowheads="1"/>
          </p:cNvSpPr>
          <p:nvPr userDrawn="1"/>
        </p:nvSpPr>
        <p:spPr bwMode="auto">
          <a:xfrm>
            <a:off x="-2916238" y="588486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Contents_N</a:t>
            </a:r>
            <a:endParaRPr lang="zh-CN" altLang="en-US">
              <a:solidFill>
                <a:schemeClr val="bg1"/>
              </a:solidFill>
            </a:endParaRPr>
          </a:p>
        </p:txBody>
      </p:sp>
      <p:grpSp>
        <p:nvGrpSpPr>
          <p:cNvPr id="17" name="kite_group"/>
          <p:cNvGrpSpPr>
            <a:grpSpLocks/>
          </p:cNvGrpSpPr>
          <p:nvPr userDrawn="1"/>
        </p:nvGrpSpPr>
        <p:grpSpPr bwMode="auto">
          <a:xfrm>
            <a:off x="-180975" y="-1185863"/>
            <a:ext cx="4356100" cy="2166938"/>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40" cy="7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Tree>
    <p:extLst>
      <p:ext uri="{BB962C8B-B14F-4D97-AF65-F5344CB8AC3E}">
        <p14:creationId xmlns:p14="http://schemas.microsoft.com/office/powerpoint/2010/main" val="16399975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485775" cy="5060950"/>
            <a:chOff x="0" y="25657"/>
            <a:chExt cx="485692" cy="5061369"/>
          </a:xfrm>
        </p:grpSpPr>
        <p:pic>
          <p:nvPicPr>
            <p:cNvPr id="3" name="Picture 4"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1688" y="4506913"/>
            <a:ext cx="4144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 y="30163"/>
            <a:ext cx="3351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2163" y="93663"/>
            <a:ext cx="41544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2988" y="0"/>
            <a:ext cx="18589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R_blue"/>
          <p:cNvGrpSpPr>
            <a:grpSpLocks/>
          </p:cNvGrpSpPr>
          <p:nvPr userDrawn="1"/>
        </p:nvGrpSpPr>
        <p:grpSpPr bwMode="auto">
          <a:xfrm rot="10800000">
            <a:off x="8693150" y="317500"/>
            <a:ext cx="417513" cy="4803775"/>
            <a:chOff x="8693821" y="317292"/>
            <a:chExt cx="417124" cy="4804240"/>
          </a:xfrm>
        </p:grpSpPr>
        <p:grpSp>
          <p:nvGrpSpPr>
            <p:cNvPr id="10" name="组合 9"/>
            <p:cNvGrpSpPr>
              <a:grpSpLocks/>
            </p:cNvGrpSpPr>
            <p:nvPr/>
          </p:nvGrpSpPr>
          <p:grpSpPr bwMode="auto">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650" y="198438"/>
            <a:ext cx="22399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0813" y="4562475"/>
            <a:ext cx="5400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1_brush" descr="F:\1-原创素材\1_mm1102\PPT\PPT_014\materaials\brush_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844008">
            <a:off x="4606132" y="4536281"/>
            <a:ext cx="6429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0963" y="4041775"/>
            <a:ext cx="5381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3024" y="-6302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2_brush" descr="F:\1-原创素材\1_mm1102\PPT\PPT_014\materaials\brush_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4208201" flipH="1" flipV="1">
            <a:off x="7812087" y="4413251"/>
            <a:ext cx="638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37" y="-4778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1_brush" descr="F:\1-原创素材\1_mm1102\PPT\PPT_014\materaials\brush_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18291844" flipH="1">
            <a:off x="486569" y="-45244"/>
            <a:ext cx="6667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950" y="357188"/>
            <a:ext cx="5381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T3_brush" descr="F:\1-原创素材\1_mm1102\PPT\PPT_014\materaials\brush_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8588548" flipH="1">
            <a:off x="4849813" y="-63500"/>
            <a:ext cx="6096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616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257175" cy="5060950"/>
            <a:chOff x="228152" y="25657"/>
            <a:chExt cx="257539"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8964613" y="317500"/>
            <a:ext cx="198437" cy="4803775"/>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276225" y="0"/>
            <a:ext cx="8975725" cy="28575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150813" y="4918075"/>
            <a:ext cx="8605837" cy="225425"/>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109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0" y="-1512888"/>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random/>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E:\Kh&#7889;i%205\Gi&#225;o%20&#225;n%20&#273;i&#7879;n%20t&#7917;\PP%20tu&#7847;n%2019\PP%20tu&#7847;n%2019\&#272;&#272;%20-%20Em%20y&#234;u%20qu&#234;%20h&#432;&#417;ng%20T1\Hello%20Vietnam%20-%20Pham%20Quynh%20Anh%20-%20Lyrics%20%5bKara%20+%20Vietsub%20HD%5d.mp4" TargetMode="External"/><Relationship Id="rId1" Type="http://schemas.microsoft.com/office/2007/relationships/media" Target="file:///E:\Kh&#7889;i%205\Gi&#225;o%20&#225;n%20&#273;i&#7879;n%20t&#7917;\PP%20tu&#7847;n%2019\PP%20tu&#7847;n%2019\&#272;&#272;%20-%20Em%20y&#234;u%20qu&#234;%20h&#432;&#417;ng%20T1\Hello%20Vietnam%20-%20Pham%20Quynh%20Anh%20-%20Lyrics%20%5bKara%20+%20Vietsub%20HD%5d.mp4" TargetMode="External"/><Relationship Id="rId5" Type="http://schemas.openxmlformats.org/officeDocument/2006/relationships/image" Target="../media/image48.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6.xml"/><Relationship Id="rId7" Type="http://schemas.openxmlformats.org/officeDocument/2006/relationships/slide" Target="slide17.xml"/><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14.xm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slide" Target="slide7.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Kh&#7889;i%205\Gi&#225;o%20&#225;n%20&#273;i&#7879;n%20t&#7917;\PP%20tu&#7847;n%2019\PP%20tu&#7847;n%2019\&#272;&#272;%20-%20Em%20y&#234;u%20qu&#234;%20h&#432;&#417;ng%20T1\B&#224;i%20h&#225;t%20Qu&#234;%20h&#432;&#417;ng%20t&#432;&#417;i%20&#273;&#7865;p%20(1).mp4" TargetMode="External"/><Relationship Id="rId1" Type="http://schemas.microsoft.com/office/2007/relationships/media" Target="file:///E:\Kh&#7889;i%205\Gi&#225;o%20&#225;n%20&#273;i&#7879;n%20t&#7917;\PP%20tu&#7847;n%2019\PP%20tu&#7847;n%2019\&#272;&#272;%20-%20Em%20y&#234;u%20qu&#234;%20h&#432;&#417;ng%20T1\B&#224;i%20h&#225;t%20Qu&#234;%20h&#432;&#417;ng%20t&#432;&#417;i%20&#273;&#7865;p%20(1).mp4" TargetMode="External"/><Relationship Id="rId5" Type="http://schemas.openxmlformats.org/officeDocument/2006/relationships/image" Target="../media/image4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D811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33038" y="-1892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rcRect l="66542" t="12201" r="17703" b="72400"/>
          <a:stretch>
            <a:fillRect/>
          </a:stretch>
        </p:blipFill>
        <p:spPr bwMode="auto">
          <a:xfrm>
            <a:off x="6516688" y="317500"/>
            <a:ext cx="1439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rcRect l="61816" t="54201" r="24792" b="22002"/>
          <a:stretch>
            <a:fillRect/>
          </a:stretch>
        </p:blipFill>
        <p:spPr bwMode="auto">
          <a:xfrm>
            <a:off x="7019925"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rcRect l="6676" t="30400" r="79933" b="41600"/>
          <a:stretch>
            <a:fillRect/>
          </a:stretch>
        </p:blipFill>
        <p:spPr bwMode="auto">
          <a:xfrm>
            <a:off x="611188" y="156368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rcRect l="20067" t="54201" r="56302" b="10802"/>
          <a:stretch>
            <a:fillRect/>
          </a:stretch>
        </p:blipFill>
        <p:spPr bwMode="auto">
          <a:xfrm>
            <a:off x="960438" y="2876550"/>
            <a:ext cx="1946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83768" y="408568"/>
            <a:ext cx="5069558" cy="1446550"/>
          </a:xfrm>
          <a:prstGeom prst="rect">
            <a:avLst/>
          </a:prstGeom>
          <a:noFill/>
        </p:spPr>
        <p:txBody>
          <a:bodyPr>
            <a:spAutoFit/>
          </a:bodyPr>
          <a:lstStyle/>
          <a:p>
            <a:pPr algn="ctr" eaLnBrk="1" fontAlgn="auto" hangingPunct="1">
              <a:spcBef>
                <a:spcPts val="0"/>
              </a:spcBef>
              <a:spcAft>
                <a:spcPts val="0"/>
              </a:spcAft>
              <a:defRPr/>
            </a:pPr>
            <a:r>
              <a:rPr lang="en-US" sz="4000" b="1" dirty="0">
                <a:ln w="22225">
                  <a:solidFill>
                    <a:schemeClr val="accent2"/>
                  </a:solidFill>
                  <a:prstDash val="solid"/>
                </a:ln>
                <a:solidFill>
                  <a:schemeClr val="accent6">
                    <a:lumMod val="60000"/>
                    <a:lumOff val="40000"/>
                  </a:schemeClr>
                </a:solidFill>
                <a:latin typeface="+mn-lt"/>
                <a:ea typeface="+mn-ea"/>
              </a:rPr>
              <a:t>ĐẠO ĐỨC</a:t>
            </a:r>
          </a:p>
          <a:p>
            <a:pPr algn="ctr" eaLnBrk="1" fontAlgn="auto" hangingPunct="1">
              <a:spcBef>
                <a:spcPts val="0"/>
              </a:spcBef>
              <a:spcAft>
                <a:spcPts val="0"/>
              </a:spcAft>
              <a:defRPr/>
            </a:pPr>
            <a:r>
              <a:rPr lang="en-US" sz="4800" b="1" dirty="0" err="1">
                <a:solidFill>
                  <a:sysClr val="windowText" lastClr="000000"/>
                </a:solidFill>
                <a:latin typeface="#9Slide03 IcielUni Sans Heavy" panose="00000500000000000000" pitchFamily="2" charset="0"/>
                <a:ea typeface="+mn-ea"/>
              </a:rPr>
              <a:t>Em</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yêu</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quê</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hương</a:t>
            </a:r>
            <a:endParaRPr lang="en-US" sz="4800" b="1" dirty="0">
              <a:solidFill>
                <a:sysClr val="windowText" lastClr="000000"/>
              </a:solidFill>
              <a:latin typeface="#9Slide03 IcielUni Sans Heavy" panose="00000500000000000000" pitchFamily="2" charset="0"/>
              <a:ea typeface="+mn-ea"/>
            </a:endParaRPr>
          </a:p>
        </p:txBody>
      </p:sp>
      <p:pic>
        <p:nvPicPr>
          <p:cNvPr id="11" name="图片 3"/>
          <p:cNvPicPr>
            <a:picLocks noChangeAspect="1"/>
          </p:cNvPicPr>
          <p:nvPr/>
        </p:nvPicPr>
        <p:blipFill>
          <a:blip r:embed="rId7">
            <a:extLst>
              <a:ext uri="{28A0092B-C50C-407E-A947-70E740481C1C}">
                <a14:useLocalDpi xmlns:a14="http://schemas.microsoft.com/office/drawing/2010/main" val="0"/>
              </a:ext>
            </a:extLst>
          </a:blip>
          <a:srcRect l="61816" t="54201" r="24792" b="22002"/>
          <a:stretch>
            <a:fillRect/>
          </a:stretch>
        </p:blipFill>
        <p:spPr bwMode="auto">
          <a:xfrm>
            <a:off x="7740650" y="35798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567059" y="1891010"/>
            <a:ext cx="123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a:t>(Tiết 1)</a:t>
            </a:r>
          </a:p>
        </p:txBody>
      </p:sp>
      <p:sp>
        <p:nvSpPr>
          <p:cNvPr id="9226" name="Rectangle 12"/>
          <p:cNvSpPr>
            <a:spLocks noChangeArrowheads="1"/>
          </p:cNvSpPr>
          <p:nvPr/>
        </p:nvSpPr>
        <p:spPr bwMode="auto">
          <a:xfrm>
            <a:off x="2527300" y="1058863"/>
            <a:ext cx="5068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4800" b="1">
                <a:solidFill>
                  <a:srgbClr val="F5BA02"/>
                </a:solidFill>
                <a:latin typeface="#9Slide03 IcielUni Sans Heavy" charset="0"/>
              </a:rPr>
              <a:t>Em yêu quê hương</a:t>
            </a:r>
          </a:p>
        </p:txBody>
      </p:sp>
      <p:sp>
        <p:nvSpPr>
          <p:cNvPr id="13" name="TextBox 12">
            <a:extLst>
              <a:ext uri="{FF2B5EF4-FFF2-40B4-BE49-F238E27FC236}">
                <a16:creationId xmlns:a16="http://schemas.microsoft.com/office/drawing/2014/main" id="{C5FFCF91-F2C1-4280-BFE6-329E0BDA3596}"/>
              </a:ext>
            </a:extLst>
          </p:cNvPr>
          <p:cNvSpPr txBox="1"/>
          <p:nvPr/>
        </p:nvSpPr>
        <p:spPr>
          <a:xfrm>
            <a:off x="3347864" y="-6298"/>
            <a:ext cx="5472852" cy="369332"/>
          </a:xfrm>
          <a:prstGeom prst="rect">
            <a:avLst/>
          </a:prstGeom>
          <a:noFill/>
        </p:spPr>
        <p:txBody>
          <a:bodyPr wrap="square">
            <a:spAutoFit/>
          </a:bodyPr>
          <a:lstStyle/>
          <a:p>
            <a:r>
              <a:rPr lang="en-US" altLang="zh-CN" sz="1800" b="1">
                <a:solidFill>
                  <a:srgbClr val="C00000"/>
                </a:solidFill>
                <a:ea typeface="华康海报体W12(P)"/>
                <a:cs typeface="华康海报体W12(P)"/>
              </a:rPr>
              <a:t>TRƯỜNG TIỂU HỌC ĐỨC GIANG</a:t>
            </a:r>
            <a:endParaRPr lang="en-US">
              <a:solidFill>
                <a:srgbClr val="C00000"/>
              </a:solidFill>
            </a:endParaRPr>
          </a:p>
        </p:txBody>
      </p:sp>
    </p:spTree>
  </p:cSld>
  <p:clrMapOvr>
    <a:masterClrMapping/>
  </p:clrMapOvr>
  <p:transition spd="slow">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0" y="434975"/>
            <a:ext cx="6113463" cy="5857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3200" b="1" dirty="0" err="1">
                <a:solidFill>
                  <a:schemeClr val="accent6">
                    <a:lumMod val="50000"/>
                  </a:schemeClr>
                </a:solidFill>
                <a:ea typeface="+mn-ea"/>
                <a:cs typeface="Calibri" panose="020F0502020204030204" pitchFamily="34" charset="0"/>
              </a:rPr>
              <a:t>Bạn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Hà</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đóng</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góp</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tiền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để</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làm</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gì</a:t>
            </a:r>
            <a:r>
              <a:rPr lang="en-US" sz="3200" b="1" dirty="0">
                <a:solidFill>
                  <a:schemeClr val="accent6">
                    <a:lumMod val="50000"/>
                  </a:schemeClr>
                </a:solidFill>
                <a:ea typeface="+mn-ea"/>
                <a:cs typeface="Calibri" panose="020F0502020204030204" pitchFamily="34" charset="0"/>
              </a:rPr>
              <a:t>?</a:t>
            </a:r>
            <a:endParaRPr lang="x-none" sz="3200" b="1" dirty="0">
              <a:solidFill>
                <a:schemeClr val="accent6">
                  <a:lumMod val="50000"/>
                </a:schemeClr>
              </a:solidFill>
              <a:ea typeface="+mn-ea"/>
              <a:cs typeface="Calibri" panose="020F0502020204030204" pitchFamily="34" charset="0"/>
            </a:endParaRPr>
          </a:p>
        </p:txBody>
      </p:sp>
      <p:sp>
        <p:nvSpPr>
          <p:cNvPr id="5" name="Rectangle 4"/>
          <p:cNvSpPr>
            <a:spLocks noChangeArrowheads="1"/>
          </p:cNvSpPr>
          <p:nvPr/>
        </p:nvSpPr>
        <p:spPr bwMode="auto">
          <a:xfrm>
            <a:off x="2894013" y="1220788"/>
            <a:ext cx="563842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a:solidFill>
                  <a:srgbClr val="7030A0"/>
                </a:solidFill>
              </a:rPr>
              <a:t>Để chữa cho cây đa sau trận lụt.</a:t>
            </a:r>
            <a:endParaRPr lang="en-US" altLang="en-US" sz="4000" b="1">
              <a:solidFill>
                <a:srgbClr val="7030A0"/>
              </a:solidFill>
              <a:cs typeface="Calibri" pitchFamily="34" charset="0"/>
            </a:endParaRPr>
          </a:p>
        </p:txBody>
      </p:sp>
      <p:sp>
        <p:nvSpPr>
          <p:cNvPr id="8" name="Rectangle 7"/>
          <p:cNvSpPr/>
          <p:nvPr/>
        </p:nvSpPr>
        <p:spPr>
          <a:xfrm>
            <a:off x="2286000" y="1936750"/>
            <a:ext cx="6311900" cy="1077913"/>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Những việc làm của bạn Hà thể hiện tình cảm gì với quê hương?</a:t>
            </a:r>
            <a:endParaRPr lang="x-none" sz="3200" b="1" dirty="0">
              <a:solidFill>
                <a:schemeClr val="accent6">
                  <a:lumMod val="50000"/>
                </a:schemeClr>
              </a:solidFill>
              <a:ea typeface="+mn-ea"/>
              <a:cs typeface="Calibri" panose="020F0502020204030204" pitchFamily="34" charset="0"/>
            </a:endParaRPr>
          </a:p>
        </p:txBody>
      </p:sp>
      <p:sp>
        <p:nvSpPr>
          <p:cNvPr id="9" name="Right Arrow 8"/>
          <p:cNvSpPr/>
          <p:nvPr/>
        </p:nvSpPr>
        <p:spPr>
          <a:xfrm>
            <a:off x="2286000" y="1273175"/>
            <a:ext cx="56991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0"/>
          <p:cNvSpPr>
            <a:spLocks noChangeArrowheads="1"/>
          </p:cNvSpPr>
          <p:nvPr/>
        </p:nvSpPr>
        <p:spPr bwMode="auto">
          <a:xfrm>
            <a:off x="2894013" y="3208338"/>
            <a:ext cx="4357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800" b="1">
                <a:solidFill>
                  <a:srgbClr val="7030A0"/>
                </a:solidFill>
                <a:cs typeface="Calibri" pitchFamily="34" charset="0"/>
              </a:rPr>
              <a:t>Bạn rất yêu quý quê hương.</a:t>
            </a:r>
            <a:endParaRPr lang="en-US" altLang="en-US" sz="2800" b="1">
              <a:solidFill>
                <a:srgbClr val="7030A0"/>
              </a:solidFill>
              <a:cs typeface="Calibri" pitchFamily="34" charset="0"/>
            </a:endParaRPr>
          </a:p>
        </p:txBody>
      </p:sp>
      <p:sp>
        <p:nvSpPr>
          <p:cNvPr id="12" name="Right Arrow 11"/>
          <p:cNvSpPr/>
          <p:nvPr/>
        </p:nvSpPr>
        <p:spPr>
          <a:xfrm>
            <a:off x="2286000" y="3259138"/>
            <a:ext cx="569913" cy="4714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p:cNvSpPr/>
          <p:nvPr/>
        </p:nvSpPr>
        <p:spPr>
          <a:xfrm>
            <a:off x="0" y="-141288"/>
            <a:ext cx="5903913" cy="271303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5"/>
          <p:cNvSpPr/>
          <p:nvPr/>
        </p:nvSpPr>
        <p:spPr>
          <a:xfrm rot="21411878">
            <a:off x="484188" y="252413"/>
            <a:ext cx="5040312" cy="2062162"/>
          </a:xfrm>
          <a:prstGeom prst="rect">
            <a:avLst/>
          </a:prstGeom>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Qua câu chuyện của bạn Hà, em thấy đối với quê hương chúng ta phải có tình cảm và hành động gì?</a:t>
            </a:r>
            <a:endParaRPr lang="x-none" sz="3200" b="1" dirty="0">
              <a:solidFill>
                <a:schemeClr val="accent6">
                  <a:lumMod val="50000"/>
                </a:schemeClr>
              </a:solidFill>
              <a:ea typeface="+mn-ea"/>
              <a:cs typeface="Calibri" panose="020F0502020204030204" pitchFamily="34" charset="0"/>
            </a:endParaRPr>
          </a:p>
        </p:txBody>
      </p:sp>
      <p:sp>
        <p:nvSpPr>
          <p:cNvPr id="7" name="Rectangle 6"/>
          <p:cNvSpPr/>
          <p:nvPr/>
        </p:nvSpPr>
        <p:spPr>
          <a:xfrm>
            <a:off x="3635375" y="1911350"/>
            <a:ext cx="5292725" cy="1077913"/>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3200" b="1" dirty="0">
                <a:solidFill>
                  <a:srgbClr val="FF0000"/>
                </a:solidFill>
                <a:ea typeface="+mn-ea"/>
                <a:cs typeface="Calibri" panose="020F0502020204030204" pitchFamily="34" charset="0"/>
              </a:rPr>
              <a:t>Chúng ta phải gắn bó, yêu quý và bảo vệ quê hương.</a:t>
            </a:r>
            <a:endParaRPr lang="x-none" sz="3200" b="1" dirty="0">
              <a:solidFill>
                <a:srgbClr val="FF0000"/>
              </a:solidFill>
              <a:ea typeface="+mn-ea"/>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16" presetClass="exit" presetSubtype="21" fill="hold"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79613" y="1347788"/>
            <a:ext cx="5184775" cy="2935287"/>
          </a:xfrm>
          <a:prstGeom prst="rect">
            <a:avLst/>
          </a:prstGeom>
          <a:noFill/>
        </p:spPr>
        <p:txBody>
          <a:bodyPr>
            <a:spAutoFit/>
          </a:bodyPr>
          <a:lstStyle/>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mỗi người chỉ một, </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Như là chỉ một mẹ thôi.</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nếu ai không nhớ,</a:t>
            </a:r>
          </a:p>
          <a:p>
            <a:pPr indent="9525" algn="just" eaLnBrk="1" fontAlgn="auto" hangingPunct="1">
              <a:lnSpc>
                <a:spcPct val="125000"/>
              </a:lnSpc>
              <a:spcBef>
                <a:spcPts val="0"/>
              </a:spcBef>
              <a:spcAft>
                <a:spcPts val="0"/>
              </a:spcAft>
              <a:defRPr/>
            </a:pPr>
            <a:r>
              <a:rPr lang="en-US" sz="3000" b="1" dirty="0">
                <a:solidFill>
                  <a:schemeClr val="accent2">
                    <a:lumMod val="50000"/>
                  </a:schemeClr>
                </a:solidFill>
                <a:latin typeface="+mn-lt"/>
                <a:ea typeface="+mn-ea"/>
              </a:rPr>
              <a:t>S</a:t>
            </a:r>
            <a:r>
              <a:rPr lang="x-none" sz="3000" b="1" dirty="0">
                <a:solidFill>
                  <a:schemeClr val="accent2">
                    <a:lumMod val="50000"/>
                  </a:schemeClr>
                </a:solidFill>
                <a:latin typeface="+mn-lt"/>
                <a:ea typeface="+mn-ea"/>
              </a:rPr>
              <a:t>ẽ không lớn nổi thành người.</a:t>
            </a:r>
          </a:p>
          <a:p>
            <a:pPr indent="9525" algn="r" eaLnBrk="1" fontAlgn="auto" hangingPunct="1">
              <a:lnSpc>
                <a:spcPct val="125000"/>
              </a:lnSpc>
              <a:spcBef>
                <a:spcPts val="0"/>
              </a:spcBef>
              <a:spcAft>
                <a:spcPts val="0"/>
              </a:spcAft>
              <a:defRPr/>
            </a:pPr>
            <a:r>
              <a:rPr lang="x-none" sz="2400" b="1" i="1" dirty="0">
                <a:solidFill>
                  <a:schemeClr val="accent2">
                    <a:lumMod val="50000"/>
                  </a:schemeClr>
                </a:solidFill>
                <a:latin typeface="+mn-lt"/>
                <a:ea typeface="+mn-ea"/>
              </a:rPr>
              <a:t>ĐỖ TRUNG QUÂN</a:t>
            </a:r>
          </a:p>
        </p:txBody>
      </p:sp>
      <p:sp>
        <p:nvSpPr>
          <p:cNvPr id="5" name="Rectangle 4"/>
          <p:cNvSpPr/>
          <p:nvPr/>
        </p:nvSpPr>
        <p:spPr>
          <a:xfrm>
            <a:off x="3419872" y="627534"/>
            <a:ext cx="2505814" cy="923330"/>
          </a:xfrm>
          <a:prstGeom prst="rect">
            <a:avLst/>
          </a:prstGeom>
          <a:noFill/>
        </p:spPr>
        <p:txBody>
          <a:bodyPr wrap="none">
            <a:spAutoFit/>
          </a:bodyPr>
          <a:lstStyle/>
          <a:p>
            <a:pPr algn="ctr" eaLnBrk="1" fontAlgn="auto" hangingPunct="1">
              <a:spcBef>
                <a:spcPts val="0"/>
              </a:spcBef>
              <a:spcAft>
                <a:spcPts val="0"/>
              </a:spcAft>
              <a:defRPr/>
            </a:pPr>
            <a:r>
              <a:rPr lang="x-none" sz="5400" b="1" dirty="0">
                <a:ln w="12700" cmpd="sng">
                  <a:solidFill>
                    <a:schemeClr val="accent4"/>
                  </a:solidFill>
                  <a:prstDash val="solid"/>
                </a:ln>
                <a:solidFill>
                  <a:schemeClr val="accent6">
                    <a:lumMod val="75000"/>
                  </a:schemeClr>
                </a:solidFill>
                <a:latin typeface="+mn-lt"/>
                <a:ea typeface="+mn-ea"/>
              </a:rPr>
              <a:t>Ghi nhớ</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27784" y="1635646"/>
            <a:ext cx="4537396" cy="1107996"/>
          </a:xfrm>
          <a:prstGeom prst="rect">
            <a:avLst/>
          </a:prstGeom>
          <a:noFill/>
        </p:spPr>
        <p:txBody>
          <a:bodyPr wrap="none">
            <a:spAutoFit/>
          </a:bodyPr>
          <a:lstStyle/>
          <a:p>
            <a:pPr algn="ctr" eaLnBrk="1" fontAlgn="auto" hangingPunct="1">
              <a:spcBef>
                <a:spcPts val="0"/>
              </a:spcBef>
              <a:spcAft>
                <a:spcPts val="0"/>
              </a:spcAft>
              <a:defRPr/>
            </a:pPr>
            <a:r>
              <a:rPr lang="en-US" sz="6600" b="1">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THỰC HÀNH</a:t>
            </a:r>
            <a:endParaRPr lang="x-none" sz="6600" b="1" dirty="0">
              <a:ln w="22225">
                <a:solidFill>
                  <a:schemeClr val="accent2"/>
                </a:solidFill>
                <a:prstDash val="solid"/>
              </a:ln>
              <a:solidFill>
                <a:schemeClr val="accent6">
                  <a:lumMod val="60000"/>
                  <a:lumOff val="40000"/>
                </a:schemeClr>
              </a:solidFill>
              <a:latin typeface="+mn-lt"/>
              <a:ea typeface="+mn-ea"/>
            </a:endParaRPr>
          </a:p>
        </p:txBody>
      </p:sp>
      <p:pic>
        <p:nvPicPr>
          <p:cNvPr id="5"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1235075" y="1674813"/>
            <a:ext cx="1006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9288" y="230188"/>
            <a:ext cx="7997825" cy="95408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2800" b="1" dirty="0" err="1">
                <a:cs typeface="Calibri" panose="020F0502020204030204" pitchFamily="34" charset="0"/>
              </a:rPr>
              <a:t>Bài</a:t>
            </a:r>
            <a:r>
              <a:rPr lang="en-US" sz="2800" b="1" dirty="0">
                <a:cs typeface="Calibri" panose="020F0502020204030204" pitchFamily="34" charset="0"/>
              </a:rPr>
              <a:t> </a:t>
            </a:r>
            <a:r>
              <a:rPr lang="en-US" sz="2800" b="1" dirty="0" err="1">
                <a:cs typeface="Calibri" panose="020F0502020204030204" pitchFamily="34" charset="0"/>
              </a:rPr>
              <a:t>tập</a:t>
            </a:r>
            <a:r>
              <a:rPr lang="en-US" sz="2800" b="1" dirty="0">
                <a:cs typeface="Calibri" panose="020F0502020204030204" pitchFamily="34" charset="0"/>
              </a:rPr>
              <a:t> 1: </a:t>
            </a:r>
            <a:r>
              <a:rPr lang="vi-VN" sz="2800" b="1" dirty="0">
                <a:latin typeface="Calibri" panose="020F0502020204030204" pitchFamily="34" charset="0"/>
                <a:cs typeface="Calibri" panose="020F0502020204030204" pitchFamily="34" charset="0"/>
              </a:rPr>
              <a:t>Theo em, những việc làm nào dưới đây thể hiện tình yêu quê hương?</a:t>
            </a:r>
            <a:endParaRPr lang="en-US" sz="2800" b="1" dirty="0">
              <a:cs typeface="Calibri" panose="020F0502020204030204" pitchFamily="34" charset="0"/>
            </a:endParaRPr>
          </a:p>
        </p:txBody>
      </p:sp>
      <p:grpSp>
        <p:nvGrpSpPr>
          <p:cNvPr id="11" name="Group 10"/>
          <p:cNvGrpSpPr>
            <a:grpSpLocks/>
          </p:cNvGrpSpPr>
          <p:nvPr/>
        </p:nvGrpSpPr>
        <p:grpSpPr bwMode="auto">
          <a:xfrm>
            <a:off x="10796588" y="376238"/>
            <a:ext cx="1189037" cy="1403350"/>
            <a:chOff x="3824699" y="3739482"/>
            <a:chExt cx="2467156" cy="3155888"/>
          </a:xfrm>
        </p:grpSpPr>
        <p:sp>
          <p:nvSpPr>
            <p:cNvPr id="12" name="Rectangle: Rounded Corners 7">
              <a:hlinkClick r:id="rId3" action="ppaction://hlinksldjump"/>
            </p:cNvPr>
            <p:cNvSpPr/>
            <p:nvPr/>
          </p:nvSpPr>
          <p:spPr>
            <a:xfrm>
              <a:off x="3824699" y="3739482"/>
              <a:ext cx="2210229" cy="2673936"/>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pic>
          <p:nvPicPr>
            <p:cNvPr id="29712"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13">
              <a:hlinkClick r:id="rId3" action="ppaction://hlinksldjump"/>
            </p:cNvPr>
            <p:cNvSpPr txBox="1">
              <a:spLocks noChangeArrowheads="1"/>
            </p:cNvSpPr>
            <p:nvPr/>
          </p:nvSpPr>
          <p:spPr bwMode="auto">
            <a:xfrm>
              <a:off x="4344685" y="5718028"/>
              <a:ext cx="1947170" cy="11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endParaRPr lang="en-US" altLang="en-US" sz="2800" b="1">
                <a:solidFill>
                  <a:schemeClr val="bg1"/>
                </a:solidFill>
                <a:latin typeface="Arial" pitchFamily="34" charset="0"/>
                <a:cs typeface="Arial" pitchFamily="34" charset="0"/>
              </a:endParaRPr>
            </a:p>
          </p:txBody>
        </p:sp>
      </p:grpSp>
      <p:sp>
        <p:nvSpPr>
          <p:cNvPr id="29700" name="Rectangle 4"/>
          <p:cNvSpPr>
            <a:spLocks noChangeArrowheads="1"/>
          </p:cNvSpPr>
          <p:nvPr/>
        </p:nvSpPr>
        <p:spPr bwMode="auto">
          <a:xfrm>
            <a:off x="646113" y="3863975"/>
            <a:ext cx="70770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đ. Không thích về thăm quê.</a:t>
            </a:r>
            <a:endParaRPr lang="vi-VN" altLang="en-US" sz="2400" b="1">
              <a:solidFill>
                <a:srgbClr val="000000"/>
              </a:solidFill>
              <a:cs typeface="Calibri" pitchFamily="34" charset="0"/>
            </a:endParaRPr>
          </a:p>
        </p:txBody>
      </p:sp>
      <p:sp>
        <p:nvSpPr>
          <p:cNvPr id="16" name="Rectangle 15"/>
          <p:cNvSpPr>
            <a:spLocks noChangeArrowheads="1"/>
          </p:cNvSpPr>
          <p:nvPr/>
        </p:nvSpPr>
        <p:spPr bwMode="auto">
          <a:xfrm>
            <a:off x="646113" y="2986088"/>
            <a:ext cx="800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d. Quyên góp tiền của để tu bổ di tích, xây dựng các công trình công cộng ở quê. </a:t>
            </a:r>
          </a:p>
        </p:txBody>
      </p:sp>
      <p:sp>
        <p:nvSpPr>
          <p:cNvPr id="17" name="Rectangle 16"/>
          <p:cNvSpPr>
            <a:spLocks noChangeArrowheads="1"/>
          </p:cNvSpPr>
          <p:nvPr/>
        </p:nvSpPr>
        <p:spPr bwMode="auto">
          <a:xfrm>
            <a:off x="649288" y="2505075"/>
            <a:ext cx="8051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c. Giữ gìn và phát huy truyền thống tốt đẹp của quê hương. </a:t>
            </a:r>
          </a:p>
        </p:txBody>
      </p:sp>
      <p:sp>
        <p:nvSpPr>
          <p:cNvPr id="18" name="Rectangle 17"/>
          <p:cNvSpPr>
            <a:spLocks noChangeArrowheads="1"/>
          </p:cNvSpPr>
          <p:nvPr/>
        </p:nvSpPr>
        <p:spPr bwMode="auto">
          <a:xfrm>
            <a:off x="649288" y="1651000"/>
            <a:ext cx="80518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b. Tham gia hoạt động tuyên truyền phòng chống các tệ nạn xã hội ở địa phương.</a:t>
            </a:r>
          </a:p>
        </p:txBody>
      </p:sp>
      <p:sp>
        <p:nvSpPr>
          <p:cNvPr id="19" name="Rectangle 18"/>
          <p:cNvSpPr>
            <a:spLocks noChangeArrowheads="1"/>
          </p:cNvSpPr>
          <p:nvPr/>
        </p:nvSpPr>
        <p:spPr bwMode="auto">
          <a:xfrm>
            <a:off x="646113" y="1209675"/>
            <a:ext cx="52943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a. Nhớ về quê mỗi khi đi xa. </a:t>
            </a:r>
          </a:p>
        </p:txBody>
      </p:sp>
      <p:sp>
        <p:nvSpPr>
          <p:cNvPr id="21" name="Rectangle 20"/>
          <p:cNvSpPr>
            <a:spLocks noChangeArrowheads="1"/>
          </p:cNvSpPr>
          <p:nvPr/>
        </p:nvSpPr>
        <p:spPr bwMode="auto">
          <a:xfrm>
            <a:off x="646113" y="4313238"/>
            <a:ext cx="7077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e. Tham gia trồng cây ở đường làng, ngõ xóm.</a:t>
            </a:r>
            <a:endParaRPr lang="vi-VN" altLang="en-US" sz="2400" b="1">
              <a:solidFill>
                <a:srgbClr val="000000"/>
              </a:solidFill>
              <a:cs typeface="Calibri"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9" y="1289043"/>
            <a:ext cx="421509" cy="421509"/>
          </a:xfrm>
          <a:prstGeom prst="rect">
            <a:avLst/>
          </a:prstGeom>
          <a:ln>
            <a:noFill/>
          </a:ln>
          <a:effectLst>
            <a:softEdge rad="112500"/>
          </a:effec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1729436"/>
            <a:ext cx="421509" cy="421509"/>
          </a:xfrm>
          <a:prstGeom prst="rect">
            <a:avLst/>
          </a:prstGeom>
          <a:ln>
            <a:noFill/>
          </a:ln>
          <a:effectLst>
            <a:softEdge rad="112500"/>
          </a:effec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2583362"/>
            <a:ext cx="421509" cy="421509"/>
          </a:xfrm>
          <a:prstGeom prst="rect">
            <a:avLst/>
          </a:prstGeom>
          <a:ln>
            <a:noFill/>
          </a:ln>
          <a:effectLst>
            <a:softEdge rad="112500"/>
          </a:effec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0" y="3083943"/>
            <a:ext cx="421509" cy="421509"/>
          </a:xfrm>
          <a:prstGeom prst="rect">
            <a:avLst/>
          </a:prstGeom>
          <a:ln>
            <a:noFill/>
          </a:ln>
          <a:effectLst>
            <a:softEdge rad="112500"/>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9" y="4397272"/>
            <a:ext cx="421509" cy="421509"/>
          </a:xfrm>
          <a:prstGeom prst="rect">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mph" presetSubtype="0" fill="hold" grpId="0" nodeType="withEffect">
                                  <p:stCondLst>
                                    <p:cond delay="0"/>
                                  </p:stCondLst>
                                  <p:iterate type="lt">
                                    <p:tmPct val="4000"/>
                                  </p:iterate>
                                  <p:childTnLst>
                                    <p:set>
                                      <p:cBhvr override="childStyle">
                                        <p:cTn id="16" dur="500" fill="hold"/>
                                        <p:tgtEl>
                                          <p:spTgt spid="19"/>
                                        </p:tgtEl>
                                        <p:attrNameLst>
                                          <p:attrName>style.color</p:attrName>
                                        </p:attrNameLst>
                                      </p:cBhvr>
                                      <p:to>
                                        <p:clrVal>
                                          <a:srgbClr val="FD0000"/>
                                        </p:clrVal>
                                      </p:to>
                                    </p:set>
                                    <p:set>
                                      <p:cBhvr>
                                        <p:cTn id="17" dur="500" fill="hold"/>
                                        <p:tgtEl>
                                          <p:spTgt spid="19"/>
                                        </p:tgtEl>
                                        <p:attrNameLst>
                                          <p:attrName>fillcolor</p:attrName>
                                        </p:attrNameLst>
                                      </p:cBhvr>
                                      <p:to>
                                        <p:clrVal>
                                          <a:srgbClr val="FD0000"/>
                                        </p:clrVal>
                                      </p:to>
                                    </p:set>
                                    <p:set>
                                      <p:cBhvr>
                                        <p:cTn id="18" dur="500" fill="hold"/>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mph" presetSubtype="0" fill="hold" grpId="0" nodeType="withEffect">
                                  <p:stCondLst>
                                    <p:cond delay="0"/>
                                  </p:stCondLst>
                                  <p:iterate type="lt">
                                    <p:tmPct val="4000"/>
                                  </p:iterate>
                                  <p:childTnLst>
                                    <p:set>
                                      <p:cBhvr override="childStyle">
                                        <p:cTn id="25" dur="500" fill="hold"/>
                                        <p:tgtEl>
                                          <p:spTgt spid="18"/>
                                        </p:tgtEl>
                                        <p:attrNameLst>
                                          <p:attrName>style.color</p:attrName>
                                        </p:attrNameLst>
                                      </p:cBhvr>
                                      <p:to>
                                        <p:clrVal>
                                          <a:srgbClr val="FD1F1D"/>
                                        </p:clrVal>
                                      </p:to>
                                    </p:set>
                                    <p:set>
                                      <p:cBhvr>
                                        <p:cTn id="26" dur="500" fill="hold"/>
                                        <p:tgtEl>
                                          <p:spTgt spid="18"/>
                                        </p:tgtEl>
                                        <p:attrNameLst>
                                          <p:attrName>fillcolor</p:attrName>
                                        </p:attrNameLst>
                                      </p:cBhvr>
                                      <p:to>
                                        <p:clrVal>
                                          <a:srgbClr val="FD1F1D"/>
                                        </p:clrVal>
                                      </p:to>
                                    </p:set>
                                    <p:set>
                                      <p:cBhvr>
                                        <p:cTn id="27" dur="500" fill="hold"/>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0" end="0"/>
                                            </p:txEl>
                                          </p:spTgt>
                                        </p:tgtEl>
                                        <p:attrNameLst>
                                          <p:attrName>style.color</p:attrName>
                                        </p:attrNameLst>
                                      </p:cBhvr>
                                      <p:to>
                                        <p:clrVal>
                                          <a:srgbClr val="FD0000"/>
                                        </p:clrVal>
                                      </p:to>
                                    </p:set>
                                    <p:set>
                                      <p:cBhvr>
                                        <p:cTn id="35" dur="500" fill="hold"/>
                                        <p:tgtEl>
                                          <p:spTgt spid="17">
                                            <p:txEl>
                                              <p:pRg st="0" end="0"/>
                                            </p:txEl>
                                          </p:spTgt>
                                        </p:tgtEl>
                                        <p:attrNameLst>
                                          <p:attrName>fillcolor</p:attrName>
                                        </p:attrNameLst>
                                      </p:cBhvr>
                                      <p:to>
                                        <p:clrVal>
                                          <a:srgbClr val="FD0000"/>
                                        </p:clrVal>
                                      </p:to>
                                    </p:set>
                                    <p:set>
                                      <p:cBhvr>
                                        <p:cTn id="36" dur="500" fill="hold"/>
                                        <p:tgtEl>
                                          <p:spTgt spid="17">
                                            <p:txEl>
                                              <p:pRg st="0" end="0"/>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mph" presetSubtype="0" fill="hold" nodeType="withEffect">
                                  <p:stCondLst>
                                    <p:cond delay="0"/>
                                  </p:stCondLst>
                                  <p:iterate type="lt">
                                    <p:tmPct val="4000"/>
                                  </p:iterate>
                                  <p:childTnLst>
                                    <p:set>
                                      <p:cBhvr override="childStyle">
                                        <p:cTn id="43" dur="500" fill="hold"/>
                                        <p:tgtEl>
                                          <p:spTgt spid="16">
                                            <p:txEl>
                                              <p:pRg st="0" end="0"/>
                                            </p:txEl>
                                          </p:spTgt>
                                        </p:tgtEl>
                                        <p:attrNameLst>
                                          <p:attrName>style.color</p:attrName>
                                        </p:attrNameLst>
                                      </p:cBhvr>
                                      <p:to>
                                        <p:clrVal>
                                          <a:srgbClr val="FD0605"/>
                                        </p:clrVal>
                                      </p:to>
                                    </p:set>
                                    <p:set>
                                      <p:cBhvr>
                                        <p:cTn id="44" dur="500" fill="hold"/>
                                        <p:tgtEl>
                                          <p:spTgt spid="16">
                                            <p:txEl>
                                              <p:pRg st="0" end="0"/>
                                            </p:txEl>
                                          </p:spTgt>
                                        </p:tgtEl>
                                        <p:attrNameLst>
                                          <p:attrName>fillcolor</p:attrName>
                                        </p:attrNameLst>
                                      </p:cBhvr>
                                      <p:to>
                                        <p:clrVal>
                                          <a:srgbClr val="FD0605"/>
                                        </p:clrVal>
                                      </p:to>
                                    </p:set>
                                    <p:set>
                                      <p:cBhvr>
                                        <p:cTn id="45" dur="500" fill="hold"/>
                                        <p:tgtEl>
                                          <p:spTgt spid="16">
                                            <p:txEl>
                                              <p:pRg st="0" end="0"/>
                                            </p:txEl>
                                          </p:spTgt>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mph" presetSubtype="0" fill="hold" grpId="0" nodeType="withEffect">
                                  <p:stCondLst>
                                    <p:cond delay="0"/>
                                  </p:stCondLst>
                                  <p:iterate type="lt">
                                    <p:tmPct val="4000"/>
                                  </p:iterate>
                                  <p:childTnLst>
                                    <p:set>
                                      <p:cBhvr override="childStyle">
                                        <p:cTn id="52" dur="500" fill="hold"/>
                                        <p:tgtEl>
                                          <p:spTgt spid="21"/>
                                        </p:tgtEl>
                                        <p:attrNameLst>
                                          <p:attrName>style.color</p:attrName>
                                        </p:attrNameLst>
                                      </p:cBhvr>
                                      <p:to>
                                        <p:clrVal>
                                          <a:srgbClr val="FD0F0F"/>
                                        </p:clrVal>
                                      </p:to>
                                    </p:set>
                                    <p:set>
                                      <p:cBhvr>
                                        <p:cTn id="53" dur="500" fill="hold"/>
                                        <p:tgtEl>
                                          <p:spTgt spid="21"/>
                                        </p:tgtEl>
                                        <p:attrNameLst>
                                          <p:attrName>fillcolor</p:attrName>
                                        </p:attrNameLst>
                                      </p:cBhvr>
                                      <p:to>
                                        <p:clrVal>
                                          <a:srgbClr val="FD0F0F"/>
                                        </p:clrVal>
                                      </p:to>
                                    </p:set>
                                    <p:set>
                                      <p:cBhvr>
                                        <p:cTn id="54"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313" y="627063"/>
            <a:ext cx="3929062" cy="29479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467225" y="620713"/>
            <a:ext cx="4359275" cy="2954337"/>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212975" y="4054475"/>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hoạt động tuyên truyền </a:t>
            </a:r>
            <a:endParaRPr lang="en-US" altLang="en-US" sz="2400"/>
          </a:p>
        </p:txBody>
      </p:sp>
      <p:sp>
        <p:nvSpPr>
          <p:cNvPr id="6" name="Rectangle 5">
            <a:extLst>
              <a:ext uri="{FF2B5EF4-FFF2-40B4-BE49-F238E27FC236}">
                <a16:creationId xmlns:a16="http://schemas.microsoft.com/office/drawing/2014/main" id="{7D0261ED-60E1-4A9F-A4E7-FF2DE1D8AA99}"/>
              </a:ext>
            </a:extLst>
          </p:cNvPr>
          <p:cNvSpPr>
            <a:spLocks noChangeArrowheads="1"/>
          </p:cNvSpPr>
          <p:nvPr/>
        </p:nvSpPr>
        <p:spPr bwMode="auto">
          <a:xfrm>
            <a:off x="1465263" y="4002088"/>
            <a:ext cx="621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Tu bổ di tích, xây dựng các công trình công cộng</a:t>
            </a:r>
            <a:endParaRPr lang="en-US" altLang="en-US" sz="2400"/>
          </a:p>
        </p:txBody>
      </p:sp>
      <p:pic>
        <p:nvPicPr>
          <p:cNvPr id="7" name="Picture 6">
            <a:extLst>
              <a:ext uri="{FF2B5EF4-FFF2-40B4-BE49-F238E27FC236}">
                <a16:creationId xmlns:a16="http://schemas.microsoft.com/office/drawing/2014/main" id="{472A2741-ADE8-4F3E-94FD-9CEBE74387B4}"/>
              </a:ext>
            </a:extLst>
          </p:cNvPr>
          <p:cNvPicPr>
            <a:picLocks noChangeAspect="1"/>
          </p:cNvPicPr>
          <p:nvPr/>
        </p:nvPicPr>
        <p:blipFill>
          <a:blip r:embed="rId4"/>
          <a:stretch>
            <a:fillRect/>
          </a:stretch>
        </p:blipFill>
        <p:spPr>
          <a:xfrm>
            <a:off x="468313" y="911225"/>
            <a:ext cx="3887787" cy="26638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B53C8E4-BB5D-43C1-8A9A-7CB31615FD2D}"/>
              </a:ext>
            </a:extLst>
          </p:cNvPr>
          <p:cNvPicPr>
            <a:picLocks noChangeAspect="1"/>
          </p:cNvPicPr>
          <p:nvPr/>
        </p:nvPicPr>
        <p:blipFill>
          <a:blip r:embed="rId5"/>
          <a:stretch>
            <a:fillRect/>
          </a:stretch>
        </p:blipFill>
        <p:spPr>
          <a:xfrm>
            <a:off x="4572000" y="909638"/>
            <a:ext cx="4032250" cy="267652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8AEADBE7-8375-47BB-BAC6-A7E3CCD8F552}"/>
              </a:ext>
            </a:extLst>
          </p:cNvPr>
          <p:cNvSpPr>
            <a:spLocks noChangeArrowheads="1"/>
          </p:cNvSpPr>
          <p:nvPr/>
        </p:nvSpPr>
        <p:spPr bwMode="auto">
          <a:xfrm>
            <a:off x="1111250" y="3992563"/>
            <a:ext cx="692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trồng cây, dọn dẹp ở đường làng, ngõ xóm.</a:t>
            </a:r>
            <a:endParaRPr lang="en-US" altLang="en-US" sz="2400"/>
          </a:p>
        </p:txBody>
      </p:sp>
      <p:pic>
        <p:nvPicPr>
          <p:cNvPr id="10" name="Picture 9">
            <a:extLst>
              <a:ext uri="{FF2B5EF4-FFF2-40B4-BE49-F238E27FC236}">
                <a16:creationId xmlns:a16="http://schemas.microsoft.com/office/drawing/2014/main" id="{98F6E158-319A-4474-9AA6-7BF5DA567DD1}"/>
              </a:ext>
            </a:extLst>
          </p:cNvPr>
          <p:cNvPicPr>
            <a:picLocks noChangeAspect="1"/>
          </p:cNvPicPr>
          <p:nvPr/>
        </p:nvPicPr>
        <p:blipFill>
          <a:blip r:embed="rId6"/>
          <a:stretch>
            <a:fillRect/>
          </a:stretch>
        </p:blipFill>
        <p:spPr>
          <a:xfrm>
            <a:off x="395288" y="900113"/>
            <a:ext cx="3889375" cy="26860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B916A78-2139-4482-9823-1336FB831531}"/>
              </a:ext>
            </a:extLst>
          </p:cNvPr>
          <p:cNvPicPr>
            <a:picLocks noChangeAspect="1"/>
          </p:cNvPicPr>
          <p:nvPr/>
        </p:nvPicPr>
        <p:blipFill rotWithShape="1">
          <a:blip r:embed="rId7"/>
          <a:srcRect l="7505" r="7115"/>
          <a:stretch/>
        </p:blipFill>
        <p:spPr>
          <a:xfrm>
            <a:off x="4500563" y="919163"/>
            <a:ext cx="403225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nodeType="withGroup">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5" presetClass="entr" presetSubtype="1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heckerboard(across)">
                                      <p:cBhvr>
                                        <p:cTn id="51" dur="500"/>
                                        <p:tgtEl>
                                          <p:spTgt spid="10"/>
                                        </p:tgtEl>
                                      </p:cBhvr>
                                    </p:animEffect>
                                  </p:childTnLst>
                                </p:cTn>
                              </p:par>
                              <p:par>
                                <p:cTn id="52" presetID="5" presetClass="entr" presetSubtype="1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heckerboard(across)">
                                      <p:cBhvr>
                                        <p:cTn id="54" dur="500"/>
                                        <p:tgtEl>
                                          <p:spTgt spid="11"/>
                                        </p:tgtEl>
                                      </p:cBhvr>
                                    </p:animEffect>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983413" y="411510"/>
            <a:ext cx="5266185" cy="523220"/>
          </a:xfrm>
          <a:prstGeom prst="rect">
            <a:avLst/>
          </a:prstGeom>
          <a:noFill/>
        </p:spPr>
        <p:txBody>
          <a:bodyPr wrap="none">
            <a:spAutoFit/>
          </a:bodyPr>
          <a:lstStyle/>
          <a:p>
            <a:pPr algn="ctr" eaLnBrk="1" fontAlgn="auto" hangingPunct="1">
              <a:spcBef>
                <a:spcPts val="0"/>
              </a:spcBef>
              <a:spcAft>
                <a:spcPts val="0"/>
              </a:spcAft>
              <a:defRPr/>
            </a:pPr>
            <a:r>
              <a:rPr lang="en-US" sz="2800" b="1">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ĐỊNH HƯỚNG HỌC TẬP TIẾP THEO</a:t>
            </a:r>
            <a:endParaRPr lang="x-none" sz="2800" b="1" dirty="0">
              <a:ln w="22225">
                <a:solidFill>
                  <a:schemeClr val="accent2"/>
                </a:solidFill>
                <a:prstDash val="solid"/>
              </a:ln>
              <a:solidFill>
                <a:schemeClr val="accent6">
                  <a:lumMod val="60000"/>
                  <a:lumOff val="40000"/>
                </a:schemeClr>
              </a:solidFill>
              <a:latin typeface="+mn-lt"/>
              <a:ea typeface="+mn-ea"/>
            </a:endParaRPr>
          </a:p>
        </p:txBody>
      </p:sp>
      <p:pic>
        <p:nvPicPr>
          <p:cNvPr id="6" name="Graphic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762766">
            <a:off x="1481763" y="1262070"/>
            <a:ext cx="1003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01471B1-D339-466F-8D9A-D4BF5396355A}"/>
              </a:ext>
            </a:extLst>
          </p:cNvPr>
          <p:cNvSpPr txBox="1"/>
          <p:nvPr/>
        </p:nvSpPr>
        <p:spPr>
          <a:xfrm>
            <a:off x="2411760" y="1469000"/>
            <a:ext cx="4627418" cy="369332"/>
          </a:xfrm>
          <a:prstGeom prst="rect">
            <a:avLst/>
          </a:prstGeom>
          <a:noFill/>
        </p:spPr>
        <p:txBody>
          <a:bodyPr wrap="square">
            <a:spAutoFit/>
          </a:bodyPr>
          <a:lstStyle/>
          <a:p>
            <a:r>
              <a:rPr lang="en-US" b="1">
                <a:cs typeface="Calibri" pitchFamily="34" charset="0"/>
              </a:rPr>
              <a:t>Chuẩn bị bài sau: Em yêu quê hương (Tiết 2)</a:t>
            </a: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llo Vietnam - Pham Quynh Anh - Lyrics [Kara + Vietsub HD].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267"/>
            <a:ext cx="9144000" cy="5157192"/>
          </a:xfrm>
          <a:prstGeom prst="rect">
            <a:avLst/>
          </a:prstGeom>
        </p:spPr>
      </p:pic>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37347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a:solidFill>
                  <a:srgbClr val="FFFF00"/>
                </a:solidFill>
                <a:ea typeface="华康海报体W12(P)"/>
                <a:cs typeface="华康海报体W12(P)"/>
              </a:rPr>
              <a:t>Yêu cầu cần đạt</a:t>
            </a: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8"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6"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0"/>
          <p:cNvSpPr/>
          <p:nvPr/>
        </p:nvSpPr>
        <p:spPr>
          <a:xfrm>
            <a:off x="457200" y="341313"/>
            <a:ext cx="85423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Rectangle: Rounded Corners 118"/>
          <p:cNvSpPr/>
          <p:nvPr/>
        </p:nvSpPr>
        <p:spPr>
          <a:xfrm>
            <a:off x="806450" y="280988"/>
            <a:ext cx="81994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4" name="Title Background"/>
          <p:cNvGrpSpPr>
            <a:grpSpLocks/>
          </p:cNvGrpSpPr>
          <p:nvPr/>
        </p:nvGrpSpPr>
        <p:grpSpPr bwMode="auto">
          <a:xfrm>
            <a:off x="2501900" y="455613"/>
            <a:ext cx="4262438" cy="1304925"/>
            <a:chOff x="1217765" y="1106159"/>
            <a:chExt cx="5874253" cy="1231193"/>
          </a:xfrm>
        </p:grpSpPr>
        <p:sp>
          <p:nvSpPr>
            <p:cNvPr id="5" name="Freeform: Shape 5"/>
            <p:cNvSpPr/>
            <p:nvPr/>
          </p:nvSpPr>
          <p:spPr>
            <a:xfrm>
              <a:off x="1217765" y="1107656"/>
              <a:ext cx="1474580" cy="1014012"/>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6" name="Freeform: Shape 6"/>
            <p:cNvSpPr/>
            <p:nvPr/>
          </p:nvSpPr>
          <p:spPr>
            <a:xfrm>
              <a:off x="5624001" y="1610918"/>
              <a:ext cx="1468017" cy="726434"/>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r>
                <a:rPr lang="en-PH">
                  <a:solidFill>
                    <a:prstClr val="white"/>
                  </a:solidFill>
                </a:rPr>
                <a:t> </a:t>
              </a:r>
            </a:p>
          </p:txBody>
        </p:sp>
        <p:sp>
          <p:nvSpPr>
            <p:cNvPr id="7" name="Freeform: Shape 7"/>
            <p:cNvSpPr/>
            <p:nvPr/>
          </p:nvSpPr>
          <p:spPr>
            <a:xfrm>
              <a:off x="5260826" y="1106159"/>
              <a:ext cx="942944" cy="314538"/>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8" name="Freeform: Shape 8"/>
            <p:cNvSpPr/>
            <p:nvPr/>
          </p:nvSpPr>
          <p:spPr>
            <a:xfrm>
              <a:off x="2125704" y="1840082"/>
              <a:ext cx="1708674" cy="497270"/>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9" name="Freeform: Shape 9"/>
            <p:cNvSpPr/>
            <p:nvPr/>
          </p:nvSpPr>
          <p:spPr>
            <a:xfrm>
              <a:off x="1222141" y="1110652"/>
              <a:ext cx="5863313" cy="1219211"/>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dirty="0">
                <a:solidFill>
                  <a:prstClr val="white"/>
                </a:solidFill>
              </a:endParaRPr>
            </a:p>
          </p:txBody>
        </p:sp>
        <p:sp>
          <p:nvSpPr>
            <p:cNvPr id="13342" name="Freeform: Shape 10"/>
            <p:cNvSpPr>
              <a:spLocks/>
            </p:cNvSpPr>
            <p:nvPr/>
          </p:nvSpPr>
          <p:spPr bwMode="auto">
            <a:xfrm>
              <a:off x="6700879" y="1207107"/>
              <a:ext cx="157625" cy="157625"/>
            </a:xfrm>
            <a:custGeom>
              <a:avLst/>
              <a:gdLst>
                <a:gd name="T0" fmla="*/ 63050 w 1428750"/>
                <a:gd name="T1" fmla="*/ 141863 h 1428750"/>
                <a:gd name="T2" fmla="*/ 78813 w 1428750"/>
                <a:gd name="T3" fmla="*/ 157625 h 1428750"/>
                <a:gd name="T4" fmla="*/ 94575 w 1428750"/>
                <a:gd name="T5" fmla="*/ 141863 h 1428750"/>
                <a:gd name="T6" fmla="*/ 141863 w 1428750"/>
                <a:gd name="T7" fmla="*/ 94575 h 1428750"/>
                <a:gd name="T8" fmla="*/ 157625 w 1428750"/>
                <a:gd name="T9" fmla="*/ 78813 h 1428750"/>
                <a:gd name="T10" fmla="*/ 141863 w 1428750"/>
                <a:gd name="T11" fmla="*/ 63050 h 1428750"/>
                <a:gd name="T12" fmla="*/ 94575 w 1428750"/>
                <a:gd name="T13" fmla="*/ 15763 h 1428750"/>
                <a:gd name="T14" fmla="*/ 78813 w 1428750"/>
                <a:gd name="T15" fmla="*/ 0 h 1428750"/>
                <a:gd name="T16" fmla="*/ 63050 w 1428750"/>
                <a:gd name="T17" fmla="*/ 15763 h 1428750"/>
                <a:gd name="T18" fmla="*/ 15763 w 1428750"/>
                <a:gd name="T19" fmla="*/ 63050 h 1428750"/>
                <a:gd name="T20" fmla="*/ 0 w 1428750"/>
                <a:gd name="T21" fmla="*/ 78813 h 1428750"/>
                <a:gd name="T22" fmla="*/ 15763 w 1428750"/>
                <a:gd name="T23" fmla="*/ 94575 h 1428750"/>
                <a:gd name="T24" fmla="*/ 63050 w 1428750"/>
                <a:gd name="T25" fmla="*/ 141863 h 14287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3" name="Freeform: Shape 11"/>
            <p:cNvSpPr>
              <a:spLocks/>
            </p:cNvSpPr>
            <p:nvPr/>
          </p:nvSpPr>
          <p:spPr bwMode="auto">
            <a:xfrm>
              <a:off x="2747791" y="1284572"/>
              <a:ext cx="239837" cy="239837"/>
            </a:xfrm>
            <a:custGeom>
              <a:avLst/>
              <a:gdLst>
                <a:gd name="T0" fmla="*/ 0 w 2581275"/>
                <a:gd name="T1" fmla="*/ 119476 h 2581275"/>
                <a:gd name="T2" fmla="*/ 13275 w 2581275"/>
                <a:gd name="T3" fmla="*/ 132751 h 2581275"/>
                <a:gd name="T4" fmla="*/ 107086 w 2581275"/>
                <a:gd name="T5" fmla="*/ 226562 h 2581275"/>
                <a:gd name="T6" fmla="*/ 120361 w 2581275"/>
                <a:gd name="T7" fmla="*/ 239837 h 2581275"/>
                <a:gd name="T8" fmla="*/ 133636 w 2581275"/>
                <a:gd name="T9" fmla="*/ 226562 h 2581275"/>
                <a:gd name="T10" fmla="*/ 226562 w 2581275"/>
                <a:gd name="T11" fmla="*/ 132751 h 2581275"/>
                <a:gd name="T12" fmla="*/ 239837 w 2581275"/>
                <a:gd name="T13" fmla="*/ 119476 h 2581275"/>
                <a:gd name="T14" fmla="*/ 226562 w 2581275"/>
                <a:gd name="T15" fmla="*/ 106201 h 2581275"/>
                <a:gd name="T16" fmla="*/ 133636 w 2581275"/>
                <a:gd name="T17" fmla="*/ 13275 h 2581275"/>
                <a:gd name="T18" fmla="*/ 120361 w 2581275"/>
                <a:gd name="T19" fmla="*/ 0 h 2581275"/>
                <a:gd name="T20" fmla="*/ 107086 w 2581275"/>
                <a:gd name="T21" fmla="*/ 13275 h 2581275"/>
                <a:gd name="T22" fmla="*/ 13275 w 2581275"/>
                <a:gd name="T23" fmla="*/ 106201 h 2581275"/>
                <a:gd name="T24" fmla="*/ 0 w 2581275"/>
                <a:gd name="T25" fmla="*/ 119476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4" name="Freeform: Shape 12"/>
            <p:cNvSpPr>
              <a:spLocks/>
            </p:cNvSpPr>
            <p:nvPr/>
          </p:nvSpPr>
          <p:spPr bwMode="auto">
            <a:xfrm>
              <a:off x="6155672" y="1529441"/>
              <a:ext cx="426260" cy="426260"/>
            </a:xfrm>
            <a:custGeom>
              <a:avLst/>
              <a:gdLst>
                <a:gd name="T0" fmla="*/ 0 w 2581275"/>
                <a:gd name="T1" fmla="*/ 212344 h 2581275"/>
                <a:gd name="T2" fmla="*/ 23594 w 2581275"/>
                <a:gd name="T3" fmla="*/ 235937 h 2581275"/>
                <a:gd name="T4" fmla="*/ 190323 w 2581275"/>
                <a:gd name="T5" fmla="*/ 402666 h 2581275"/>
                <a:gd name="T6" fmla="*/ 213916 w 2581275"/>
                <a:gd name="T7" fmla="*/ 426260 h 2581275"/>
                <a:gd name="T8" fmla="*/ 237510 w 2581275"/>
                <a:gd name="T9" fmla="*/ 402666 h 2581275"/>
                <a:gd name="T10" fmla="*/ 402666 w 2581275"/>
                <a:gd name="T11" fmla="*/ 235937 h 2581275"/>
                <a:gd name="T12" fmla="*/ 426260 w 2581275"/>
                <a:gd name="T13" fmla="*/ 212344 h 2581275"/>
                <a:gd name="T14" fmla="*/ 402666 w 2581275"/>
                <a:gd name="T15" fmla="*/ 188750 h 2581275"/>
                <a:gd name="T16" fmla="*/ 237510 w 2581275"/>
                <a:gd name="T17" fmla="*/ 23594 h 2581275"/>
                <a:gd name="T18" fmla="*/ 213916 w 2581275"/>
                <a:gd name="T19" fmla="*/ 0 h 2581275"/>
                <a:gd name="T20" fmla="*/ 190323 w 2581275"/>
                <a:gd name="T21" fmla="*/ 23594 h 2581275"/>
                <a:gd name="T22" fmla="*/ 23594 w 2581275"/>
                <a:gd name="T23" fmla="*/ 188750 h 2581275"/>
                <a:gd name="T24" fmla="*/ 0 w 2581275"/>
                <a:gd name="T25" fmla="*/ 212344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5" name="Freeform: Shape 13"/>
            <p:cNvSpPr>
              <a:spLocks/>
            </p:cNvSpPr>
            <p:nvPr/>
          </p:nvSpPr>
          <p:spPr bwMode="auto">
            <a:xfrm>
              <a:off x="3892215" y="2067814"/>
              <a:ext cx="221697" cy="221697"/>
            </a:xfrm>
            <a:custGeom>
              <a:avLst/>
              <a:gdLst>
                <a:gd name="T0" fmla="*/ 0 w 2581275"/>
                <a:gd name="T1" fmla="*/ 110439 h 2581275"/>
                <a:gd name="T2" fmla="*/ 12271 w 2581275"/>
                <a:gd name="T3" fmla="*/ 122711 h 2581275"/>
                <a:gd name="T4" fmla="*/ 98986 w 2581275"/>
                <a:gd name="T5" fmla="*/ 209426 h 2581275"/>
                <a:gd name="T6" fmla="*/ 111258 w 2581275"/>
                <a:gd name="T7" fmla="*/ 221697 h 2581275"/>
                <a:gd name="T8" fmla="*/ 123529 w 2581275"/>
                <a:gd name="T9" fmla="*/ 209426 h 2581275"/>
                <a:gd name="T10" fmla="*/ 209426 w 2581275"/>
                <a:gd name="T11" fmla="*/ 122711 h 2581275"/>
                <a:gd name="T12" fmla="*/ 221697 w 2581275"/>
                <a:gd name="T13" fmla="*/ 110439 h 2581275"/>
                <a:gd name="T14" fmla="*/ 209426 w 2581275"/>
                <a:gd name="T15" fmla="*/ 98168 h 2581275"/>
                <a:gd name="T16" fmla="*/ 123529 w 2581275"/>
                <a:gd name="T17" fmla="*/ 12271 h 2581275"/>
                <a:gd name="T18" fmla="*/ 111258 w 2581275"/>
                <a:gd name="T19" fmla="*/ 0 h 2581275"/>
                <a:gd name="T20" fmla="*/ 98986 w 2581275"/>
                <a:gd name="T21" fmla="*/ 12271 h 2581275"/>
                <a:gd name="T22" fmla="*/ 12271 w 2581275"/>
                <a:gd name="T23" fmla="*/ 98168 h 2581275"/>
                <a:gd name="T24" fmla="*/ 0 w 2581275"/>
                <a:gd name="T25" fmla="*/ 110439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6" name="Freeform: Shape 14"/>
            <p:cNvSpPr>
              <a:spLocks/>
            </p:cNvSpPr>
            <p:nvPr/>
          </p:nvSpPr>
          <p:spPr bwMode="auto">
            <a:xfrm>
              <a:off x="5473469" y="2174433"/>
              <a:ext cx="110849" cy="110849"/>
            </a:xfrm>
            <a:custGeom>
              <a:avLst/>
              <a:gdLst>
                <a:gd name="T0" fmla="*/ 0 w 2581275"/>
                <a:gd name="T1" fmla="*/ 55220 h 2581275"/>
                <a:gd name="T2" fmla="*/ 6136 w 2581275"/>
                <a:gd name="T3" fmla="*/ 61356 h 2581275"/>
                <a:gd name="T4" fmla="*/ 49493 w 2581275"/>
                <a:gd name="T5" fmla="*/ 104713 h 2581275"/>
                <a:gd name="T6" fmla="*/ 55629 w 2581275"/>
                <a:gd name="T7" fmla="*/ 110849 h 2581275"/>
                <a:gd name="T8" fmla="*/ 61765 w 2581275"/>
                <a:gd name="T9" fmla="*/ 104713 h 2581275"/>
                <a:gd name="T10" fmla="*/ 104713 w 2581275"/>
                <a:gd name="T11" fmla="*/ 61356 h 2581275"/>
                <a:gd name="T12" fmla="*/ 110849 w 2581275"/>
                <a:gd name="T13" fmla="*/ 55220 h 2581275"/>
                <a:gd name="T14" fmla="*/ 104713 w 2581275"/>
                <a:gd name="T15" fmla="*/ 49084 h 2581275"/>
                <a:gd name="T16" fmla="*/ 61765 w 2581275"/>
                <a:gd name="T17" fmla="*/ 6136 h 2581275"/>
                <a:gd name="T18" fmla="*/ 55629 w 2581275"/>
                <a:gd name="T19" fmla="*/ 0 h 2581275"/>
                <a:gd name="T20" fmla="*/ 49493 w 2581275"/>
                <a:gd name="T21" fmla="*/ 6136 h 2581275"/>
                <a:gd name="T22" fmla="*/ 6136 w 2581275"/>
                <a:gd name="T23" fmla="*/ 49084 h 2581275"/>
                <a:gd name="T24" fmla="*/ 0 w 2581275"/>
                <a:gd name="T25" fmla="*/ 55220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5" name="TextBox 14"/>
          <p:cNvSpPr txBox="1">
            <a:spLocks noChangeArrowheads="1"/>
          </p:cNvSpPr>
          <p:nvPr/>
        </p:nvSpPr>
        <p:spPr bwMode="auto">
          <a:xfrm>
            <a:off x="2416175" y="552450"/>
            <a:ext cx="4418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3300" b="1">
                <a:latin typeface="UTM Nokia" pitchFamily="18" charset="0"/>
                <a:cs typeface="Arial" pitchFamily="34" charset="0"/>
              </a:rPr>
              <a:t>Nội dung bài học</a:t>
            </a:r>
          </a:p>
        </p:txBody>
      </p:sp>
      <p:grpSp>
        <p:nvGrpSpPr>
          <p:cNvPr id="16" name="Group 15"/>
          <p:cNvGrpSpPr>
            <a:grpSpLocks/>
          </p:cNvGrpSpPr>
          <p:nvPr/>
        </p:nvGrpSpPr>
        <p:grpSpPr bwMode="auto">
          <a:xfrm>
            <a:off x="2905125" y="2246313"/>
            <a:ext cx="1773238" cy="2005012"/>
            <a:chOff x="1403481" y="3758408"/>
            <a:chExt cx="2364586" cy="2673304"/>
          </a:xfrm>
        </p:grpSpPr>
        <p:sp>
          <p:nvSpPr>
            <p:cNvPr id="17" name="Rectangle: Rounded Corners 99">
              <a:hlinkClick r:id="rId3" action="ppaction://hlinksldjump"/>
            </p:cNvPr>
            <p:cNvSpPr/>
            <p:nvPr/>
          </p:nvSpPr>
          <p:spPr>
            <a:xfrm>
              <a:off x="1403481" y="3758408"/>
              <a:ext cx="2210051"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5" name="Graphic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7154" y="3976340"/>
              <a:ext cx="1235918" cy="16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hlinkClick r:id="rId3" action="ppaction://hlinksldjump"/>
            </p:cNvPr>
            <p:cNvSpPr txBox="1"/>
            <p:nvPr/>
          </p:nvSpPr>
          <p:spPr>
            <a:xfrm>
              <a:off x="1591886" y="5752274"/>
              <a:ext cx="2176181" cy="552440"/>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Khám</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phá</a:t>
              </a:r>
              <a:endParaRPr lang="en-US" sz="2100" b="1" dirty="0">
                <a:latin typeface="+mj-lt"/>
                <a:ea typeface="+mn-ea"/>
                <a:cs typeface="Arial" panose="020B0604020202020204" pitchFamily="34" charset="0"/>
              </a:endParaRPr>
            </a:p>
          </p:txBody>
        </p:sp>
      </p:grpSp>
      <p:grpSp>
        <p:nvGrpSpPr>
          <p:cNvPr id="20" name="Group 19"/>
          <p:cNvGrpSpPr>
            <a:grpSpLocks/>
          </p:cNvGrpSpPr>
          <p:nvPr/>
        </p:nvGrpSpPr>
        <p:grpSpPr bwMode="auto">
          <a:xfrm>
            <a:off x="4762500" y="2232025"/>
            <a:ext cx="1718022" cy="2005013"/>
            <a:chOff x="3824699" y="3739482"/>
            <a:chExt cx="2289882" cy="2673304"/>
          </a:xfrm>
        </p:grpSpPr>
        <p:sp>
          <p:nvSpPr>
            <p:cNvPr id="21" name="Rectangle: Rounded Corners 100">
              <a:hlinkClick r:id="rId6" action="ppaction://hlinksldjump"/>
            </p:cNvPr>
            <p:cNvSpPr/>
            <p:nvPr/>
          </p:nvSpPr>
          <p:spPr>
            <a:xfrm>
              <a:off x="3824699" y="3739482"/>
              <a:ext cx="2209014"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2" name="Notebook">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hlinkClick r:id="rId6" action="ppaction://hlinksldjump"/>
            </p:cNvPr>
            <p:cNvSpPr txBox="1"/>
            <p:nvPr/>
          </p:nvSpPr>
          <p:spPr>
            <a:xfrm>
              <a:off x="4167940" y="5718530"/>
              <a:ext cx="1946641" cy="552440"/>
            </a:xfrm>
            <a:prstGeom prst="rect">
              <a:avLst/>
            </a:prstGeom>
            <a:noFill/>
          </p:spPr>
          <p:txBody>
            <a:bodyPr>
              <a:spAutoFit/>
            </a:bodyPr>
            <a:lstStyle/>
            <a:p>
              <a:pPr eaLnBrk="1" fontAlgn="auto" hangingPunct="1">
                <a:spcBef>
                  <a:spcPts val="0"/>
                </a:spcBef>
                <a:spcAft>
                  <a:spcPts val="0"/>
                </a:spcAft>
                <a:defRPr/>
              </a:pPr>
              <a:r>
                <a:rPr lang="en-US" sz="2100" b="1">
                  <a:latin typeface="+mj-lt"/>
                  <a:ea typeface="+mn-ea"/>
                  <a:cs typeface="Arial" panose="020B0604020202020204" pitchFamily="34" charset="0"/>
                </a:rPr>
                <a:t>Thực hành</a:t>
              </a:r>
              <a:endParaRPr lang="en-US" sz="2100" b="1" dirty="0">
                <a:latin typeface="+mj-lt"/>
                <a:ea typeface="+mn-ea"/>
                <a:cs typeface="Arial" panose="020B0604020202020204" pitchFamily="34" charset="0"/>
              </a:endParaRPr>
            </a:p>
          </p:txBody>
        </p:sp>
      </p:grpSp>
      <p:grpSp>
        <p:nvGrpSpPr>
          <p:cNvPr id="24" name="Group 23"/>
          <p:cNvGrpSpPr>
            <a:grpSpLocks/>
          </p:cNvGrpSpPr>
          <p:nvPr/>
        </p:nvGrpSpPr>
        <p:grpSpPr bwMode="auto">
          <a:xfrm>
            <a:off x="1035050" y="2262188"/>
            <a:ext cx="1778000" cy="2005012"/>
            <a:chOff x="6278521" y="3736332"/>
            <a:chExt cx="2371594" cy="2673304"/>
          </a:xfrm>
        </p:grpSpPr>
        <p:sp>
          <p:nvSpPr>
            <p:cNvPr id="25" name="Rectangle: Rounded Corners 101">
              <a:hlinkClick r:id="" action="ppaction://hlinkshowjump?jump=nextslide"/>
            </p:cNvPr>
            <p:cNvSpPr/>
            <p:nvPr/>
          </p:nvSpPr>
          <p:spPr>
            <a:xfrm>
              <a:off x="6278521" y="3736332"/>
              <a:ext cx="2208548"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9" name="Graphic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2710" y="4098602"/>
              <a:ext cx="1195687" cy="14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6414041" y="5692099"/>
              <a:ext cx="2236074" cy="554557"/>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Khởi</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động</a:t>
              </a:r>
              <a:endParaRPr lang="en-US" sz="2100" b="1" dirty="0">
                <a:latin typeface="+mj-lt"/>
                <a:ea typeface="+mn-ea"/>
                <a:cs typeface="Arial" panose="020B0604020202020204" pitchFamily="34" charset="0"/>
              </a:endParaRPr>
            </a:p>
          </p:txBody>
        </p:sp>
      </p:grpSp>
      <p:grpSp>
        <p:nvGrpSpPr>
          <p:cNvPr id="28" name="Group 27"/>
          <p:cNvGrpSpPr>
            <a:grpSpLocks/>
          </p:cNvGrpSpPr>
          <p:nvPr/>
        </p:nvGrpSpPr>
        <p:grpSpPr bwMode="auto">
          <a:xfrm>
            <a:off x="6602413" y="2252663"/>
            <a:ext cx="1747837" cy="2051050"/>
            <a:chOff x="8732343" y="3729624"/>
            <a:chExt cx="2328721" cy="2735132"/>
          </a:xfrm>
        </p:grpSpPr>
        <p:sp>
          <p:nvSpPr>
            <p:cNvPr id="29" name="Rectangle: Rounded Corners 102"/>
            <p:cNvSpPr/>
            <p:nvPr/>
          </p:nvSpPr>
          <p:spPr>
            <a:xfrm>
              <a:off x="8732343" y="3729624"/>
              <a:ext cx="2210276" cy="2673739"/>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6" name="Graphic 29">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03300" y="3948210"/>
              <a:ext cx="1337415" cy="15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9233620" y="5480362"/>
              <a:ext cx="1827444" cy="984394"/>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Liên</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hệ</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thực</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tế</a:t>
              </a:r>
              <a:endParaRPr lang="en-US" sz="2100" b="1" dirty="0">
                <a:latin typeface="+mj-lt"/>
                <a:ea typeface="+mn-ea"/>
                <a:cs typeface="Arial" panose="020B0604020202020204" pitchFamily="34" charset="0"/>
              </a:endParaRPr>
            </a:p>
          </p:txBody>
        </p:sp>
      </p:grpSp>
      <p:grpSp>
        <p:nvGrpSpPr>
          <p:cNvPr id="13322" name="Notification icon"/>
          <p:cNvGrpSpPr>
            <a:grpSpLocks/>
          </p:cNvGrpSpPr>
          <p:nvPr/>
        </p:nvGrpSpPr>
        <p:grpSpPr bwMode="auto">
          <a:xfrm>
            <a:off x="8499475" y="293688"/>
            <a:ext cx="349250" cy="333375"/>
            <a:chOff x="1115510" y="119092"/>
            <a:chExt cx="230943" cy="230943"/>
          </a:xfrm>
        </p:grpSpPr>
        <p:sp>
          <p:nvSpPr>
            <p:cNvPr id="33" name="Rectangle: Rounded Corners 86"/>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PH" sz="1350">
                <a:solidFill>
                  <a:prstClr val="white"/>
                </a:solidFill>
              </a:endParaRPr>
            </a:p>
          </p:txBody>
        </p:sp>
        <p:pic>
          <p:nvPicPr>
            <p:cNvPr id="13324" name="Graphic 3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52092" y="153494"/>
              <a:ext cx="162137" cy="1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63391" y="1347614"/>
            <a:ext cx="4397358" cy="1107996"/>
          </a:xfrm>
          <a:prstGeom prst="rect">
            <a:avLst/>
          </a:prstGeom>
          <a:noFill/>
        </p:spPr>
        <p:txBody>
          <a:bodyPr wrap="none">
            <a:spAutoFit/>
          </a:bodyPr>
          <a:lstStyle/>
          <a:p>
            <a:pPr algn="ctr" eaLnBrk="1" fontAlgn="auto" hangingPunct="1">
              <a:spcBef>
                <a:spcPts val="0"/>
              </a:spcBef>
              <a:spcAft>
                <a:spcPts val="0"/>
              </a:spcAft>
              <a:defRPr/>
            </a:pPr>
            <a:r>
              <a:rPr lang="en-US" sz="66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KHỞI ĐỘNG</a:t>
            </a:r>
            <a:endParaRPr lang="x-none" sz="6600" b="1" dirty="0">
              <a:ln w="22225">
                <a:solidFill>
                  <a:schemeClr val="accent2"/>
                </a:solidFill>
                <a:prstDash val="solid"/>
              </a:ln>
              <a:solidFill>
                <a:schemeClr val="accent2">
                  <a:lumMod val="40000"/>
                  <a:lumOff val="60000"/>
                </a:schemeClr>
              </a:solidFill>
              <a:latin typeface="+mn-lt"/>
              <a:ea typeface="+mn-ea"/>
            </a:endParaRPr>
          </a:p>
        </p:txBody>
      </p:sp>
    </p:spTree>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23528" y="260331"/>
            <a:ext cx="8640960" cy="437448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92625" y="1604666"/>
            <a:ext cx="4479111"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KHÁM PHÁ</a:t>
            </a:r>
            <a:endParaRPr lang="x-none" sz="7200" b="1" dirty="0">
              <a:ln w="22225">
                <a:solidFill>
                  <a:schemeClr val="accent2"/>
                </a:solidFill>
                <a:prstDash val="solid"/>
              </a:ln>
              <a:solidFill>
                <a:schemeClr val="accent2">
                  <a:lumMod val="40000"/>
                  <a:lumOff val="60000"/>
                </a:schemeClr>
              </a:solidFill>
              <a:latin typeface="+mn-lt"/>
              <a:ea typeface="+mn-ea"/>
            </a:endParaRPr>
          </a:p>
        </p:txBody>
      </p:sp>
      <p:pic>
        <p:nvPicPr>
          <p:cNvPr id="4" name="Graphic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95438"/>
            <a:ext cx="12874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7338" y="195263"/>
            <a:ext cx="8569325" cy="4752975"/>
          </a:xfrm>
          <a:prstGeom prst="round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x-none" sz="2000" b="1" dirty="0">
                <a:solidFill>
                  <a:srgbClr val="FF0000"/>
                </a:solidFill>
              </a:rPr>
              <a:t>Cây đa làng em</a:t>
            </a:r>
          </a:p>
          <a:p>
            <a:pPr algn="just" eaLnBrk="1" fontAlgn="auto" hangingPunct="1">
              <a:spcBef>
                <a:spcPts val="0"/>
              </a:spcBef>
              <a:spcAft>
                <a:spcPts val="0"/>
              </a:spcAft>
              <a:defRPr/>
            </a:pPr>
            <a:r>
              <a:rPr lang="x-none" sz="2000" dirty="0">
                <a:solidFill>
                  <a:schemeClr val="tx1"/>
                </a:solidFill>
              </a:rPr>
              <a:t>     Cứ dịp hè, Hà lại được bố mẹ cho về thăm quê. Từ xa, em đã nhận ra cây đa cổ thụ đầu làng.</a:t>
            </a:r>
          </a:p>
          <a:p>
            <a:pPr algn="just" eaLnBrk="1" fontAlgn="auto" hangingPunct="1">
              <a:spcBef>
                <a:spcPts val="0"/>
              </a:spcBef>
              <a:spcAft>
                <a:spcPts val="0"/>
              </a:spcAft>
              <a:defRPr/>
            </a:pPr>
            <a:r>
              <a:rPr lang="x-none" sz="2000" dirty="0">
                <a:solidFill>
                  <a:schemeClr val="tx1"/>
                </a:solidFill>
              </a:rPr>
              <a:t>     Dân làng không ai nhớ cây đa có từ bao giờ, bởi khi họ sinh ra thì đã thấy “Ông Đa” rồi. Buổi trưa, các cô bác đi làm đồng về thường ngồi nghỉ dưới bóng mát của cây đa. Những làn gió đồng quê như giúp họ xua đi mệt nhọc. Trên cành cây, chim hót líu lo tạo nên một khúc nhạc nghe thật vui tai. Những ngày ở quê, Hà thường cùng các bạn rủ nhau ra gốc cây đa trò chuyện, vui chơi. Em cứ nghĩ rằng “Ông Đa” sẽ ở đây với làng mãi mãi …</a:t>
            </a:r>
          </a:p>
          <a:p>
            <a:pPr algn="just" eaLnBrk="1" fontAlgn="auto" hangingPunct="1">
              <a:spcBef>
                <a:spcPts val="0"/>
              </a:spcBef>
              <a:spcAft>
                <a:spcPts val="0"/>
              </a:spcAft>
              <a:defRPr/>
            </a:pPr>
            <a:r>
              <a:rPr lang="x-none" sz="2000" dirty="0">
                <a:solidFill>
                  <a:schemeClr val="tx1"/>
                </a:solidFill>
              </a:rPr>
              <a:t>     Thế mà năm nay về quê, Hà được nghe ông kể rằng, sau trận lụt vừa qua “Ông Đa” bị “ốm”, dân làng đang góp tiền để chữa cho cây.</a:t>
            </a:r>
          </a:p>
          <a:p>
            <a:pPr algn="just" eaLnBrk="1" fontAlgn="auto" hangingPunct="1">
              <a:spcBef>
                <a:spcPts val="0"/>
              </a:spcBef>
              <a:spcAft>
                <a:spcPts val="0"/>
              </a:spcAft>
              <a:defRPr/>
            </a:pPr>
            <a:r>
              <a:rPr lang="x-none" sz="2000" dirty="0">
                <a:solidFill>
                  <a:schemeClr val="tx1"/>
                </a:solidFill>
              </a:rPr>
              <a:t>     Ngay tối hôm đó, Hà nhờ ông dẫn đến nhà bác trưởng thôn để góp số tiền mà em định mua sách đọc trong dịp hè. Hà cầu mong “Ông Đa” được khoẻ mạnh và sống mãi với làng em.</a:t>
            </a:r>
          </a:p>
          <a:p>
            <a:pPr algn="r" eaLnBrk="1" fontAlgn="auto" hangingPunct="1">
              <a:spcBef>
                <a:spcPts val="0"/>
              </a:spcBef>
              <a:spcAft>
                <a:spcPts val="0"/>
              </a:spcAft>
              <a:defRPr/>
            </a:pPr>
            <a:r>
              <a:rPr lang="x-none" sz="2000" i="1" dirty="0">
                <a:solidFill>
                  <a:schemeClr val="tx1"/>
                </a:solidFill>
              </a:rPr>
              <a:t>Theo</a:t>
            </a:r>
            <a:r>
              <a:rPr lang="x-none" sz="2000" dirty="0">
                <a:solidFill>
                  <a:schemeClr val="tx1"/>
                </a:solidFill>
              </a:rPr>
              <a:t> MINH KIM TRÚC</a:t>
            </a:r>
          </a:p>
        </p:txBody>
      </p:sp>
    </p:spTree>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414588" y="842963"/>
            <a:ext cx="6627812" cy="954087"/>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n-US" sz="2800" b="1" dirty="0">
                <a:latin typeface="+mn-lt"/>
                <a:ea typeface="+mn-ea"/>
              </a:rPr>
              <a:t>“</a:t>
            </a:r>
            <a:r>
              <a:rPr lang="en-US" sz="2800" b="1" dirty="0" err="1">
                <a:latin typeface="+mn-lt"/>
                <a:ea typeface="+mn-ea"/>
              </a:rPr>
              <a:t>Không</a:t>
            </a:r>
            <a:r>
              <a:rPr lang="en-US" sz="2800" b="1" dirty="0">
                <a:latin typeface="+mn-lt"/>
                <a:ea typeface="+mn-ea"/>
              </a:rPr>
              <a:t> ai </a:t>
            </a:r>
            <a:r>
              <a:rPr lang="en-US" sz="2800" b="1" dirty="0" err="1">
                <a:latin typeface="+mn-lt"/>
                <a:ea typeface="+mn-ea"/>
              </a:rPr>
              <a:t>nhớ</a:t>
            </a:r>
            <a:r>
              <a:rPr lang="en-US" sz="2800" b="1" dirty="0">
                <a:latin typeface="+mn-lt"/>
                <a:ea typeface="+mn-ea"/>
              </a:rPr>
              <a:t> </a:t>
            </a:r>
            <a:r>
              <a:rPr lang="en-US" sz="2800" b="1" dirty="0" err="1">
                <a:latin typeface="+mn-lt"/>
                <a:ea typeface="+mn-ea"/>
              </a:rPr>
              <a:t>cây</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có</a:t>
            </a:r>
            <a:r>
              <a:rPr lang="en-US" sz="2800" b="1" dirty="0">
                <a:latin typeface="+mn-lt"/>
                <a:ea typeface="+mn-ea"/>
              </a:rPr>
              <a:t> </a:t>
            </a:r>
            <a:r>
              <a:rPr lang="en-US" sz="2800" b="1" dirty="0" err="1">
                <a:latin typeface="+mn-lt"/>
                <a:ea typeface="+mn-ea"/>
              </a:rPr>
              <a:t>tự</a:t>
            </a:r>
            <a:r>
              <a:rPr lang="en-US" sz="2800" b="1" dirty="0">
                <a:latin typeface="+mn-lt"/>
                <a:ea typeface="+mn-ea"/>
              </a:rPr>
              <a:t> bao </a:t>
            </a:r>
            <a:r>
              <a:rPr lang="en-US" sz="2800" b="1" dirty="0" err="1">
                <a:latin typeface="+mn-lt"/>
                <a:ea typeface="+mn-ea"/>
              </a:rPr>
              <a:t>giờ</a:t>
            </a:r>
            <a:r>
              <a:rPr lang="en-US" sz="2800" b="1" dirty="0">
                <a:latin typeface="+mn-lt"/>
                <a:ea typeface="+mn-ea"/>
              </a:rPr>
              <a:t>, </a:t>
            </a:r>
            <a:r>
              <a:rPr lang="en-US" sz="2800" b="1" dirty="0" err="1">
                <a:latin typeface="+mn-lt"/>
                <a:ea typeface="+mn-ea"/>
              </a:rPr>
              <a:t>bởi</a:t>
            </a:r>
            <a:r>
              <a:rPr lang="en-US" sz="2800" b="1" dirty="0">
                <a:latin typeface="+mn-lt"/>
                <a:ea typeface="+mn-ea"/>
              </a:rPr>
              <a:t> </a:t>
            </a:r>
            <a:r>
              <a:rPr lang="en-US" sz="2800" b="1" dirty="0" err="1">
                <a:latin typeface="+mn-lt"/>
                <a:ea typeface="+mn-ea"/>
              </a:rPr>
              <a:t>khi</a:t>
            </a:r>
            <a:r>
              <a:rPr lang="en-US" sz="2800" b="1" dirty="0">
                <a:latin typeface="+mn-lt"/>
                <a:ea typeface="+mn-ea"/>
              </a:rPr>
              <a:t> </a:t>
            </a:r>
            <a:r>
              <a:rPr lang="en-US" sz="2800" b="1" dirty="0" err="1">
                <a:latin typeface="+mn-lt"/>
                <a:ea typeface="+mn-ea"/>
              </a:rPr>
              <a:t>họ</a:t>
            </a:r>
            <a:r>
              <a:rPr lang="en-US" sz="2800" b="1" dirty="0">
                <a:latin typeface="+mn-lt"/>
                <a:ea typeface="+mn-ea"/>
              </a:rPr>
              <a:t> </a:t>
            </a:r>
            <a:r>
              <a:rPr lang="en-US" sz="2800" b="1" dirty="0" err="1">
                <a:latin typeface="+mn-lt"/>
                <a:ea typeface="+mn-ea"/>
              </a:rPr>
              <a:t>sinh</a:t>
            </a:r>
            <a:r>
              <a:rPr lang="en-US" sz="2800" b="1" dirty="0">
                <a:latin typeface="+mn-lt"/>
                <a:ea typeface="+mn-ea"/>
              </a:rPr>
              <a:t> ra </a:t>
            </a:r>
            <a:r>
              <a:rPr lang="en-US" sz="2800" b="1" dirty="0" err="1">
                <a:latin typeface="+mn-lt"/>
                <a:ea typeface="+mn-ea"/>
              </a:rPr>
              <a:t>thì</a:t>
            </a:r>
            <a:r>
              <a:rPr lang="en-US" sz="2800" b="1" dirty="0">
                <a:latin typeface="+mn-lt"/>
                <a:ea typeface="+mn-ea"/>
              </a:rPr>
              <a:t> </a:t>
            </a:r>
            <a:r>
              <a:rPr lang="en-US" sz="2800" b="1" dirty="0" err="1">
                <a:latin typeface="+mn-lt"/>
                <a:ea typeface="+mn-ea"/>
              </a:rPr>
              <a:t>đã</a:t>
            </a:r>
            <a:r>
              <a:rPr lang="en-US" sz="2800" b="1" dirty="0">
                <a:latin typeface="+mn-lt"/>
                <a:ea typeface="+mn-ea"/>
              </a:rPr>
              <a:t> </a:t>
            </a:r>
            <a:r>
              <a:rPr lang="en-US" sz="2800" b="1" dirty="0" err="1">
                <a:latin typeface="+mn-lt"/>
                <a:ea typeface="+mn-ea"/>
              </a:rPr>
              <a:t>thấy</a:t>
            </a:r>
            <a:r>
              <a:rPr lang="en-US" sz="2800" b="1" dirty="0">
                <a:latin typeface="+mn-lt"/>
                <a:ea typeface="+mn-ea"/>
              </a:rPr>
              <a:t> “</a:t>
            </a:r>
            <a:r>
              <a:rPr lang="en-US" sz="2800" b="1" dirty="0" err="1">
                <a:latin typeface="+mn-lt"/>
                <a:ea typeface="+mn-ea"/>
              </a:rPr>
              <a:t>Ông</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rồi</a:t>
            </a:r>
            <a:r>
              <a:rPr lang="en-US" sz="2800" b="1" dirty="0">
                <a:latin typeface="+mn-lt"/>
                <a:ea typeface="+mn-ea"/>
              </a:rPr>
              <a:t>.”</a:t>
            </a:r>
            <a:endParaRPr lang="x-none" sz="2800" b="1" dirty="0">
              <a:latin typeface="+mn-lt"/>
              <a:ea typeface="+mn-e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057400" y="1973263"/>
            <a:ext cx="6985000" cy="523875"/>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Vì</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sao</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dân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làng</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lại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gắn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bó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với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5" name="Rectangle 14"/>
          <p:cNvSpPr/>
          <p:nvPr/>
        </p:nvSpPr>
        <p:spPr>
          <a:xfrm>
            <a:off x="2406650" y="2686050"/>
            <a:ext cx="6635750" cy="954088"/>
          </a:xfrm>
          <a:prstGeom prst="rect">
            <a:avLst/>
          </a:prstGeom>
          <a:solidFill>
            <a:schemeClr val="accent6">
              <a:lumMod val="20000"/>
              <a:lumOff val="80000"/>
            </a:schemeClr>
          </a:solidFill>
          <a:ln>
            <a:solidFill>
              <a:schemeClr val="accent1"/>
            </a:solidFill>
          </a:ln>
        </p:spPr>
        <p:txBody>
          <a:bodyPr>
            <a:spAutoFit/>
          </a:bodyPr>
          <a:lstStyle/>
          <a:p>
            <a:pPr algn="just" eaLnBrk="1" fontAlgn="auto" hangingPunct="1">
              <a:spcBef>
                <a:spcPts val="0"/>
              </a:spcBef>
              <a:spcAft>
                <a:spcPts val="0"/>
              </a:spcAft>
              <a:defRPr/>
            </a:pPr>
            <a:r>
              <a:rPr lang="vi-VN" sz="2800" b="1" dirty="0">
                <a:ea typeface="+mn-ea"/>
                <a:cs typeface="Calibri" panose="020F0502020204030204" pitchFamily="34" charset="0"/>
              </a:rPr>
              <a:t>Vì cây đa là biểu tượng của quê hương. Cây đa đem lại nhiều lợi ích cho mọi người.</a:t>
            </a:r>
            <a:endParaRPr lang="x-none" sz="2800" b="1" dirty="0">
              <a:ea typeface="+mn-ea"/>
              <a:cs typeface="Calibri" panose="020F0502020204030204" pitchFamily="34" charset="0"/>
            </a:endParaRPr>
          </a:p>
        </p:txBody>
      </p:sp>
      <p:sp>
        <p:nvSpPr>
          <p:cNvPr id="16" name="Rectangle 15"/>
          <p:cNvSpPr/>
          <p:nvPr/>
        </p:nvSpPr>
        <p:spPr>
          <a:xfrm>
            <a:off x="2038350" y="203200"/>
            <a:ext cx="6985000" cy="5222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từ</a:t>
            </a:r>
            <a:r>
              <a:rPr lang="en-US" sz="2800" b="1" dirty="0">
                <a:solidFill>
                  <a:schemeClr val="accent6">
                    <a:lumMod val="50000"/>
                  </a:schemeClr>
                </a:solidFill>
                <a:latin typeface="+mn-lt"/>
                <a:ea typeface="+mn-ea"/>
              </a:rPr>
              <a:t> bao </a:t>
            </a:r>
            <a:r>
              <a:rPr lang="en-US" sz="2800" b="1" dirty="0" err="1">
                <a:solidFill>
                  <a:schemeClr val="accent6">
                    <a:lumMod val="50000"/>
                  </a:schemeClr>
                </a:solidFill>
                <a:latin typeface="+mn-lt"/>
                <a:ea typeface="+mn-ea"/>
              </a:rPr>
              <a:t>giờ</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7" name="Right Arrow 16"/>
          <p:cNvSpPr/>
          <p:nvPr/>
        </p:nvSpPr>
        <p:spPr>
          <a:xfrm>
            <a:off x="2038350" y="1084263"/>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ight Arrow 17"/>
          <p:cNvSpPr/>
          <p:nvPr/>
        </p:nvSpPr>
        <p:spPr>
          <a:xfrm>
            <a:off x="2057400" y="2927350"/>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par>
                          <p:cTn id="50" fill="hold" nodeType="afterGroup">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114300"/>
            <a:ext cx="1638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306638" y="557213"/>
            <a:ext cx="683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3600" b="1">
                <a:solidFill>
                  <a:srgbClr val="FFFF00"/>
                </a:solidFill>
                <a:cs typeface="Calibri" pitchFamily="34" charset="0"/>
              </a:rPr>
              <a:t>Hà gắn bó với cây đa như thế nào?</a:t>
            </a:r>
            <a:endParaRPr lang="en-US" altLang="en-US" sz="3600" b="1">
              <a:solidFill>
                <a:srgbClr val="FFFF00"/>
              </a:solidFill>
              <a:cs typeface="Calibri" pitchFamily="34" charset="0"/>
            </a:endParaRPr>
          </a:p>
        </p:txBody>
      </p:sp>
      <p:pic>
        <p:nvPicPr>
          <p:cNvPr id="2458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122363"/>
            <a:ext cx="10937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843213" y="1563688"/>
            <a:ext cx="5329237" cy="1076325"/>
          </a:xfrm>
          <a:prstGeom prst="rect">
            <a:avLst/>
          </a:prstGeom>
          <a:solidFill>
            <a:schemeClr val="accent6">
              <a:lumMod val="20000"/>
              <a:lumOff val="80000"/>
            </a:schemeClr>
          </a:solidFill>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Mỗi lần về quê, Hà đều cùng các bạn chơi dưới gốc đa.</a:t>
            </a:r>
            <a:endParaRPr lang="x-none" sz="3200" b="1" dirty="0">
              <a:solidFill>
                <a:schemeClr val="accent6">
                  <a:lumMod val="50000"/>
                </a:schemeClr>
              </a:solidFill>
              <a:ea typeface="+mn-ea"/>
              <a:cs typeface="Calibri" panose="020F0502020204030204" pitchFamily="34" charset="0"/>
            </a:endParaRPr>
          </a:p>
        </p:txBody>
      </p:sp>
      <p:pic>
        <p:nvPicPr>
          <p:cNvPr id="245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6350"/>
            <a:ext cx="20748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94013"/>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067050"/>
            <a:ext cx="71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1305</TotalTime>
  <Words>732</Words>
  <Application>Microsoft Office PowerPoint</Application>
  <PresentationFormat>On-screen Show (16:9)</PresentationFormat>
  <Paragraphs>64</Paragraphs>
  <Slides>17</Slides>
  <Notes>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#9Slide03 IcielUni Sans Heavy</vt:lpstr>
      <vt:lpstr>Arial</vt:lpstr>
      <vt:lpstr>UTM Nokia</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Admin</dc:creator>
  <dc:description>9Slide.vn</dc:description>
  <cp:lastModifiedBy>PC</cp:lastModifiedBy>
  <cp:revision>136</cp:revision>
  <dcterms:created xsi:type="dcterms:W3CDTF">2015-09-25T00:55:29Z</dcterms:created>
  <dcterms:modified xsi:type="dcterms:W3CDTF">2022-01-16T13:08:12Z</dcterms:modified>
  <cp:category>9Slide.vn</cp:category>
</cp:coreProperties>
</file>