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79" r:id="rId2"/>
  </p:sldMasterIdLst>
  <p:notesMasterIdLst>
    <p:notesMasterId r:id="rId29"/>
  </p:notesMasterIdLst>
  <p:sldIdLst>
    <p:sldId id="256" r:id="rId3"/>
    <p:sldId id="258" r:id="rId4"/>
    <p:sldId id="320" r:id="rId5"/>
    <p:sldId id="321" r:id="rId6"/>
    <p:sldId id="322" r:id="rId7"/>
    <p:sldId id="275" r:id="rId8"/>
    <p:sldId id="315" r:id="rId9"/>
    <p:sldId id="266" r:id="rId10"/>
    <p:sldId id="297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23" r:id="rId19"/>
    <p:sldId id="313" r:id="rId20"/>
    <p:sldId id="298" r:id="rId21"/>
    <p:sldId id="267" r:id="rId22"/>
    <p:sldId id="279" r:id="rId23"/>
    <p:sldId id="314" r:id="rId24"/>
    <p:sldId id="299" r:id="rId25"/>
    <p:sldId id="316" r:id="rId26"/>
    <p:sldId id="317" r:id="rId27"/>
    <p:sldId id="318" r:id="rId28"/>
  </p:sldIdLst>
  <p:sldSz cx="9144000" cy="5143500" type="screen16x9"/>
  <p:notesSz cx="6858000" cy="9144000"/>
  <p:embeddedFontLst>
    <p:embeddedFont>
      <p:font typeface=".VnRevueH" panose="020B7200000000000000" pitchFamily="34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SimSun" panose="02010600030101010101" pitchFamily="2" charset="-122"/>
      <p:regular r:id="rId37"/>
    </p:embeddedFont>
    <p:embeddedFont>
      <p:font typeface="Arial-Rounded" panose="020B0500000000000000" charset="0"/>
      <p:regular r:id="rId40"/>
    </p:embeddedFont>
    <p:embeddedFont>
      <p:font typeface="Arial-SGK-TV" pitchFamily="2" charset="0"/>
      <p:regular r:id="rId41"/>
      <p:bold r:id="rId42"/>
      <p:italic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3">
          <p15:clr>
            <a:srgbClr val="A4A3A4"/>
          </p15:clr>
        </p15:guide>
        <p15:guide id="2" pos="28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679C31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84"/>
      </p:cViewPr>
      <p:guideLst>
        <p:guide orient="horz" pos="1573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26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5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40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4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494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5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8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36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8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84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7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01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170815" indent="-170815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51371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85598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198245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1540510" indent="-170815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188341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567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0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0205" indent="-170815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43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969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196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422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6490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38755" algn="l" defTabSz="68516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7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499695" y="2479866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49931" y="3168764"/>
            <a:ext cx="571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trước khi ăn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02965" y="1854835"/>
            <a:ext cx="2089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4166" y="422030"/>
            <a:ext cx="3938954" cy="7536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5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 trùng</a:t>
            </a:r>
            <a:endParaRPr lang="en-US" sz="5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4164" y="1575914"/>
            <a:ext cx="3938956" cy="7536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5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hòng bệnh</a:t>
            </a:r>
            <a:endParaRPr lang="en-US" sz="5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4164" y="2769993"/>
            <a:ext cx="3938956" cy="7536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5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 phòng</a:t>
            </a:r>
            <a:endParaRPr lang="en-US" sz="5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4164" y="3964073"/>
            <a:ext cx="3938956" cy="7536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ước sạch</a:t>
            </a:r>
            <a:endParaRPr lang="en-US" sz="5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7609" y="366658"/>
            <a:ext cx="8760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SGK-TV" pitchFamily="2" charset="0"/>
                <a:cs typeface="Arial-SGK-TV" pitchFamily="2" charset="0"/>
              </a:rPr>
              <a:t>Rửa tay trước khi 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ăn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  <a:p>
            <a:r>
              <a:rPr lang="en-US" sz="3200">
                <a:latin typeface="Arial-SGK-TV" pitchFamily="2" charset="0"/>
                <a:cs typeface="Arial-SGK-TV" pitchFamily="2" charset="0"/>
              </a:rPr>
              <a:t>     Vi trùng có ở khắp nơi.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Nhưng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không nhìn thấy được bằng mắt thường.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Khi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tay tiếp xúc với đồ vật, vi trùng dính vào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tay.  Tay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đi vào cơ thể.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Do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đó chúng ta có thể mắc bệnh.</a:t>
            </a:r>
          </a:p>
          <a:p>
            <a:r>
              <a:rPr lang="en-US" sz="3200">
                <a:latin typeface="Arial-SGK-TV" pitchFamily="2" charset="0"/>
                <a:cs typeface="Arial-SGK-TV" pitchFamily="2" charset="0"/>
              </a:rPr>
              <a:t>     Để phòng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phải rửa tay trước khi ăn.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Cần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rửa tay bằng xà phòng với nước sạch.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74691" y="1336432"/>
            <a:ext cx="1306285" cy="10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19765" y="4270549"/>
            <a:ext cx="1551857" cy="8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27832" y="3818820"/>
            <a:ext cx="2021925" cy="3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47436" y="4253803"/>
            <a:ext cx="942454" cy="16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33047" y="102493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1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58104" y="4801070"/>
            <a:ext cx="908330" cy="15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12951" y="334791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2284896" y="2916536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1956" y="249316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434521" y="1472084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926943" y="1021971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492180" y="3905983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7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84482" y="793378"/>
            <a:ext cx="828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Tay </a:t>
            </a:r>
            <a:r>
              <a:rPr lang="en-US" sz="36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6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 vào cơ thể. </a:t>
            </a:r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360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 Box 5"/>
          <p:cNvSpPr txBox="1"/>
          <p:nvPr/>
        </p:nvSpPr>
        <p:spPr>
          <a:xfrm>
            <a:off x="484482" y="2832720"/>
            <a:ext cx="8387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Để </a:t>
            </a:r>
            <a:r>
              <a:rPr lang="en-US" sz="36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phòng </a:t>
            </a:r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60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 ta phải rửa tay trước khi ăn. </a:t>
            </a:r>
            <a:r>
              <a:rPr lang="en-US" sz="360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360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084320" y="793378"/>
            <a:ext cx="81280" cy="60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959600" y="793378"/>
            <a:ext cx="81280" cy="60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870960" y="2832720"/>
            <a:ext cx="81280" cy="60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10880" y="2832720"/>
            <a:ext cx="81280" cy="600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3177" y="957807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213177" y="3080806"/>
            <a:ext cx="260809" cy="2385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24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/>
      <p:bldP spid="19" grpId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7609" y="366658"/>
            <a:ext cx="8760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-SGK-TV" pitchFamily="2" charset="0"/>
                <a:cs typeface="Arial-SGK-TV" pitchFamily="2" charset="0"/>
              </a:rPr>
              <a:t>Rửa tay trước khi 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ăn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  <a:p>
            <a:r>
              <a:rPr lang="en-US" sz="3200">
                <a:latin typeface="Arial-SGK-TV" pitchFamily="2" charset="0"/>
                <a:cs typeface="Arial-SGK-TV" pitchFamily="2" charset="0"/>
              </a:rPr>
              <a:t>     Vi trùng có ở khắp nơi.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Nhưng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không nhìn thấy được bằng mắt thường.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Khi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tay tiếp xúc với đồ vật, vi trùng dính vào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tay.  Tay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đi vào cơ thể.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Do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đó chúng ta có thể mắc bệnh.</a:t>
            </a:r>
          </a:p>
          <a:p>
            <a:r>
              <a:rPr lang="en-US" sz="3200">
                <a:latin typeface="Arial-SGK-TV" pitchFamily="2" charset="0"/>
                <a:cs typeface="Arial-SGK-TV" pitchFamily="2" charset="0"/>
              </a:rPr>
              <a:t>     Để phòng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phải rửa tay trước khi ăn.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 Cần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rửa tay bằng xà phòng với nước sạch.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74691" y="1336432"/>
            <a:ext cx="1306285" cy="10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19765" y="4270549"/>
            <a:ext cx="1551857" cy="8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5239" y="3808324"/>
            <a:ext cx="2021925" cy="3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47436" y="4253803"/>
            <a:ext cx="942454" cy="16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633047" y="102493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1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97472" y="4737798"/>
            <a:ext cx="908330" cy="150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12951" y="334791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Oval 13"/>
          <p:cNvSpPr/>
          <p:nvPr/>
        </p:nvSpPr>
        <p:spPr>
          <a:xfrm>
            <a:off x="2284896" y="2916536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1956" y="2493162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434521" y="1472084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926943" y="1021971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492180" y="3905983"/>
            <a:ext cx="271305" cy="2713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7</a:t>
            </a:r>
            <a:endParaRPr lang="en-US" sz="2800" b="1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461322" y="2392896"/>
            <a:ext cx="35504" cy="371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35375" y="2410341"/>
            <a:ext cx="35504" cy="371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826412" y="3397684"/>
            <a:ext cx="35504" cy="371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24584" y="3396203"/>
            <a:ext cx="35504" cy="371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05826" y="3406609"/>
            <a:ext cx="35504" cy="371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9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5313" y="84491"/>
            <a:ext cx="87605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-SGK-TV" pitchFamily="2" charset="0"/>
                <a:cs typeface="Arial-SGK-TV" pitchFamily="2" charset="0"/>
              </a:rPr>
              <a:t>Rửa tay trước khi 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ăn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Vi trùng có ở khắp nơi. Nhưng chúng ta không nhìn thấy được bằng mắt thường. Khi tay tiếp xúc với đồ vật, vi trùng dính vào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tay. Tay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đi vào cơ thể. Do đó chúng ta có thể mắc bệnh.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Để phòng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phải rửa tay trước khi ăn. Cần rửa tay bằng xà phòng với nước sạch.</a:t>
            </a:r>
          </a:p>
        </p:txBody>
      </p:sp>
      <p:sp>
        <p:nvSpPr>
          <p:cNvPr id="10" name="Oval 9"/>
          <p:cNvSpPr/>
          <p:nvPr/>
        </p:nvSpPr>
        <p:spPr>
          <a:xfrm>
            <a:off x="479180" y="934498"/>
            <a:ext cx="401933" cy="351692"/>
          </a:xfrm>
          <a:prstGeom prst="ellipse">
            <a:avLst/>
          </a:prstGeom>
          <a:solidFill>
            <a:srgbClr val="4CA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9180" y="3343141"/>
            <a:ext cx="401933" cy="351692"/>
          </a:xfrm>
          <a:prstGeom prst="ellipse">
            <a:avLst/>
          </a:prstGeom>
          <a:solidFill>
            <a:srgbClr val="4CA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956" y="70338"/>
            <a:ext cx="2098681" cy="4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Luyện đọc đoạn</a:t>
            </a:r>
            <a:endParaRPr lang="en-US" sz="1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00" y="449720"/>
            <a:ext cx="7429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i trùng: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sinh vật rất nhỏ, có khả năng gây bệnh.</a:t>
            </a:r>
            <a:endParaRPr lang="en-US" sz="320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802"/>
          <a:stretch/>
        </p:blipFill>
        <p:spPr>
          <a:xfrm>
            <a:off x="1257299" y="1931515"/>
            <a:ext cx="6317089" cy="27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080" y="449720"/>
            <a:ext cx="742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Tiếp xúc: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chạm vào nhau</a:t>
            </a:r>
            <a:endParaRPr lang="en-US" sz="320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304" r="22418"/>
          <a:stretch/>
        </p:blipFill>
        <p:spPr>
          <a:xfrm>
            <a:off x="894080" y="1046571"/>
            <a:ext cx="3484880" cy="3484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517"/>
          <a:stretch/>
        </p:blipFill>
        <p:spPr>
          <a:xfrm>
            <a:off x="5135898" y="1483359"/>
            <a:ext cx="3540742" cy="31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5313" y="84491"/>
            <a:ext cx="87605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Rửa tay trước khi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ăn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 Vi trùng có ở khắp nơi. Nhưng chúng ta không nhìn thấy được bằng mắt thường. Khi tay tiếp xúc với đồ vật, vi trùng dính vào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tay. Tay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cầm thức ăn, vi trùng từ tay theo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thức ăn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đi vào cơ thể. Do đó chúng ta có thể mắc bệnh.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    Để phòng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bệnh,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chúng ta phải rửa tay trước khi ăn. Cần rửa tay bằng xà phòng với nước sạch.</a:t>
            </a:r>
          </a:p>
        </p:txBody>
      </p:sp>
      <p:sp>
        <p:nvSpPr>
          <p:cNvPr id="10" name="Oval 9"/>
          <p:cNvSpPr/>
          <p:nvPr/>
        </p:nvSpPr>
        <p:spPr>
          <a:xfrm>
            <a:off x="479180" y="934498"/>
            <a:ext cx="401933" cy="351692"/>
          </a:xfrm>
          <a:prstGeom prst="ellipse">
            <a:avLst/>
          </a:prstGeom>
          <a:solidFill>
            <a:srgbClr val="4CA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9180" y="3343141"/>
            <a:ext cx="401933" cy="351692"/>
          </a:xfrm>
          <a:prstGeom prst="ellipse">
            <a:avLst/>
          </a:prstGeom>
          <a:solidFill>
            <a:srgbClr val="4CA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956" y="70338"/>
            <a:ext cx="2098681" cy="4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Luyện đọc đoạn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25313" y="84491"/>
            <a:ext cx="87605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-SGK-TV" pitchFamily="2" charset="0"/>
                <a:cs typeface="Arial-SGK-TV" pitchFamily="2" charset="0"/>
              </a:rPr>
              <a:t>Rửa tay trước khi 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ăn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Vi trùng có ở khắp nơi. Nhưng chúng ta không nhìn thấy được bằng mắt thường. Khi tay tiếp xúc với đồ vật, vi trùng dính vào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tay. Tay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đi vào cơ thể. Do đó chúng ta có thể mắc bệnh.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Để phòng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phải rửa tay trước khi ăn. Cần rửa tay bằng xà phòng với nước sạch.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956" y="70338"/>
            <a:ext cx="2098681" cy="4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Luyện đọc nhóm</a:t>
            </a:r>
            <a:endParaRPr lang="en-US" sz="1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8578" y="1645920"/>
            <a:ext cx="5637276" cy="1193292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495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495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495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5486" y="2009323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 và Khởi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21591" y="101533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0505" y="432608"/>
            <a:ext cx="877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a. Vi trùng đi vào cơ thể người bằng cách nào?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6380" y="1095012"/>
            <a:ext cx="796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+mn-ea"/>
              </a:rPr>
              <a:t>Vi trùng từ tay theo </a:t>
            </a:r>
            <a:r>
              <a:rPr lang="en-US" sz="32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+mn-ea"/>
              </a:rPr>
              <a:t>thức ăn </a:t>
            </a:r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+mn-ea"/>
              </a:rPr>
              <a:t>đi vào cơ </a:t>
            </a:r>
            <a:r>
              <a:rPr lang="en-US" sz="32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+mn-ea"/>
              </a:rPr>
              <a:t>thể.</a:t>
            </a:r>
            <a:endParaRPr lang="en-US" sz="320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0505" y="1810725"/>
            <a:ext cx="7545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b. Để phòng bệnh chúng ta phải làm gì?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56380" y="2442317"/>
            <a:ext cx="8050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Để phòng bệnh, chúng ta phải rửa tay đúng cách trước khi ăn.</a:t>
            </a:r>
            <a:endParaRPr lang="en-US" sz="32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30505" y="3566352"/>
            <a:ext cx="712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c. Cần rửa tay như thế nào cho đúng?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6380" y="4223145"/>
            <a:ext cx="786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+mn-ea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77022" y="1851927"/>
            <a:ext cx="2697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.VnRevueH" panose="020B7200000000000000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ViÕt vµo vë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.VnRevueH" panose="020B7200000000000000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77778E-7 -1.85185E-6 L -2.77778E-7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410" y="2078991"/>
            <a:ext cx="7285990" cy="369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Để phòng </a:t>
            </a:r>
            <a:r>
              <a:rPr lang="en-US" sz="36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bệnh, 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chúng ta </a:t>
            </a:r>
            <a:r>
              <a:rPr lang="en-US" sz="36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+mn-ea"/>
              </a:rPr>
              <a:t>phải (…)</a:t>
            </a:r>
            <a:endParaRPr lang="en-US" sz="360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675" y="416559"/>
            <a:ext cx="8194675" cy="56959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vào vở câu trả lời cho câ hỏi b ở mục 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 build="p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3" y="1344446"/>
            <a:ext cx="87249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7815" y="1835078"/>
            <a:ext cx="852307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Để phòng bệnh, chúng ta phải rửa tay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283" y="2529183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smtClean="0">
                <a:solidFill>
                  <a:srgbClr val="7030A0"/>
                </a:solidFill>
                <a:latin typeface="HP001 4 hàng" pitchFamily="34" charset="0"/>
              </a:rPr>
              <a:t>đúng cách trước khi ăn.</a:t>
            </a:r>
            <a:endParaRPr lang="en-US" sz="3500" b="1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695"/>
          <a:stretch/>
        </p:blipFill>
        <p:spPr>
          <a:xfrm>
            <a:off x="1999621" y="0"/>
            <a:ext cx="49483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2335" y="185376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3" y="3313078"/>
            <a:ext cx="6047707" cy="1091774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  Lớp 1E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57200" y="1021394"/>
            <a:ext cx="6915150" cy="120069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 hãy nói tên trường và lớp của mình?</a:t>
            </a:r>
            <a:endParaRPr lang="en-US" sz="4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3" y="3728719"/>
            <a:ext cx="1912588" cy="715461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57200" y="1021394"/>
            <a:ext cx="6915150" cy="1534993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 hãy kể tên 3 bạn trong lớp em?</a:t>
            </a:r>
            <a:endParaRPr lang="en-US" sz="48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7500"/>
          <a:stretch/>
        </p:blipFill>
        <p:spPr>
          <a:xfrm>
            <a:off x="6800850" y="114300"/>
            <a:ext cx="3086100" cy="2512734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82144" y="2627034"/>
            <a:ext cx="2704407" cy="285230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17733" y="3820160"/>
            <a:ext cx="2105627" cy="629920"/>
          </a:xfrm>
          <a:prstGeom prst="wedgeEllipseCallout">
            <a:avLst>
              <a:gd name="adj1" fmla="val -57783"/>
              <a:gd name="adj2" fmla="val 2297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457200" y="1021394"/>
            <a:ext cx="6915150" cy="1417006"/>
          </a:xfrm>
          <a:prstGeom prst="wedgeRoundRectCallout">
            <a:avLst>
              <a:gd name="adj1" fmla="val 58549"/>
              <a:gd name="adj2" fmla="val -33222"/>
              <a:gd name="adj3" fmla="val 16667"/>
            </a:avLst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Hãy kể tên một số đồ dùng học tập của em?</a:t>
            </a:r>
            <a:endParaRPr lang="en-US" sz="44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201190" y="17244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1. </a:t>
            </a:r>
            <a:r>
              <a:rPr lang="en-US" altLang="zh-CN" sz="32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 sát tranh các bạn đang rửa tay</a:t>
            </a:r>
            <a:endParaRPr lang="zh-CN" altLang="en-US" sz="32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44398" y="610300"/>
            <a:ext cx="512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679C31"/>
                </a:solidFill>
                <a:latin typeface="Arial-SGK-TV" pitchFamily="2" charset="0"/>
                <a:cs typeface="Arial-SGK-TV" pitchFamily="2" charset="0"/>
              </a:rPr>
              <a:t>a. Vì sao các bạn phải rửa tay</a:t>
            </a:r>
            <a:r>
              <a:rPr lang="en-US" sz="2400" b="1" smtClean="0">
                <a:solidFill>
                  <a:srgbClr val="679C3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>
              <a:solidFill>
                <a:srgbClr val="679C3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3" y="1509818"/>
            <a:ext cx="7472515" cy="3633682"/>
          </a:xfrm>
          <a:prstGeom prst="rect">
            <a:avLst/>
          </a:prstGeom>
        </p:spPr>
      </p:pic>
      <p:sp>
        <p:nvSpPr>
          <p:cNvPr id="5" name="Text Box 3"/>
          <p:cNvSpPr txBox="1"/>
          <p:nvPr/>
        </p:nvSpPr>
        <p:spPr>
          <a:xfrm>
            <a:off x="444398" y="1062458"/>
            <a:ext cx="512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679C31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2400" b="1">
                <a:solidFill>
                  <a:srgbClr val="679C31"/>
                </a:solidFill>
                <a:latin typeface="Arial-SGK-TV" pitchFamily="2" charset="0"/>
                <a:cs typeface="Arial-SGK-TV" pitchFamily="2" charset="0"/>
              </a:rPr>
              <a:t>. Em thường rửa tay khi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3"/>
            <a:ext cx="9144000" cy="5077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-870988" y="725286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latin typeface="HP001 4 hàng" panose="020B0603050302020204" pitchFamily="34" charset="0"/>
              </a:rPr>
              <a:t>Thứ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hai </a:t>
            </a:r>
            <a:r>
              <a:rPr lang="en-US" sz="2400" b="1" err="1">
                <a:latin typeface="HP001 4 hàng" panose="020B0603050302020204" pitchFamily="34" charset="0"/>
              </a:rPr>
              <a:t>ngày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7 </a:t>
            </a:r>
            <a:r>
              <a:rPr lang="en-US" sz="2400" b="1" err="1">
                <a:latin typeface="HP001 4 hàng" panose="020B0603050302020204" pitchFamily="34" charset="0"/>
              </a:rPr>
              <a:t>tháng</a:t>
            </a:r>
            <a:r>
              <a:rPr lang="en-US" sz="2400" b="1"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latin typeface="HP001 4 hàng" panose="020B0603050302020204" pitchFamily="34" charset="0"/>
              </a:rPr>
              <a:t>3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1811482" y="1219051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Tập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đọc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388158" y="1712816"/>
            <a:ext cx="571499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2400" b="1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1: Rửa tay trước khi ăn</a:t>
            </a:r>
            <a:endParaRPr lang="en-US" sz="2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224928" y="-4373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4481" y="2177619"/>
            <a:ext cx="3588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6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761914" y="1124735"/>
            <a:ext cx="101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6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6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5.55556E-7 -2.83951E-6 L -5.55556E-7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18000" y="2374900"/>
            <a:ext cx="309880" cy="299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ym typeface="Wingdings" panose="050000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7609" y="215932"/>
            <a:ext cx="876054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Arial-SGK-TV" pitchFamily="2" charset="0"/>
                <a:cs typeface="Arial-SGK-TV" pitchFamily="2" charset="0"/>
              </a:rPr>
              <a:t>Rửa tay trước khi </a:t>
            </a:r>
            <a:r>
              <a:rPr lang="en-US" sz="3200" b="1" smtClean="0">
                <a:latin typeface="Arial-SGK-TV" pitchFamily="2" charset="0"/>
                <a:cs typeface="Arial-SGK-TV" pitchFamily="2" charset="0"/>
              </a:rPr>
              <a:t>ăn</a:t>
            </a:r>
            <a:endParaRPr lang="en-US" sz="3200" b="1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Vi trùng có ở khắp nơi. Nhưng chúng ta không nhìn thấy được bằng mắt thường. Khi tay tiếp xúc với đồ vật, vi trùng dính vào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tay. Tay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cầm thức ăn, vi trùng từ tay theo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thức ăn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đi vào cơ thể. Do đó chúng ta có thể mắc bệnh.</a:t>
            </a:r>
          </a:p>
          <a:p>
            <a:pPr>
              <a:lnSpc>
                <a:spcPct val="100000"/>
              </a:lnSpc>
            </a:pPr>
            <a:r>
              <a:rPr lang="en-US" sz="3200">
                <a:latin typeface="Arial-SGK-TV" pitchFamily="2" charset="0"/>
                <a:cs typeface="Arial-SGK-TV" pitchFamily="2" charset="0"/>
              </a:rPr>
              <a:t>     Để phòng </a:t>
            </a:r>
            <a:r>
              <a:rPr lang="en-US" sz="3200" smtClean="0">
                <a:latin typeface="Arial-SGK-TV" pitchFamily="2" charset="0"/>
                <a:cs typeface="Arial-SGK-TV" pitchFamily="2" charset="0"/>
              </a:rPr>
              <a:t>bệnh, 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chúng ta phải rửa tay trước khi ăn. Cần rửa tay bằng xà phòng với nước sạch.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436915"/>
            <a:ext cx="1306285" cy="10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69039" y="4372708"/>
            <a:ext cx="1551857" cy="8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67542" y="3848518"/>
            <a:ext cx="2021925" cy="3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47436" y="4372708"/>
            <a:ext cx="862067" cy="8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5313" y="4846655"/>
            <a:ext cx="862067" cy="8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1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878</Words>
  <Application>Microsoft Office PowerPoint</Application>
  <PresentationFormat>On-screen Show (16:9)</PresentationFormat>
  <Paragraphs>90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.VnRevueH</vt:lpstr>
      <vt:lpstr>Calibri Light</vt:lpstr>
      <vt:lpstr>Calibri</vt:lpstr>
      <vt:lpstr>Wingdings</vt:lpstr>
      <vt:lpstr>Arial</vt:lpstr>
      <vt:lpstr>方正准圆简体</vt:lpstr>
      <vt:lpstr>等线</vt:lpstr>
      <vt:lpstr>Times New Roman</vt:lpstr>
      <vt:lpstr>SimSun</vt:lpstr>
      <vt:lpstr>HP001 4 hàng</vt:lpstr>
      <vt:lpstr>SimSun</vt:lpstr>
      <vt:lpstr>Arial-Rounded</vt:lpstr>
      <vt:lpstr>Arial-SGK-TV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30</cp:revision>
  <dcterms:created xsi:type="dcterms:W3CDTF">2020-08-13T09:19:00Z</dcterms:created>
  <dcterms:modified xsi:type="dcterms:W3CDTF">2022-03-07T11:21:34Z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