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7" r:id="rId3"/>
    <p:sldId id="258" r:id="rId4"/>
    <p:sldId id="287" r:id="rId5"/>
    <p:sldId id="268" r:id="rId6"/>
    <p:sldId id="269" r:id="rId7"/>
    <p:sldId id="290" r:id="rId8"/>
    <p:sldId id="291" r:id="rId9"/>
    <p:sldId id="270" r:id="rId10"/>
    <p:sldId id="271" r:id="rId11"/>
    <p:sldId id="272" r:id="rId12"/>
    <p:sldId id="273" r:id="rId13"/>
    <p:sldId id="274" r:id="rId14"/>
    <p:sldId id="289" r:id="rId15"/>
    <p:sldId id="275" r:id="rId16"/>
    <p:sldId id="282" r:id="rId17"/>
    <p:sldId id="277" r:id="rId18"/>
    <p:sldId id="285" r:id="rId19"/>
    <p:sldId id="27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980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45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9022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06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601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87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26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89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1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3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33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6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335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478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60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86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44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1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54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48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7783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24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9859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798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42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31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27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392874" y="1369235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59649" y="2305773"/>
            <a:ext cx="5356177" cy="1205144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 đề</a:t>
            </a:r>
          </a:p>
          <a:p>
            <a:pPr algn="ctr"/>
            <a:r>
              <a:rPr lang="en-US" sz="24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Mái </a:t>
            </a:r>
            <a:r>
              <a:rPr lang="en-US" sz="2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mến yêu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t="42085" r="34002" b="34417"/>
          <a:stretch/>
        </p:blipFill>
        <p:spPr>
          <a:xfrm>
            <a:off x="512123" y="2268877"/>
            <a:ext cx="3672114" cy="194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513" y="306359"/>
            <a:ext cx="804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6.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dùng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latin typeface="Arial-SGK-TV" pitchFamily="2" charset="0"/>
                <a:cs typeface="Arial-SGK-TV" pitchFamily="2" charset="0"/>
              </a:rPr>
              <a:t>tranh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713" y="1241451"/>
            <a:ext cx="4951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	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sôi</a:t>
            </a:r>
            <a:r>
              <a:rPr lang="en-US" sz="2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nổi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65750" r="19108" b="12239"/>
          <a:stretch/>
        </p:blipFill>
        <p:spPr>
          <a:xfrm>
            <a:off x="5229265" y="2198450"/>
            <a:ext cx="2931886" cy="208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638353" y="563304"/>
            <a:ext cx="25100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b="1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b="1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5779" r="19261" b="77483"/>
          <a:stretch/>
        </p:blipFill>
        <p:spPr>
          <a:xfrm>
            <a:off x="333555" y="1366993"/>
            <a:ext cx="8170106" cy="1235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755" y="3917374"/>
            <a:ext cx="58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Đoạn nghe viết gồm có mấy câu?</a:t>
            </a:r>
            <a:endParaRPr lang="en-US" sz="2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52055" y="1663260"/>
            <a:ext cx="228600" cy="2849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tx1"/>
                </a:solidFill>
              </a:rPr>
              <a:t>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3555" y="2106605"/>
            <a:ext cx="228600" cy="2849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755" y="3938955"/>
            <a:ext cx="58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Viết hoa những chữ nào? Vì sao?</a:t>
            </a:r>
            <a:endParaRPr lang="en-US" sz="2400" b="1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80655" y="2017485"/>
            <a:ext cx="498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7571" y="2484090"/>
            <a:ext cx="608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7755" y="3895793"/>
            <a:ext cx="58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Hãy tìm từ dễ nhầm khi viết?</a:t>
            </a:r>
            <a:endParaRPr lang="en-US" sz="2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2055" y="3960536"/>
            <a:ext cx="58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Cần lưu ý điều gì khi viết?</a:t>
            </a:r>
            <a:endParaRPr lang="en-US" sz="2400" b="1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8" grpId="0" animBg="1"/>
      <p:bldP spid="9" grpId="0"/>
      <p:bldP spid="9" grpId="1"/>
      <p:bldP spid="21" grpId="0"/>
      <p:bldP spid="21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5" y="648255"/>
            <a:ext cx="87249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770" y="1138887"/>
            <a:ext cx="852307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Mẹ dẫn tôi đi trên con đường làng dài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6687" y="1839007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và hẹp. Con đường tôi đã đi lại nhiều mà  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b="60964"/>
          <a:stretch/>
        </p:blipFill>
        <p:spPr bwMode="auto">
          <a:xfrm>
            <a:off x="252315" y="2897894"/>
            <a:ext cx="8724900" cy="72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7445" y="2522389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4 hàng" pitchFamily="34" charset="0"/>
              </a:rPr>
              <a:t>s</a:t>
            </a:r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ao thấy lạ. 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44444" r="6007" b="46901"/>
          <a:stretch/>
        </p:blipFill>
        <p:spPr>
          <a:xfrm>
            <a:off x="1" y="112074"/>
            <a:ext cx="9258300" cy="1365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74" y="1337906"/>
            <a:ext cx="8084128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 smtClean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ơng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nương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rẫy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…..</a:t>
            </a:r>
          </a:p>
          <a:p>
            <a:pPr>
              <a:lnSpc>
                <a:spcPct val="150000"/>
              </a:lnSpc>
            </a:pPr>
            <a:r>
              <a:rPr lang="vi-VN" sz="4000" dirty="0" smtClean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, con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,……</a:t>
            </a:r>
          </a:p>
          <a:p>
            <a:pPr>
              <a:lnSpc>
                <a:spcPct val="150000"/>
              </a:lnSpc>
            </a:pPr>
            <a:r>
              <a:rPr lang="vi-VN" sz="4000" dirty="0" smtClean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mười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…..</a:t>
            </a:r>
          </a:p>
          <a:p>
            <a:pPr>
              <a:lnSpc>
                <a:spcPct val="150000"/>
              </a:lnSpc>
            </a:pPr>
            <a:r>
              <a:rPr lang="vi-VN" sz="4000" dirty="0" smtClean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ơu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:  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hươu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…..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5223318" y="2074532"/>
            <a:ext cx="1416473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3485043" y="2094062"/>
            <a:ext cx="1450639" cy="45719"/>
          </a:xfrm>
          <a:prstGeom prst="mathMinus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2429149" y="2991449"/>
            <a:ext cx="1268295" cy="619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832117" y="2991449"/>
            <a:ext cx="1268295" cy="619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001915" y="3885965"/>
            <a:ext cx="966255" cy="6195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4949827" y="3906187"/>
            <a:ext cx="1078779" cy="9291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3535795" y="4796329"/>
            <a:ext cx="1093356" cy="619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6165598" y="4827288"/>
            <a:ext cx="1093356" cy="619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295280" y="1855270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Hát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endParaRPr lang="en-US"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thơ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51930" r="9290" b="8071"/>
          <a:stretch/>
        </p:blipFill>
        <p:spPr>
          <a:xfrm>
            <a:off x="1" y="52978"/>
            <a:ext cx="9247908" cy="50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-Hoc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5818" y="445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9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88" y="50881"/>
            <a:ext cx="4230410" cy="1632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701" y="721743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Ngôi</a:t>
            </a: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nhà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09" y="1721568"/>
            <a:ext cx="8740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Câu</a:t>
            </a:r>
            <a:r>
              <a:rPr lang="en-US" sz="2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1</a:t>
            </a:r>
            <a:r>
              <a:rPr lang="en-US" sz="2400" b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US" sz="24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 đầu đi học, bạn nhỏ thấy cảnh vật xung quanh thế nào?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809" y="4019486"/>
            <a:ext cx="6199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Câu</a:t>
            </a:r>
            <a:r>
              <a:rPr lang="en-US" sz="2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2</a:t>
            </a:r>
            <a:r>
              <a:rPr lang="en-US" sz="2400" b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US" sz="24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Mấy cậu học trò mới như thế nào?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032" y="2405131"/>
            <a:ext cx="4953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A: Cảnh vật xung quanh thay đổi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32" y="2884375"/>
            <a:ext cx="577113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en-US" sz="24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Cảnh vật xung quanh như mọi ngày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032" y="3408132"/>
            <a:ext cx="5668539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</a:t>
            </a:r>
            <a:r>
              <a:rPr lang="en-US" sz="24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Cảnh vật xung quanh tươi đẹp hơn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1213" y="2503006"/>
            <a:ext cx="557096" cy="4988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3"/>
            <a:ext cx="9144000" cy="5077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789708" y="704504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HP001 4 hàng" panose="020B0603050302020204" pitchFamily="34" charset="0"/>
              </a:rPr>
              <a:t>Thứ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ba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22 </a:t>
            </a:r>
            <a:r>
              <a:rPr lang="en-US" sz="2400" b="1" err="1">
                <a:latin typeface="HP001 4 hàng" panose="020B0603050302020204" pitchFamily="34" charset="0"/>
              </a:rPr>
              <a:t>tháng</a:t>
            </a:r>
            <a:r>
              <a:rPr lang="en-US" sz="2400" b="1">
                <a:latin typeface="HP001 4 hàng" panose="020B0603050302020204" pitchFamily="34" charset="0"/>
              </a:rPr>
              <a:t> 2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1811482" y="1219051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đọc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93518" y="1712816"/>
            <a:ext cx="571499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1: Tôi đi học.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6190" r="17527" b="74440"/>
          <a:stretch/>
        </p:blipFill>
        <p:spPr>
          <a:xfrm>
            <a:off x="0" y="470264"/>
            <a:ext cx="8929648" cy="1587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416" y="2732809"/>
            <a:ext cx="848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giáo</a:t>
            </a:r>
            <a:r>
              <a:rPr lang="en-US" sz="28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……......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hìn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chơi</a:t>
            </a:r>
            <a:r>
              <a:rPr lang="en-US" sz="28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ở </a:t>
            </a:r>
            <a:r>
              <a:rPr lang="en-US" sz="2800" b="1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sân</a:t>
            </a:r>
            <a:r>
              <a:rPr lang="en-US" sz="2800" b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trường.</a:t>
            </a:r>
            <a:endParaRPr lang="en-US" sz="2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0144" y="2706682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âu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yếm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3" y="1344446"/>
            <a:ext cx="87249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8988" y="1835078"/>
            <a:ext cx="852307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Cô giáo âu yếm nhìn các bạn chơi ở sân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78" y="2535198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rường.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76" r="51817" b="4611"/>
          <a:stretch/>
        </p:blipFill>
        <p:spPr>
          <a:xfrm>
            <a:off x="2542168" y="0"/>
            <a:ext cx="3783328" cy="51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286</Words>
  <Application>Microsoft Office PowerPoint</Application>
  <PresentationFormat>On-screen Show (16:9)</PresentationFormat>
  <Paragraphs>57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</vt:lpstr>
      <vt:lpstr>Arial-Rounded</vt:lpstr>
      <vt:lpstr>Arial-SGK-TV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33</cp:revision>
  <dcterms:created xsi:type="dcterms:W3CDTF">2020-08-13T09:19:08Z</dcterms:created>
  <dcterms:modified xsi:type="dcterms:W3CDTF">2022-02-21T09:17:29Z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