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273" r:id="rId2"/>
    <p:sldId id="296" r:id="rId3"/>
    <p:sldId id="297" r:id="rId4"/>
    <p:sldId id="298" r:id="rId5"/>
    <p:sldId id="299" r:id="rId6"/>
    <p:sldId id="300" r:id="rId7"/>
    <p:sldId id="257" r:id="rId8"/>
    <p:sldId id="256" r:id="rId9"/>
    <p:sldId id="258" r:id="rId10"/>
    <p:sldId id="284" r:id="rId11"/>
    <p:sldId id="259" r:id="rId12"/>
    <p:sldId id="277" r:id="rId13"/>
    <p:sldId id="262" r:id="rId14"/>
    <p:sldId id="263" r:id="rId15"/>
    <p:sldId id="302" r:id="rId16"/>
    <p:sldId id="287" r:id="rId17"/>
    <p:sldId id="301" r:id="rId18"/>
    <p:sldId id="266" r:id="rId19"/>
    <p:sldId id="271" r:id="rId20"/>
    <p:sldId id="285" r:id="rId21"/>
    <p:sldId id="267" r:id="rId22"/>
    <p:sldId id="292" r:id="rId23"/>
    <p:sldId id="293" r:id="rId24"/>
    <p:sldId id="294" r:id="rId25"/>
    <p:sldId id="295" r:id="rId26"/>
    <p:sldId id="282" r:id="rId27"/>
    <p:sldId id="268" r:id="rId28"/>
    <p:sldId id="283" r:id="rId29"/>
    <p:sldId id="269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94622" autoAdjust="0"/>
  </p:normalViewPr>
  <p:slideViewPr>
    <p:cSldViewPr>
      <p:cViewPr varScale="1">
        <p:scale>
          <a:sx n="92" d="100"/>
          <a:sy n="92" d="100"/>
        </p:scale>
        <p:origin x="648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F1C60-0AC6-4767-A684-FF49EAE3B002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57FD-3CD5-4945-A1F5-46093C72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t>28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55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48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4442235"/>
            <a:ext cx="9144000" cy="70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255713" cy="13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880421"/>
      </p:ext>
    </p:extLst>
  </p:cSld>
  <p:clrMapOvr>
    <a:masterClrMapping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4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6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95B46-4708-4B09-BE2A-033AB6B332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microsoft.com/office/2007/relationships/media" Target="../media/media6.mp3"/><Relationship Id="rId7" Type="http://schemas.openxmlformats.org/officeDocument/2006/relationships/image" Target="../media/image44.png"/><Relationship Id="rId12" Type="http://schemas.openxmlformats.org/officeDocument/2006/relationships/slide" Target="slide2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20.xml"/><Relationship Id="rId11" Type="http://schemas.openxmlformats.org/officeDocument/2006/relationships/slide" Target="slide2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gif"/><Relationship Id="rId11" Type="http://schemas.openxmlformats.org/officeDocument/2006/relationships/image" Target="../media/image17.png"/><Relationship Id="rId5" Type="http://schemas.openxmlformats.org/officeDocument/2006/relationships/image" Target="../media/image12.gif"/><Relationship Id="rId10" Type="http://schemas.microsoft.com/office/2007/relationships/hdphoto" Target="../media/hdphoto5.wdp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gif"/><Relationship Id="rId11" Type="http://schemas.openxmlformats.org/officeDocument/2006/relationships/image" Target="../media/image19.png"/><Relationship Id="rId5" Type="http://schemas.openxmlformats.org/officeDocument/2006/relationships/image" Target="../media/image12.gif"/><Relationship Id="rId10" Type="http://schemas.microsoft.com/office/2007/relationships/hdphoto" Target="../media/hdphoto5.wdp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gif"/><Relationship Id="rId11" Type="http://schemas.openxmlformats.org/officeDocument/2006/relationships/image" Target="../media/image20.png"/><Relationship Id="rId5" Type="http://schemas.openxmlformats.org/officeDocument/2006/relationships/image" Target="../media/image12.gif"/><Relationship Id="rId10" Type="http://schemas.microsoft.com/office/2007/relationships/hdphoto" Target="../media/hdphoto5.wdp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audio" Target="../media/media3.mp3"/><Relationship Id="rId16" Type="http://schemas.openxmlformats.org/officeDocument/2006/relationships/image" Target="../media/image22.gif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gif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906" y="514350"/>
            <a:ext cx="6694394" cy="528408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720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ngày hôm nay</a:t>
            </a:r>
            <a:endParaRPr lang="en-US" sz="720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93575" y="2538874"/>
            <a:ext cx="3371125" cy="691544"/>
            <a:chOff x="3276600" y="2266950"/>
            <a:chExt cx="3371125" cy="691544"/>
          </a:xfrm>
        </p:grpSpPr>
        <p:sp>
          <p:nvSpPr>
            <p:cNvPr id="7" name="Rounded Rectangle 6"/>
            <p:cNvSpPr/>
            <p:nvPr/>
          </p:nvSpPr>
          <p:spPr>
            <a:xfrm>
              <a:off x="3276600" y="2266950"/>
              <a:ext cx="3371125" cy="69154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52800" y="2266950"/>
              <a:ext cx="3294925" cy="69154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23216" y="2268319"/>
              <a:ext cx="31637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/>
                <a:t>Môn: Tiếng Việt</a:t>
              </a:r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10907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" y="0"/>
            <a:ext cx="9139268" cy="518046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70591" y="1775815"/>
            <a:ext cx="108569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70975" y="1857592"/>
            <a:ext cx="84445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77163" y="2750156"/>
            <a:ext cx="2529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39440" y="1816706"/>
            <a:ext cx="39844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39440" y="921356"/>
            <a:ext cx="39844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2162" y="1337854"/>
            <a:ext cx="34269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02820" y="646542"/>
            <a:ext cx="3512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87758" y="1999034"/>
            <a:ext cx="34269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64182" y="2643298"/>
            <a:ext cx="3512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11856" y="3547136"/>
            <a:ext cx="16441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585511" y="921356"/>
            <a:ext cx="130972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33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699812" y="2750156"/>
            <a:ext cx="11954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33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621245" y="1819523"/>
            <a:ext cx="120834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33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19554" y="667484"/>
            <a:ext cx="3627136" cy="3032945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50198" y="630887"/>
            <a:ext cx="112700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300" b="1" dirty="0" err="1">
                <a:latin typeface="Arial-SGK-TV" pitchFamily="2" charset="0"/>
                <a:cs typeface="Arial-SGK-TV" pitchFamily="2" charset="0"/>
              </a:rPr>
              <a:t>o</a:t>
            </a:r>
            <a:endParaRPr lang="en-US" sz="3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79825" y="3396568"/>
            <a:ext cx="109737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vi-VN" sz="3300" b="1" smtClean="0">
                <a:latin typeface="Arial-SGK-TV" pitchFamily="2" charset="0"/>
                <a:cs typeface="Arial-SGK-TV" pitchFamily="2" charset="0"/>
              </a:rPr>
              <a:t>a</a:t>
            </a:r>
            <a:endParaRPr lang="en-US" sz="3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55678" y="2737385"/>
            <a:ext cx="11215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300" b="1" dirty="0" err="1">
                <a:latin typeface="Arial-SGK-TV" pitchFamily="2" charset="0"/>
                <a:cs typeface="Arial-SGK-TV" pitchFamily="2" charset="0"/>
              </a:rPr>
              <a:t>u</a:t>
            </a:r>
            <a:endParaRPr lang="en-US" sz="3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6291" y="2054603"/>
            <a:ext cx="116090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300" b="1">
                <a:latin typeface="Arial-SGK-TV" pitchFamily="2" charset="0"/>
                <a:cs typeface="Arial-SGK-TV" pitchFamily="2" charset="0"/>
              </a:rPr>
              <a:t>ơ</a:t>
            </a:r>
            <a:endParaRPr lang="en-US" sz="3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79825" y="1374357"/>
            <a:ext cx="98217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3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300" b="1">
                <a:latin typeface="Arial-SGK-TV" pitchFamily="2" charset="0"/>
                <a:cs typeface="Arial-SGK-TV" pitchFamily="2" charset="0"/>
              </a:rPr>
              <a:t>ô</a:t>
            </a:r>
            <a:endParaRPr lang="en-US" sz="33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367566" y="504857"/>
            <a:ext cx="3837971" cy="3718228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Right Arrow 29"/>
          <p:cNvSpPr/>
          <p:nvPr/>
        </p:nvSpPr>
        <p:spPr>
          <a:xfrm rot="19924161">
            <a:off x="1122103" y="1473751"/>
            <a:ext cx="695150" cy="90266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1199481" y="2070074"/>
            <a:ext cx="539730" cy="56739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Right Arrow 31"/>
          <p:cNvSpPr/>
          <p:nvPr/>
        </p:nvSpPr>
        <p:spPr>
          <a:xfrm rot="2597108">
            <a:off x="1072855" y="2640919"/>
            <a:ext cx="695150" cy="90266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2071163" y="2064356"/>
            <a:ext cx="567989" cy="7866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2072354" y="3047812"/>
            <a:ext cx="567989" cy="7866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6120798" y="899103"/>
            <a:ext cx="74601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6157429" y="1607155"/>
            <a:ext cx="74601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6108460" y="2269384"/>
            <a:ext cx="74601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6133833" y="2972345"/>
            <a:ext cx="74601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6133833" y="3614872"/>
            <a:ext cx="74601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2071163" y="1149956"/>
            <a:ext cx="567989" cy="7866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ight Arrow 43"/>
          <p:cNvSpPr/>
          <p:nvPr/>
        </p:nvSpPr>
        <p:spPr>
          <a:xfrm rot="19713859">
            <a:off x="4990590" y="1749028"/>
            <a:ext cx="675370" cy="131531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Right Arrow 44"/>
          <p:cNvSpPr/>
          <p:nvPr/>
        </p:nvSpPr>
        <p:spPr>
          <a:xfrm rot="18572558">
            <a:off x="4916173" y="1305227"/>
            <a:ext cx="844745" cy="208281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5027478" y="2187873"/>
            <a:ext cx="67819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ight Arrow 46"/>
          <p:cNvSpPr/>
          <p:nvPr/>
        </p:nvSpPr>
        <p:spPr>
          <a:xfrm rot="2041476">
            <a:off x="4995066" y="2545006"/>
            <a:ext cx="746015" cy="12379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Right Arrow 47"/>
          <p:cNvSpPr/>
          <p:nvPr/>
        </p:nvSpPr>
        <p:spPr>
          <a:xfrm rot="3466473">
            <a:off x="4731636" y="2880665"/>
            <a:ext cx="957307" cy="144767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1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54366" y="3163330"/>
            <a:ext cx="3512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300" b="1" smtClean="0">
                <a:latin typeface="Arial-SGK-TV" pitchFamily="2" charset="0"/>
                <a:cs typeface="Arial-SGK-TV" pitchFamily="2" charset="0"/>
              </a:rPr>
              <a:t>a</a:t>
            </a:r>
            <a:endParaRPr lang="en-US" sz="33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2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/>
          <p:cNvPicPr>
            <a:picLocks noChangeAspect="1"/>
          </p:cNvPicPr>
          <p:nvPr/>
        </p:nvPicPr>
        <p:blipFill rotWithShape="1">
          <a:blip r:embed="rId3"/>
          <a:srcRect r="69249"/>
          <a:stretch/>
        </p:blipFill>
        <p:spPr>
          <a:xfrm>
            <a:off x="304801" y="581286"/>
            <a:ext cx="2438400" cy="229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4"/>
          <p:cNvPicPr>
            <a:picLocks noChangeAspect="1"/>
          </p:cNvPicPr>
          <p:nvPr/>
        </p:nvPicPr>
        <p:blipFill rotWithShape="1">
          <a:blip r:embed="rId3"/>
          <a:srcRect l="29790" r="46186"/>
          <a:stretch/>
        </p:blipFill>
        <p:spPr>
          <a:xfrm>
            <a:off x="2814802" y="554168"/>
            <a:ext cx="1905000" cy="229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4"/>
          <p:cNvPicPr>
            <a:picLocks noChangeAspect="1"/>
          </p:cNvPicPr>
          <p:nvPr/>
        </p:nvPicPr>
        <p:blipFill rotWithShape="1">
          <a:blip r:embed="rId3"/>
          <a:srcRect l="52853" t="-2493" r="19279" b="2493"/>
          <a:stretch/>
        </p:blipFill>
        <p:spPr>
          <a:xfrm>
            <a:off x="4858965" y="569184"/>
            <a:ext cx="2209800" cy="229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4"/>
          <p:cNvPicPr>
            <a:picLocks noChangeAspect="1"/>
          </p:cNvPicPr>
          <p:nvPr/>
        </p:nvPicPr>
        <p:blipFill rotWithShape="1">
          <a:blip r:embed="rId3"/>
          <a:srcRect l="76877"/>
          <a:stretch/>
        </p:blipFill>
        <p:spPr>
          <a:xfrm>
            <a:off x="7174759" y="581286"/>
            <a:ext cx="1833563" cy="2292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7281881" y="3028950"/>
            <a:ext cx="1676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ghỉ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hè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98688" y="3028950"/>
            <a:ext cx="2057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ủ nghệ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9400" y="3028950"/>
            <a:ext cx="18288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gõ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4500" y="3028950"/>
            <a:ext cx="21336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200" b="1" noProof="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ã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553868" y="3158246"/>
            <a:ext cx="703262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17" name="TextBox 21"/>
          <p:cNvSpPr txBox="1"/>
          <p:nvPr/>
        </p:nvSpPr>
        <p:spPr>
          <a:xfrm>
            <a:off x="2817458" y="3158246"/>
            <a:ext cx="70167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18" name="TextBox 22"/>
          <p:cNvSpPr txBox="1"/>
          <p:nvPr/>
        </p:nvSpPr>
        <p:spPr>
          <a:xfrm>
            <a:off x="5482888" y="3159834"/>
            <a:ext cx="9493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</a:p>
        </p:txBody>
      </p:sp>
      <p:sp>
        <p:nvSpPr>
          <p:cNvPr id="19" name="TextBox 23"/>
          <p:cNvSpPr txBox="1"/>
          <p:nvPr/>
        </p:nvSpPr>
        <p:spPr>
          <a:xfrm>
            <a:off x="7281881" y="3159834"/>
            <a:ext cx="9493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5917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278178" y="1878379"/>
            <a:ext cx="2979833" cy="70788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78178" y="1031859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81799" y="1034610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599" y="1840689"/>
            <a:ext cx="2979833" cy="70788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599" y="994169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94220" y="986162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118634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5095" y="118634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290" y="3001943"/>
            <a:ext cx="944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ã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ủ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ự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b="1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3600" b="1" err="1" smtClean="0"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3600" b="1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3600" b="1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3600" b="1" smtClean="0">
                <a:latin typeface="Arial-SGK-TV" pitchFamily="2" charset="0"/>
                <a:cs typeface="Arial-SGK-TV" pitchFamily="2" charset="0"/>
              </a:rPr>
              <a:t>é   </a:t>
            </a:r>
            <a:r>
              <a:rPr lang="vi-VN" sz="3600" b="1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3600" b="1" smtClean="0">
                <a:latin typeface="Arial-SGK-TV" pitchFamily="2" charset="0"/>
                <a:cs typeface="Arial-SGK-TV" pitchFamily="2" charset="0"/>
              </a:rPr>
              <a:t>ĩ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0" y="1794269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õ</a:t>
            </a:r>
            <a:endParaRPr lang="en-US" sz="4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399" y="994169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7759" y="1010183"/>
            <a:ext cx="133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       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399" y="1813416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é</a:t>
            </a:r>
            <a:endParaRPr lang="en-US" sz="4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1801" y="994169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4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6784" y="994169"/>
            <a:ext cx="104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o        </a:t>
            </a:r>
            <a:endParaRPr lang="en-US" sz="4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046695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ngã ba  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ngõ nhỏ  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 nghệ   </a:t>
            </a:r>
            <a:r>
              <a:rPr lang="vi-VN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nghỉ hè</a:t>
            </a:r>
            <a:endParaRPr lang="en-US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51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Ca-Nha-Thuong-Nhau-be-Thu-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9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733550"/>
            <a:ext cx="316395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8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391" y="51435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wg</a:t>
            </a:r>
            <a:endParaRPr lang="en-US" sz="48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2391" y="153266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wgh</a:t>
            </a:r>
            <a:endParaRPr lang="en-US" sz="48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391" y="255097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wg</a:t>
            </a:r>
            <a:r>
              <a:rPr lang="vi-VN" sz="4800" b="1">
                <a:solidFill>
                  <a:schemeClr val="bg1"/>
                </a:solidFill>
                <a:latin typeface="HP001 4 hàng" panose="020B0603050302020204" pitchFamily="34" charset="0"/>
              </a:rPr>
              <a:t>õ</a:t>
            </a:r>
            <a:endParaRPr lang="en-US" sz="48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7754" y="3569280"/>
            <a:ext cx="862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smtClean="0">
                <a:solidFill>
                  <a:schemeClr val="bg1"/>
                </a:solidFill>
                <a:latin typeface="HP001 4H" panose="020B0603050302020204" pitchFamily="34" charset="0"/>
              </a:rPr>
              <a:t>củ</a:t>
            </a:r>
            <a:endParaRPr lang="en-US" sz="48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7854" y="3574203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wg</a:t>
            </a:r>
            <a:r>
              <a:rPr lang="vi-VN" sz="4800" b="1" smtClean="0">
                <a:solidFill>
                  <a:schemeClr val="bg1"/>
                </a:solidFill>
                <a:latin typeface="HP001 4 hàng" panose="020B0603050302020204" pitchFamily="34" charset="0"/>
              </a:rPr>
              <a:t>ΒŃ</a:t>
            </a:r>
            <a:endParaRPr lang="en-US" sz="48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2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39" t="2594"/>
          <a:stretch/>
        </p:blipFill>
        <p:spPr>
          <a:xfrm>
            <a:off x="304800" y="133350"/>
            <a:ext cx="8610600" cy="5006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1123950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5264" y="1603479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3150" y="1088544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2676" y="1064702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3738" y="1059103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2776" y="1565162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292"/>
          <a:stretch/>
        </p:blipFill>
        <p:spPr>
          <a:xfrm rot="16200000">
            <a:off x="2190752" y="-1524000"/>
            <a:ext cx="4914900" cy="8229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131" y="1526796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66155" y="2026411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1455" y="1047750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3805" y="1508781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4579" y="1554214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9279" y="1546435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22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17544" cy="5143500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64658094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52800" y="0"/>
            <a:ext cx="5345553" cy="5235773"/>
            <a:chOff x="1817248" y="-94489"/>
            <a:chExt cx="5345553" cy="52357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8" r="11433" b="19546"/>
            <a:stretch/>
          </p:blipFill>
          <p:spPr>
            <a:xfrm>
              <a:off x="1817248" y="3818158"/>
              <a:ext cx="5345553" cy="132312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4" r="6917"/>
            <a:stretch/>
          </p:blipFill>
          <p:spPr>
            <a:xfrm>
              <a:off x="1817248" y="-94489"/>
              <a:ext cx="5345553" cy="3912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69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42999" y="0"/>
            <a:ext cx="6858000" cy="5143500"/>
            <a:chOff x="-1" y="0"/>
            <a:chExt cx="9144000" cy="6858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14400"/>
              <a:ext cx="9143999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-1" y="0"/>
              <a:ext cx="9144000" cy="914400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68580" tIns="34290" rIns="68580" bIns="3429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500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THI ĐỌC CÙNG CÁ CON</a:t>
              </a:r>
              <a:endParaRPr lang="en-US"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750" b="74349" l="26867" r="783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2" t="20824" r="20932" b="23645"/>
            <a:stretch/>
          </p:blipFill>
          <p:spPr bwMode="auto">
            <a:xfrm>
              <a:off x="4755" y="914400"/>
              <a:ext cx="1520830" cy="905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543051"/>
            <a:ext cx="2806724" cy="15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6490" y="4171950"/>
            <a:ext cx="1094153" cy="86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-VT\Desktop\hinh\03773530f7875705ef99b77aaaccbfe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67" b="100000" l="0" r="99000">
                        <a14:foregroundMark x1="74500" y1="34792" x2="86667" y2="43750"/>
                        <a14:foregroundMark x1="82667" y1="36042" x2="87833" y2="43333"/>
                        <a14:foregroundMark x1="87333" y1="46250" x2="86667" y2="52292"/>
                        <a14:foregroundMark x1="78500" y1="41667" x2="81333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852346"/>
            <a:ext cx="1200150" cy="96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6589" y="3121834"/>
            <a:ext cx="1642223" cy="112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42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81400" y="3764"/>
            <a:ext cx="4876799" cy="5139736"/>
            <a:chOff x="1752603" y="1"/>
            <a:chExt cx="4876799" cy="51397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9" t="2950" r="5926" b="16294"/>
            <a:stretch/>
          </p:blipFill>
          <p:spPr>
            <a:xfrm rot="16200000">
              <a:off x="2283618" y="-531014"/>
              <a:ext cx="3814769" cy="48767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58" t="6574" r="7901" b="8566"/>
            <a:stretch/>
          </p:blipFill>
          <p:spPr>
            <a:xfrm rot="16200000">
              <a:off x="3528518" y="2038855"/>
              <a:ext cx="1324967" cy="4876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53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03581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3600" b="1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vi-VN" sz="3600" b="1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smtClean="0">
                <a:latin typeface="Arial-SGK-TV" pitchFamily="2" charset="0"/>
                <a:cs typeface="Arial-SGK-TV" pitchFamily="2" charset="0"/>
              </a:rPr>
              <a:t>Nghé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đê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9550"/>
            <a:ext cx="8534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96215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3600" b="1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vi-VN" sz="3600" b="1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smtClean="0">
                <a:latin typeface="Arial-SGK-TV" pitchFamily="2" charset="0"/>
                <a:cs typeface="Arial-SGK-TV" pitchFamily="2" charset="0"/>
              </a:rPr>
              <a:t>Nghé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đê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68036" y="1955567"/>
            <a:ext cx="304800" cy="304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0000CC"/>
                </a:solidFill>
              </a:rPr>
              <a:t>1</a:t>
            </a:r>
            <a:endParaRPr lang="en-US" sz="2800" b="1">
              <a:solidFill>
                <a:srgbClr val="0000CC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49436" y="1989172"/>
            <a:ext cx="166255" cy="4890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163291" y="1836772"/>
            <a:ext cx="304800" cy="304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smtClean="0">
                <a:solidFill>
                  <a:srgbClr val="0000CC"/>
                </a:solidFill>
              </a:rPr>
              <a:t>2</a:t>
            </a:r>
            <a:endParaRPr lang="en-US" sz="2800" b="1">
              <a:solidFill>
                <a:srgbClr val="0000CC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232563" y="2016194"/>
            <a:ext cx="166255" cy="4890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0827" y="196873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Nghé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53345" y="196595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Nghé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2100" y="1959708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ngủ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93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1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419" t="43133" r="6064" b="33314"/>
          <a:stretch/>
        </p:blipFill>
        <p:spPr>
          <a:xfrm>
            <a:off x="152400" y="-38100"/>
            <a:ext cx="8593395" cy="518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9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79" t="9608"/>
          <a:stretch/>
        </p:blipFill>
        <p:spPr>
          <a:xfrm>
            <a:off x="457200" y="9525"/>
            <a:ext cx="8305800" cy="468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hlinkClick r:id="rId6" action="ppaction://hlinksldjump"/>
          </p:cNvPr>
          <p:cNvSpPr/>
          <p:nvPr/>
        </p:nvSpPr>
        <p:spPr>
          <a:xfrm>
            <a:off x="0" y="-219"/>
            <a:ext cx="9144000" cy="5143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2" name="Group 51"/>
          <p:cNvGrpSpPr/>
          <p:nvPr/>
        </p:nvGrpSpPr>
        <p:grpSpPr>
          <a:xfrm>
            <a:off x="2109409" y="94496"/>
            <a:ext cx="4838849" cy="4823877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01545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chemeClr val="bg1"/>
                  </a:solidFill>
                </a:rPr>
                <a:t>Nam Anh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24298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Thục Anh</a:t>
              </a:r>
              <a:endParaRPr lang="en-US" sz="1350" dirty="0"/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2" y="405906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Trâm Anh</a:t>
              </a:r>
              <a:endParaRPr lang="en-US" sz="1350" dirty="0"/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4303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rgbClr val="FF0000"/>
                  </a:solidFill>
                </a:rPr>
                <a:t>TRần Gia Bảo</a:t>
              </a:r>
              <a:endParaRPr 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4" y="460279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 Nhật Bảo</a:t>
              </a:r>
              <a:endParaRPr lang="en-US" sz="1350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1869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chemeClr val="bg1"/>
                  </a:solidFill>
                </a:rPr>
                <a:t>Ngọc Bích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5" y="4979138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Thanh Bình</a:t>
              </a:r>
              <a:endParaRPr lang="en-US" sz="135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495650" y="4883090"/>
              <a:ext cx="2186247" cy="67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Bảo Châu, M Châu</a:t>
              </a:r>
              <a:endParaRPr lang="en-US" sz="1350" dirty="0"/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77684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KHánh Chi</a:t>
              </a:r>
              <a:endParaRPr lang="en-US" sz="1350" dirty="0"/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53415" y="5378176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Thành Đạt</a:t>
              </a:r>
              <a:endParaRPr lang="en-US" sz="1350" dirty="0"/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495411" y="4866348"/>
              <a:ext cx="2303563" cy="67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chemeClr val="bg1"/>
                  </a:solidFill>
                </a:rPr>
                <a:t>Hoàng Gia, Ngọc Hà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322959" y="4987514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Thượng Hải</a:t>
              </a:r>
              <a:endParaRPr lang="en-US" sz="1350" dirty="0"/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29354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Bảo Hân</a:t>
              </a:r>
              <a:endParaRPr lang="en-US" sz="1350" dirty="0"/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1408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Phạm Hòa</a:t>
              </a:r>
              <a:endParaRPr lang="en-US" sz="1350" dirty="0"/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10" y="432743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rgbClr val="FFFF00"/>
                  </a:solidFill>
                </a:rPr>
                <a:t>Huy Hoàng</a:t>
              </a:r>
              <a:endParaRPr lang="en-US" sz="1350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2" y="406981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chemeClr val="bg1"/>
                  </a:solidFill>
                </a:rPr>
                <a:t>KHánh Huyền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190381" y="3758990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chemeClr val="accent1">
                      <a:lumMod val="50000"/>
                    </a:schemeClr>
                  </a:solidFill>
                </a:rPr>
                <a:t>Lê Khanh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22208" y="343270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rgbClr val="FF00FF"/>
                  </a:solidFill>
                </a:rPr>
                <a:t>Nam Khánh</a:t>
              </a:r>
              <a:endParaRPr lang="en-US" sz="1350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64724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Nam Phong</a:t>
              </a:r>
              <a:endParaRPr lang="en-US" sz="1350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4904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Xuân Minh</a:t>
              </a:r>
              <a:endParaRPr lang="en-US" sz="1350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33368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rgbClr val="FF0000"/>
                  </a:solidFill>
                </a:rPr>
                <a:t>Nhật Minh</a:t>
              </a:r>
              <a:endParaRPr 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8" y="2132202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rgbClr val="002060"/>
                  </a:solidFill>
                </a:rPr>
                <a:t>Thảo My</a:t>
              </a:r>
              <a:endParaRPr lang="en-US" sz="1350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7577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Hoàng Nam</a:t>
              </a:r>
              <a:endParaRPr lang="en-US" sz="1350" dirty="0"/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8" y="166169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TRọng Nam</a:t>
              </a:r>
              <a:endParaRPr lang="en-US" sz="1350" dirty="0"/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491152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Minh Ngọc</a:t>
              </a:r>
              <a:endParaRPr lang="en-US" sz="1350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7867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chemeClr val="bg1"/>
                  </a:solidFill>
                </a:rPr>
                <a:t>Thảo Nguyên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0973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rgbClr val="7030A0"/>
                  </a:solidFill>
                </a:rPr>
                <a:t>Yến Nhi, Diệp Vy</a:t>
              </a:r>
              <a:endParaRPr lang="en-US" sz="1350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13360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NGọc Phương</a:t>
              </a:r>
              <a:endParaRPr lang="en-US" sz="1350" dirty="0"/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614641" y="1378671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Trâm</a:t>
              </a:r>
              <a:endParaRPr lang="en-US" sz="135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494788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Công Vinh</a:t>
              </a:r>
              <a:endParaRPr lang="en-US" sz="135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58072"/>
              <a:ext cx="2019117" cy="39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chemeClr val="bg1"/>
                  </a:solidFill>
                </a:rPr>
                <a:t>Văn Vượng</a:t>
              </a:r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94420" y="185068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Bảo Vy</a:t>
              </a:r>
              <a:endParaRPr lang="en-US" sz="1350" dirty="0"/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32222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>
                  <a:solidFill>
                    <a:srgbClr val="7030A0"/>
                  </a:solidFill>
                </a:rPr>
                <a:t>Phương Vy</a:t>
              </a:r>
              <a:endParaRPr lang="en-US" sz="1350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05601" y="2408185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N Hữu Gia Bảo</a:t>
              </a:r>
              <a:endParaRPr lang="en-US" sz="1350" dirty="0"/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41816"/>
              <a:ext cx="201911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N Gia Bảo</a:t>
              </a:r>
              <a:endParaRPr lang="en-US" sz="1350" dirty="0"/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6" y="2929885"/>
              <a:ext cx="201911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350"/>
                <a:t>Minh An, Thế Anh</a:t>
              </a:r>
              <a:endParaRPr lang="en-US" sz="1350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10" y="4243941"/>
            <a:ext cx="1574048" cy="83674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6531904" y="2023083"/>
            <a:ext cx="728691" cy="535273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53657" y="-457419"/>
            <a:ext cx="342900" cy="457200"/>
          </a:xfrm>
          <a:prstGeom prst="rect">
            <a:avLst/>
          </a:prstGeom>
        </p:spPr>
      </p:pic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85691" y="54477"/>
            <a:ext cx="342900" cy="457200"/>
          </a:xfrm>
          <a:prstGeom prst="rect">
            <a:avLst/>
          </a:prstGeom>
        </p:spPr>
      </p:pic>
      <p:sp>
        <p:nvSpPr>
          <p:cNvPr id="117" name="Rounded Rectangle 116">
            <a:hlinkClick r:id="rId11" action="ppaction://hlinksldjump"/>
          </p:cNvPr>
          <p:cNvSpPr/>
          <p:nvPr/>
        </p:nvSpPr>
        <p:spPr>
          <a:xfrm>
            <a:off x="6635472" y="223815"/>
            <a:ext cx="1366467" cy="5332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</a:rPr>
              <a:t>Phần tiếp </a:t>
            </a:r>
            <a:r>
              <a:rPr lang="en-US" sz="1500" b="1" smtClean="0">
                <a:solidFill>
                  <a:schemeClr val="bg1"/>
                </a:solidFill>
              </a:rPr>
              <a:t>theo</a:t>
            </a:r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331" y="298381"/>
            <a:ext cx="592721" cy="5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299694" y="1761148"/>
            <a:ext cx="2951421" cy="70788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9694" y="998738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03315" y="990731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2115" y="1720224"/>
            <a:ext cx="2951421" cy="70788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12115" y="961048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5736" y="953041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2738" y="-5715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0451" y="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2697057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ngã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ngự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nghé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nghĩ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9316" y="1761148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õ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6915" y="961048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99276" y="977062"/>
            <a:ext cx="104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      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88915" y="1780295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é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3317" y="961048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-SGK-TV" pitchFamily="2" charset="0"/>
                <a:cs typeface="Arial-SGK-TV" pitchFamily="2" charset="0"/>
              </a:rPr>
              <a:t>o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58300" y="961048"/>
            <a:ext cx="104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4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smtClean="0">
                <a:latin typeface="Arial-SGK-TV" pitchFamily="2" charset="0"/>
                <a:cs typeface="Arial-SGK-TV" pitchFamily="2" charset="0"/>
              </a:rPr>
              <a:t>       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486326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ngã ba     ngõ nhỏ     củ nghệ     nghỉ hè</a:t>
            </a:r>
            <a:endParaRPr lang="en-US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424815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no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latin typeface="Arial-SGK-TV" pitchFamily="2" charset="0"/>
                <a:cs typeface="Arial-SGK-TV" pitchFamily="2" charset="0"/>
              </a:rPr>
              <a:t>đê</a:t>
            </a:r>
            <a:r>
              <a:rPr lang="en-US" sz="36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0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9550"/>
            <a:ext cx="8915400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1714500" y="713983"/>
            <a:ext cx="6172200" cy="67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364" tIns="25716" rIns="51364" bIns="25716" anchor="ctr"/>
          <a:lstStyle/>
          <a:p>
            <a:pPr algn="ctr" defTabSz="684848" fontAlgn="base">
              <a:spcBef>
                <a:spcPct val="0"/>
              </a:spcBef>
              <a:spcAft>
                <a:spcPct val="0"/>
              </a:spcAft>
            </a:pPr>
            <a:r>
              <a:rPr lang="en-US" sz="495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143000" y="1581150"/>
            <a:ext cx="5684995" cy="2414583"/>
          </a:xfrm>
          <a:prstGeom prst="plaque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5400" algn="ctr">
            <a:solidFill>
              <a:srgbClr val="385D8A"/>
            </a:solidFill>
            <a:miter lim="800000"/>
          </a:ln>
        </p:spPr>
        <p:txBody>
          <a:bodyPr lIns="51364" tIns="25716" rIns="51364" bIns="25716" anchor="ctr"/>
          <a:lstStyle/>
          <a:p>
            <a:pPr marL="256699" indent="-256699" defTabSz="68437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 dirty="0">
                <a:solidFill>
                  <a:srgbClr val="002060"/>
                </a:solidFill>
                <a:latin typeface="Arial-SGK-TV" pitchFamily="2" charset="0"/>
                <a:ea typeface="思源黑体 CN Light" panose="020B0300000000000000" pitchFamily="34" charset="-122"/>
                <a:cs typeface="Arial-SGK-TV" pitchFamily="2" charset="0"/>
              </a:rPr>
              <a:t>Đọc lại </a:t>
            </a:r>
            <a:r>
              <a:rPr lang="en-US" altLang="zh-CN" sz="3200">
                <a:solidFill>
                  <a:srgbClr val="002060"/>
                </a:solidFill>
                <a:latin typeface="Arial-SGK-TV" pitchFamily="2" charset="0"/>
                <a:ea typeface="思源黑体 CN Light" panose="020B0300000000000000" pitchFamily="34" charset="-122"/>
                <a:cs typeface="Arial-SGK-TV" pitchFamily="2" charset="0"/>
              </a:rPr>
              <a:t>bài </a:t>
            </a:r>
            <a:r>
              <a:rPr lang="en-US" altLang="zh-CN" sz="3200" smtClean="0">
                <a:solidFill>
                  <a:srgbClr val="002060"/>
                </a:solidFill>
                <a:latin typeface="Arial-SGK-TV" pitchFamily="2" charset="0"/>
                <a:ea typeface="思源黑体 CN Light" panose="020B0300000000000000" pitchFamily="34" charset="-122"/>
                <a:cs typeface="Arial-SGK-TV" pitchFamily="2" charset="0"/>
              </a:rPr>
              <a:t>19</a:t>
            </a:r>
            <a:endParaRPr lang="en-US" altLang="zh-CN" sz="3200" dirty="0">
              <a:solidFill>
                <a:srgbClr val="002060"/>
              </a:solidFill>
              <a:latin typeface="Arial-SGK-TV" pitchFamily="2" charset="0"/>
              <a:ea typeface="思源黑体 CN Light" panose="020B0300000000000000" pitchFamily="34" charset="-122"/>
              <a:cs typeface="Arial-SGK-TV" pitchFamily="2" charset="0"/>
            </a:endParaRPr>
          </a:p>
          <a:p>
            <a:pPr marL="256699" indent="-256699" defTabSz="68437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 dirty="0">
                <a:solidFill>
                  <a:srgbClr val="002060"/>
                </a:solidFill>
                <a:latin typeface="Arial-SGK-TV" pitchFamily="2" charset="0"/>
                <a:ea typeface="思源黑体 CN Light" panose="020B0300000000000000" pitchFamily="34" charset="-122"/>
                <a:cs typeface="Arial-SGK-TV" pitchFamily="2" charset="0"/>
              </a:rPr>
              <a:t>Xem trước </a:t>
            </a:r>
            <a:r>
              <a:rPr lang="en-US" altLang="zh-CN" sz="3200">
                <a:solidFill>
                  <a:srgbClr val="002060"/>
                </a:solidFill>
                <a:latin typeface="Arial-SGK-TV" pitchFamily="2" charset="0"/>
                <a:ea typeface="思源黑体 CN Light" panose="020B0300000000000000" pitchFamily="34" charset="-122"/>
                <a:cs typeface="Arial-SGK-TV" pitchFamily="2" charset="0"/>
              </a:rPr>
              <a:t>bài </a:t>
            </a:r>
            <a:r>
              <a:rPr lang="en-US" altLang="zh-CN" sz="3200" smtClean="0">
                <a:solidFill>
                  <a:srgbClr val="002060"/>
                </a:solidFill>
                <a:latin typeface="Arial-SGK-TV" pitchFamily="2" charset="0"/>
                <a:ea typeface="思源黑体 CN Light" panose="020B0300000000000000" pitchFamily="34" charset="-122"/>
                <a:cs typeface="Arial-SGK-TV" pitchFamily="2" charset="0"/>
              </a:rPr>
              <a:t>20</a:t>
            </a:r>
            <a:endParaRPr lang="en-US" altLang="zh-CN" sz="3200" dirty="0">
              <a:solidFill>
                <a:srgbClr val="002060"/>
              </a:solidFill>
              <a:latin typeface="Arial-SGK-TV" pitchFamily="2" charset="0"/>
              <a:ea typeface="思源黑体 CN Light" panose="020B0300000000000000" pitchFamily="34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9753600" cy="10287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81268"/>
            <a:ext cx="90845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CHÚC CÁC EM CHĂM NGOAN HỌC GIỎI</a:t>
            </a:r>
            <a:endParaRPr lang="en-US" sz="3600" b="1" cap="none" spc="0" dirty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68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1011833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309173" y="3931248"/>
            <a:ext cx="144824" cy="21995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166423" y="3946231"/>
            <a:ext cx="142875" cy="1753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7015544" y="4295350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1688918" y="4463755"/>
            <a:ext cx="142875" cy="1690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1604915" y="3824587"/>
            <a:ext cx="114300" cy="16908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97" y="4694487"/>
            <a:ext cx="1148007" cy="545697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32" y="4086547"/>
            <a:ext cx="1020548" cy="9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33" y="3790811"/>
            <a:ext cx="999476" cy="11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7384133" y="3798664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7600950" y="4279626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6927860" y="3355532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80" y="4086547"/>
            <a:ext cx="1266253" cy="130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10" y="3229599"/>
            <a:ext cx="2162797" cy="2162797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5366105" y="4264338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4686300" y="4048687"/>
            <a:ext cx="128588" cy="1753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2943554" y="4483607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3429000" y="3358747"/>
            <a:ext cx="141029" cy="1753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103746" y="3108353"/>
            <a:ext cx="142875" cy="1690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1" y="2596157"/>
            <a:ext cx="2162797" cy="2954130"/>
          </a:xfrm>
          <a:prstGeom prst="rect">
            <a:avLst/>
          </a:prstGeom>
        </p:spPr>
      </p:pic>
      <p:pic>
        <p:nvPicPr>
          <p:cNvPr id="1027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44016" y="1183367"/>
            <a:ext cx="2387016" cy="189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/>
          <p:cNvGrpSpPr/>
          <p:nvPr/>
        </p:nvGrpSpPr>
        <p:grpSpPr>
          <a:xfrm>
            <a:off x="2420710" y="1311486"/>
            <a:ext cx="5255219" cy="730399"/>
            <a:chOff x="3992998" y="1577821"/>
            <a:chExt cx="3246001" cy="141211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92998" y="2743200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85942" y="2577587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5101897" y="1577821"/>
              <a:ext cx="2137102" cy="104412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nh, nhà cổ</a:t>
              </a:r>
              <a:endParaRPr lang="en-US" sz="3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4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6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25E-6 -1.85185E-6 L 0.37227 -0.0379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7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29 0.00786 L 1.39896 -0.00324 " pathEditMode="relative" rAng="0" ptsTypes="AA">
                                      <p:cBhvr>
                                        <p:cTn id="31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1218588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309173" y="3931248"/>
            <a:ext cx="144824" cy="21995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166423" y="3946231"/>
            <a:ext cx="142875" cy="1753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7015544" y="4295350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1688918" y="4463755"/>
            <a:ext cx="142875" cy="1690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1604915" y="3824587"/>
            <a:ext cx="114300" cy="16908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97" y="4694487"/>
            <a:ext cx="1148007" cy="545697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32" y="4086547"/>
            <a:ext cx="1020548" cy="9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33" y="3790811"/>
            <a:ext cx="999476" cy="11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7384133" y="3798664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7600950" y="4279626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6927860" y="3355532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80" y="4086547"/>
            <a:ext cx="1266253" cy="130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10" y="3229599"/>
            <a:ext cx="2162797" cy="2162797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5366105" y="4264338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4686300" y="4048687"/>
            <a:ext cx="128588" cy="1753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2943554" y="4483607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3429000" y="3358747"/>
            <a:ext cx="141029" cy="1753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103746" y="3108353"/>
            <a:ext cx="142875" cy="1690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1" y="2596157"/>
            <a:ext cx="2162797" cy="295413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4264467" y="1220084"/>
            <a:ext cx="3771891" cy="1121294"/>
            <a:chOff x="3589330" y="817987"/>
            <a:chExt cx="4100906" cy="2854036"/>
          </a:xfrm>
        </p:grpSpPr>
        <p:sp>
          <p:nvSpPr>
            <p:cNvPr id="1029" name="Flowchart: Connector 1028"/>
            <p:cNvSpPr/>
            <p:nvPr/>
          </p:nvSpPr>
          <p:spPr>
            <a:xfrm flipV="1">
              <a:off x="4411369" y="3313853"/>
              <a:ext cx="147250" cy="35817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3589330" y="817987"/>
              <a:ext cx="4100906" cy="197469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gh, ghế nhỏ</a:t>
              </a:r>
              <a:endParaRPr lang="en-US" sz="3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57451" y="1393628"/>
            <a:ext cx="2076563" cy="141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14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9 -0.00901 L 0.51232 0.01318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32 0.01318 L 1.41527 0.00208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39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1230002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309173" y="3931248"/>
            <a:ext cx="144824" cy="21995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166423" y="3946231"/>
            <a:ext cx="142875" cy="1753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7015544" y="4295350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1688918" y="4463755"/>
            <a:ext cx="142875" cy="1690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1604915" y="3824587"/>
            <a:ext cx="114300" cy="16908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97" y="4694487"/>
            <a:ext cx="1148007" cy="545697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32" y="4086547"/>
            <a:ext cx="1020548" cy="9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33" y="3790811"/>
            <a:ext cx="999476" cy="11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7384133" y="3798664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7600950" y="4279626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6927860" y="3355532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80" y="4086547"/>
            <a:ext cx="1266253" cy="130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10" y="3229599"/>
            <a:ext cx="2162797" cy="2162797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5366105" y="4264338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4686300" y="4048687"/>
            <a:ext cx="128588" cy="1753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2943554" y="4483607"/>
            <a:ext cx="142875" cy="23346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3429000" y="3358747"/>
            <a:ext cx="141029" cy="1753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103746" y="3108353"/>
            <a:ext cx="142875" cy="1690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52" y="2516604"/>
            <a:ext cx="2162797" cy="295413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3570029" y="1294755"/>
            <a:ext cx="4914801" cy="842784"/>
            <a:chOff x="3962400" y="1347419"/>
            <a:chExt cx="3565140" cy="1601953"/>
          </a:xfrm>
          <a:noFill/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372535" y="1347419"/>
              <a:ext cx="3155005" cy="127139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Nhà Hà có ghế gỗ.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90" l="10000" r="93333">
                        <a14:foregroundMark x1="35667" y1="50476" x2="33556" y2="5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84935" y="1333300"/>
            <a:ext cx="3664363" cy="171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17986" y="309899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8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36 0.13565 L 0.44948 0.0032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333 0.01829 L 1.39622 0.03704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38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-thanh-chuc-mung-chien-thang-www_nhacchuongvui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592388"/>
            <a:ext cx="609600" cy="60960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57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05" y="1733053"/>
            <a:ext cx="2806724" cy="15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6490" y="4171950"/>
            <a:ext cx="1094153" cy="86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-VT\Desktop\hinh\03773530f7875705ef99b77aaaccbfe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67" b="100000" l="0" r="99000">
                        <a14:foregroundMark x1="74500" y1="34792" x2="86667" y2="43750"/>
                        <a14:foregroundMark x1="82667" y1="36042" x2="87833" y2="43333"/>
                        <a14:foregroundMark x1="87333" y1="46250" x2="86667" y2="52292"/>
                        <a14:foregroundMark x1="78500" y1="41667" x2="81333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852346"/>
            <a:ext cx="1200150" cy="96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6589" y="3121834"/>
            <a:ext cx="1642223" cy="112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1" y="486024"/>
            <a:ext cx="2494057" cy="249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457700" y="-685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6" y="285750"/>
            <a:ext cx="8159750" cy="3776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95299" y="4149864"/>
            <a:ext cx="826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Nghé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ngõ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299" y="4154188"/>
            <a:ext cx="826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é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44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dirty="0" err="1" smtClean="0">
                <a:latin typeface="Arial-SGK-TV" pitchFamily="2" charset="0"/>
                <a:cs typeface="Arial-SGK-TV" pitchFamily="2" charset="0"/>
              </a:rPr>
              <a:t>õ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1435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1428750"/>
            <a:ext cx="670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-SGK-TV" pitchFamily="2" charset="0"/>
                <a:cs typeface="Arial-SGK-TV" pitchFamily="2" charset="0"/>
              </a:rPr>
              <a:t>TIẾNG</a:t>
            </a:r>
            <a:r>
              <a:rPr lang="vi-VN" sz="4400" b="1" smtClean="0">
                <a:latin typeface="Arial-SGK-TV" pitchFamily="2" charset="0"/>
                <a:cs typeface="Arial-SGK-TV" pitchFamily="2" charset="0"/>
              </a:rPr>
              <a:t> VIỆT</a:t>
            </a:r>
            <a:endParaRPr lang="vi-VN" sz="4400" b="1" dirty="0" smtClean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</a:t>
            </a:r>
            <a:r>
              <a:rPr lang="vi-VN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endParaRPr lang="vi-VN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05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278179" y="2048525"/>
            <a:ext cx="2951421" cy="70788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78179" y="1275940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81800" y="1267933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999840"/>
            <a:ext cx="2951421" cy="70788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1238250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94221" y="1230243"/>
            <a:ext cx="1447800" cy="7239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1223" y="220052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1870" y="258167"/>
            <a:ext cx="1477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9722" y="3234966"/>
            <a:ext cx="5469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ngã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b="1" err="1" smtClean="0">
                <a:latin typeface="Arial-SGK-TV" pitchFamily="2" charset="0"/>
                <a:cs typeface="Arial-SGK-TV" pitchFamily="2" charset="0"/>
              </a:rPr>
              <a:t>ngự</a:t>
            </a:r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    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1" y="2038350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õ</a:t>
            </a:r>
            <a:endParaRPr lang="en-US" sz="4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23825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7760" y="1254264"/>
            <a:ext cx="133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       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2057497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é</a:t>
            </a:r>
            <a:endParaRPr lang="en-US" sz="4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9722" y="3234383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ã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b="1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b="1" err="1" smtClean="0">
                <a:latin typeface="Arial-SGK-TV" pitchFamily="2" charset="0"/>
                <a:cs typeface="Arial-SGK-TV" pitchFamily="2" charset="0"/>
              </a:rPr>
              <a:t>ủ</a:t>
            </a:r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ự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1802" y="123825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4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6785" y="1238250"/>
            <a:ext cx="1048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4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endParaRPr lang="en-US" sz="4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65822" y="3215116"/>
            <a:ext cx="4765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nghe  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nghé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 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65822" y="3215116"/>
            <a:ext cx="4765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b="1" smtClean="0">
                <a:latin typeface="Arial-SGK-TV" pitchFamily="2" charset="0"/>
                <a:cs typeface="Arial-SGK-TV" pitchFamily="2" charset="0"/>
              </a:rPr>
              <a:t>e  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é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ĩ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 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19415" y="287850"/>
            <a:ext cx="886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" grpId="0" animBg="1"/>
      <p:bldP spid="2" grpId="0" animBg="1"/>
      <p:bldP spid="17" grpId="0" animBg="1"/>
      <p:bldP spid="6" grpId="0"/>
      <p:bldP spid="7" grpId="0"/>
      <p:bldP spid="8" grpId="0"/>
      <p:bldP spid="13" grpId="0"/>
      <p:bldP spid="14" grpId="0"/>
      <p:bldP spid="15" grpId="0"/>
      <p:bldP spid="16" grpId="0"/>
      <p:bldP spid="18" grpId="0"/>
      <p:bldP spid="12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</TotalTime>
  <Words>326</Words>
  <Application>Microsoft Office PowerPoint</Application>
  <PresentationFormat>On-screen Show (16:9)</PresentationFormat>
  <Paragraphs>137</Paragraphs>
  <Slides>29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SimSun</vt:lpstr>
      <vt:lpstr>SimSun</vt:lpstr>
      <vt:lpstr>Arial</vt:lpstr>
      <vt:lpstr>Arial-SGK-TV</vt:lpstr>
      <vt:lpstr>Calibri</vt:lpstr>
      <vt:lpstr>HP001 4 hàng</vt:lpstr>
      <vt:lpstr>HP001 4H</vt:lpstr>
      <vt:lpstr>Times New Roman</vt:lpstr>
      <vt:lpstr>Wingdings</vt:lpstr>
      <vt:lpstr>思源黑体 CN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VinVin</dc:creator>
  <cp:lastModifiedBy>Admin</cp:lastModifiedBy>
  <cp:revision>70</cp:revision>
  <dcterms:created xsi:type="dcterms:W3CDTF">2020-08-17T06:39:59Z</dcterms:created>
  <dcterms:modified xsi:type="dcterms:W3CDTF">2021-10-27T02:53:03Z</dcterms:modified>
</cp:coreProperties>
</file>