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34"/>
  </p:notesMasterIdLst>
  <p:sldIdLst>
    <p:sldId id="390" r:id="rId2"/>
    <p:sldId id="407" r:id="rId3"/>
    <p:sldId id="408" r:id="rId4"/>
    <p:sldId id="424" r:id="rId5"/>
    <p:sldId id="423" r:id="rId6"/>
    <p:sldId id="391" r:id="rId7"/>
    <p:sldId id="410" r:id="rId8"/>
    <p:sldId id="411" r:id="rId9"/>
    <p:sldId id="393" r:id="rId10"/>
    <p:sldId id="425" r:id="rId11"/>
    <p:sldId id="426" r:id="rId12"/>
    <p:sldId id="440" r:id="rId13"/>
    <p:sldId id="441" r:id="rId14"/>
    <p:sldId id="406" r:id="rId15"/>
    <p:sldId id="438" r:id="rId16"/>
    <p:sldId id="428" r:id="rId17"/>
    <p:sldId id="435" r:id="rId18"/>
    <p:sldId id="414" r:id="rId19"/>
    <p:sldId id="415" r:id="rId20"/>
    <p:sldId id="416" r:id="rId21"/>
    <p:sldId id="417" r:id="rId22"/>
    <p:sldId id="418" r:id="rId23"/>
    <p:sldId id="434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36" r:id="rId32"/>
    <p:sldId id="41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CC"/>
    <a:srgbClr val="FF66CC"/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348-8EF3-4FC4-A2E1-C11FF502A8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53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348-8EF3-4FC4-A2E1-C11FF502A8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79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348-8EF3-4FC4-A2E1-C11FF502A8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49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348-8EF3-4FC4-A2E1-C11FF502A8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6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348-8EF3-4FC4-A2E1-C11FF502A8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2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348-8EF3-4FC4-A2E1-C11FF502A84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94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06348-8EF3-4FC4-A2E1-C11FF502A84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6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32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gif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0" Type="http://schemas.openxmlformats.org/officeDocument/2006/relationships/image" Target="../media/image34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gif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gif"/><Relationship Id="rId11" Type="http://schemas.openxmlformats.org/officeDocument/2006/relationships/image" Target="../media/image40.png"/><Relationship Id="rId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43.png"/><Relationship Id="rId18" Type="http://schemas.openxmlformats.org/officeDocument/2006/relationships/image" Target="../media/image32.gif"/><Relationship Id="rId3" Type="http://schemas.microsoft.com/office/2007/relationships/media" Target="../media/media4.mp3"/><Relationship Id="rId21" Type="http://schemas.openxmlformats.org/officeDocument/2006/relationships/image" Target="../media/image46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12.wdp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5" Type="http://schemas.openxmlformats.org/officeDocument/2006/relationships/image" Target="../media/image44.png"/><Relationship Id="rId10" Type="http://schemas.openxmlformats.org/officeDocument/2006/relationships/image" Target="../media/image30.gif"/><Relationship Id="rId19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43.png"/><Relationship Id="rId18" Type="http://schemas.openxmlformats.org/officeDocument/2006/relationships/image" Target="../media/image34.gif"/><Relationship Id="rId3" Type="http://schemas.microsoft.com/office/2007/relationships/media" Target="../media/media4.mp3"/><Relationship Id="rId21" Type="http://schemas.openxmlformats.org/officeDocument/2006/relationships/image" Target="../media/image47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12.wdp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5" Type="http://schemas.openxmlformats.org/officeDocument/2006/relationships/image" Target="../media/image44.png"/><Relationship Id="rId10" Type="http://schemas.openxmlformats.org/officeDocument/2006/relationships/image" Target="../media/image30.gif"/><Relationship Id="rId19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3.png"/><Relationship Id="rId18" Type="http://schemas.openxmlformats.org/officeDocument/2006/relationships/image" Target="../media/image33.gif"/><Relationship Id="rId3" Type="http://schemas.microsoft.com/office/2007/relationships/media" Target="../media/media4.mp3"/><Relationship Id="rId21" Type="http://schemas.openxmlformats.org/officeDocument/2006/relationships/image" Target="../media/image48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12.wdp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5" Type="http://schemas.openxmlformats.org/officeDocument/2006/relationships/image" Target="../media/image44.png"/><Relationship Id="rId10" Type="http://schemas.openxmlformats.org/officeDocument/2006/relationships/image" Target="../media/image30.gif"/><Relationship Id="rId19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3.png"/><Relationship Id="rId18" Type="http://schemas.openxmlformats.org/officeDocument/2006/relationships/image" Target="../media/image31.gif"/><Relationship Id="rId3" Type="http://schemas.microsoft.com/office/2007/relationships/media" Target="../media/media4.mp3"/><Relationship Id="rId21" Type="http://schemas.openxmlformats.org/officeDocument/2006/relationships/image" Target="../media/image49.png"/><Relationship Id="rId7" Type="http://schemas.openxmlformats.org/officeDocument/2006/relationships/slideLayout" Target="../slideLayouts/slideLayout1.xml"/><Relationship Id="rId12" Type="http://schemas.microsoft.com/office/2007/relationships/hdphoto" Target="../media/hdphoto12.wdp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5" Type="http://schemas.openxmlformats.org/officeDocument/2006/relationships/image" Target="../media/image44.png"/><Relationship Id="rId10" Type="http://schemas.openxmlformats.org/officeDocument/2006/relationships/image" Target="../media/image30.gif"/><Relationship Id="rId19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42.png"/><Relationship Id="rId18" Type="http://schemas.microsoft.com/office/2007/relationships/hdphoto" Target="../media/hdphoto14.wdp"/><Relationship Id="rId3" Type="http://schemas.microsoft.com/office/2007/relationships/media" Target="../media/media4.mp3"/><Relationship Id="rId21" Type="http://schemas.openxmlformats.org/officeDocument/2006/relationships/image" Target="../media/image38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gif"/><Relationship Id="rId17" Type="http://schemas.openxmlformats.org/officeDocument/2006/relationships/image" Target="../media/image44.png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35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gif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19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audio" Target="../media/audio1.wav"/><Relationship Id="rId14" Type="http://schemas.microsoft.com/office/2007/relationships/hdphoto" Target="../media/hdphoto12.wdp"/><Relationship Id="rId22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" Target="slide9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image" Target="../media/image6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169818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 smtClean="0"/>
              <a:t>TRƯỜNG TIỂU HỌC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 GIANG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21021" y="2050187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26372" y="249429"/>
            <a:ext cx="3121707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ụ cà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26371" y="1560956"/>
            <a:ext cx="3121707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ga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26371" y="2810237"/>
            <a:ext cx="3208421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ỉ hè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26371" y="4087002"/>
            <a:ext cx="3208421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ủ mơ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37521" y="4086673"/>
            <a:ext cx="3108158" cy="9193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đỗ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14793" y="2810237"/>
            <a:ext cx="3108158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ế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ỗ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87806" y="1560956"/>
            <a:ext cx="3108158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14792" y="249429"/>
            <a:ext cx="3108159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ỡ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ỡ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1201" y="5478636"/>
            <a:ext cx="5169416" cy="94246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ẹ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é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bà.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87806" y="5447366"/>
            <a:ext cx="5296067" cy="94246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bà 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õ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ỏ.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361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851" y="2133599"/>
            <a:ext cx="5186035" cy="186204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115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Giải lao</a:t>
            </a:r>
            <a:endParaRPr lang="en-US" sz="115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9570" y="1354016"/>
            <a:ext cx="2426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wgõ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3393" y="1354016"/>
            <a:ext cx="2426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vi-VN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hỏ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0308" y="1354016"/>
            <a:ext cx="2426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whà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6016" y="1354182"/>
            <a:ext cx="2426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endParaRPr lang="en-US" sz="66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72267" y="-2044311"/>
            <a:ext cx="6197254" cy="10792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3462" y="1808639"/>
            <a:ext cx="1815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</a:rPr>
              <a:t>.</a:t>
            </a:r>
            <a:endParaRPr lang="en-US" sz="96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4719" y="1226850"/>
            <a:ext cx="1815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</a:rPr>
              <a:t>.</a:t>
            </a:r>
            <a:endParaRPr lang="en-US" sz="96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991" y="1836882"/>
            <a:ext cx="1815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</a:rPr>
              <a:t>.</a:t>
            </a:r>
            <a:endParaRPr lang="en-US" sz="96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4304" y="1836882"/>
            <a:ext cx="1815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</a:rPr>
              <a:t>.</a:t>
            </a:r>
            <a:endParaRPr lang="en-US" sz="96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6436" y="1237049"/>
            <a:ext cx="1815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</a:rPr>
              <a:t>.</a:t>
            </a:r>
            <a:endParaRPr lang="en-US" sz="9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52"/>
            <a:ext cx="12197101" cy="6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5681" r="37429" b="2318"/>
          <a:stretch/>
        </p:blipFill>
        <p:spPr>
          <a:xfrm rot="16200000">
            <a:off x="3162303" y="-2731226"/>
            <a:ext cx="5943600" cy="122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225298" y="2180493"/>
            <a:ext cx="4848364" cy="11159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latin typeface=".VnAvant" pitchFamily="34" charset="0"/>
              </a:rPr>
              <a:t>KÓ </a:t>
            </a:r>
            <a:r>
              <a:rPr lang="en-US" sz="4000" b="1" dirty="0" err="1">
                <a:latin typeface=".VnAvant" pitchFamily="34" charset="0"/>
              </a:rPr>
              <a:t>chuyÖn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4289" y="2130406"/>
            <a:ext cx="983764" cy="112682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.VnAvant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3580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 b="58043"/>
          <a:stretch/>
        </p:blipFill>
        <p:spPr bwMode="auto">
          <a:xfrm>
            <a:off x="1021499" y="791152"/>
            <a:ext cx="4818476" cy="30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b="58043"/>
          <a:stretch/>
        </p:blipFill>
        <p:spPr bwMode="auto">
          <a:xfrm>
            <a:off x="6268315" y="791152"/>
            <a:ext cx="4876801" cy="30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50664" b="6009"/>
          <a:stretch/>
        </p:blipFill>
        <p:spPr bwMode="auto">
          <a:xfrm>
            <a:off x="1025646" y="3716437"/>
            <a:ext cx="4836423" cy="330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t="50224" b="6495"/>
          <a:stretch/>
        </p:blipFill>
        <p:spPr bwMode="auto">
          <a:xfrm>
            <a:off x="6304546" y="3750983"/>
            <a:ext cx="4876801" cy="31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05352"/>
            <a:ext cx="7315200" cy="6858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C«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chñ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kh«ng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biÕt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quý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t×nh</a:t>
            </a:r>
            <a:r>
              <a:rPr lang="en-US" sz="36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chemeClr val="tx1"/>
                </a:solidFill>
                <a:latin typeface=".VnAvant" pitchFamily="34" charset="0"/>
              </a:rPr>
              <a:t>b¹n </a:t>
            </a:r>
            <a:endParaRPr lang="en-US" sz="36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/>
              <a:t>Cô bé nuôi con vật gì</a:t>
            </a:r>
            <a:r>
              <a:rPr lang="vi-VN" sz="4400" smtClean="0"/>
              <a:t>? </a:t>
            </a:r>
            <a:endParaRPr lang="en-US" sz="4400" smtClean="0"/>
          </a:p>
          <a:p>
            <a:pPr algn="ctr"/>
            <a:r>
              <a:rPr lang="vi-VN" sz="4400" smtClean="0"/>
              <a:t>Cô </a:t>
            </a:r>
            <a:r>
              <a:rPr lang="vi-VN" sz="4400" dirty="0" smtClean="0"/>
              <a:t>bé muốn đổi con vật đó lấy con vật nào?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6513" y="5757228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89822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me</a:t>
            </a:r>
            <a:endParaRPr lang="vi-VN" sz="5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mê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9714" y="1667640"/>
            <a:ext cx="11739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smtClean="0">
                <a:latin typeface="Arial-SGK-TV" pitchFamily="2" charset="0"/>
                <a:cs typeface="Arial-SGK-TV" pitchFamily="2" charset="0"/>
              </a:rPr>
              <a:t>mu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9238" y="2702802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6094" y="2702802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e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71047" y="3636626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5000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8937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gie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79325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99712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61703" y="110066"/>
            <a:ext cx="13716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.VnAvant" pitchFamily="34" charset="0"/>
              </a:rPr>
              <a:t>§</a:t>
            </a:r>
            <a:r>
              <a:rPr lang="en-US" sz="4400" b="1" dirty="0" err="1">
                <a:latin typeface=".VnAvant" pitchFamily="34" charset="0"/>
              </a:rPr>
              <a:t>äc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4503" y="186266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93" y="5368"/>
            <a:ext cx="6136461" cy="5925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972" y="5930887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15" y="1"/>
            <a:ext cx="5826153" cy="5543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1615" y="5461402"/>
            <a:ext cx="10345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Cuối cùng, có con vật nào ở bên cô không? Vì sao?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 b="58043"/>
          <a:stretch/>
        </p:blipFill>
        <p:spPr bwMode="auto">
          <a:xfrm>
            <a:off x="849183" y="135438"/>
            <a:ext cx="5214732" cy="335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b="58043"/>
          <a:stretch/>
        </p:blipFill>
        <p:spPr bwMode="auto">
          <a:xfrm>
            <a:off x="6095999" y="135438"/>
            <a:ext cx="5277853" cy="3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50664" b="6009"/>
          <a:stretch/>
        </p:blipFill>
        <p:spPr bwMode="auto">
          <a:xfrm>
            <a:off x="817099" y="3396763"/>
            <a:ext cx="5234154" cy="357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t="50224" b="6495"/>
          <a:stretch/>
        </p:blipFill>
        <p:spPr bwMode="auto">
          <a:xfrm>
            <a:off x="6095999" y="3440163"/>
            <a:ext cx="5277853" cy="345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4200" y="838201"/>
            <a:ext cx="58674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>
                <a:latin typeface=".VnAvant" panose="020B7200000000000000" pitchFamily="34" charset="0"/>
              </a:rPr>
              <a:t>ý </a:t>
            </a:r>
            <a:r>
              <a:rPr lang="en-US" sz="4400" b="1" dirty="0" err="1">
                <a:latin typeface=".VnAvant" panose="020B7200000000000000" pitchFamily="34" charset="0"/>
              </a:rPr>
              <a:t>nghÜa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c©u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chuyÖn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33500" y="2505076"/>
            <a:ext cx="9525000" cy="2323598"/>
          </a:xfrm>
          <a:prstGeom prst="round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khuyên chúng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yêu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trân trọng những thứ mình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 có.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597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/>
        </p:blipFill>
        <p:spPr bwMode="auto">
          <a:xfrm>
            <a:off x="0" y="-2"/>
            <a:ext cx="12192000" cy="68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32" y="944279"/>
            <a:ext cx="3691184" cy="3317404"/>
          </a:xfrm>
          <a:prstGeom prst="rect">
            <a:avLst/>
          </a:prstGeom>
        </p:spPr>
      </p:pic>
      <p:pic>
        <p:nvPicPr>
          <p:cNvPr id="16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28" y="4527238"/>
            <a:ext cx="1999437" cy="23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26" y="4369080"/>
            <a:ext cx="2203451" cy="19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03906"/>
            <a:ext cx="3269416" cy="1554094"/>
          </a:xfrm>
          <a:prstGeom prst="rect">
            <a:avLst/>
          </a:prstGeom>
        </p:spPr>
      </p:pic>
      <p:pic>
        <p:nvPicPr>
          <p:cNvPr id="19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3" y="2602982"/>
            <a:ext cx="2461558" cy="25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595" y="2965032"/>
            <a:ext cx="1696069" cy="15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524000" y="-1"/>
            <a:ext cx="9144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RÙA CON TỐT BỤNG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05000" y="1447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-34944"/>
            <a:ext cx="3691184" cy="33174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954156" y="4189954"/>
            <a:ext cx="3475064" cy="2514599"/>
            <a:chOff x="13335280" y="3124200"/>
            <a:chExt cx="3250450" cy="183464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280" y="3124200"/>
              <a:ext cx="3250450" cy="183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c1">
              <a:hlinkClick r:id="rId9" action="ppaction://hlinksldjump"/>
              <a:extLst>
                <a:ext uri="{FF2B5EF4-FFF2-40B4-BE49-F238E27FC236}">
                  <a16:creationId xmlns:a16="http://schemas.microsoft.com/office/drawing/2014/main" id="{480BD20A-4EA3-4057-B30A-41708969B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56">
              <a:off x="14418149" y="3253523"/>
              <a:ext cx="1025400" cy="1062464"/>
            </a:xfrm>
            <a:prstGeom prst="rect">
              <a:avLst/>
            </a:prstGeom>
          </p:spPr>
        </p:pic>
      </p:grpSp>
      <p:pic>
        <p:nvPicPr>
          <p:cNvPr id="10" name="Picture 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02" y="3594566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nmai.0.749c49fc6fce30fc5a320574cde09a3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48200" y="3702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925 -0.00162 " pathEditMode="relative" rAng="0" ptsTypes="AA">
                                      <p:cBhvr>
                                        <p:cTn id="17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50" y="-9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94496 -0.0382 " pathEditMode="relative" rAng="0" ptsTypes="AA">
                                      <p:cBhvr>
                                        <p:cTn id="1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57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62330" y="2883790"/>
            <a:ext cx="339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….ệ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81969" y="1013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26900" y="166197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ng</a:t>
              </a:r>
              <a:endParaRPr lang="en-US" sz="30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51786" y="1060928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5007189" y="1616412"/>
              <a:ext cx="1261374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latin typeface="Arial-SGK-TV" pitchFamily="2" charset="0"/>
                  <a:cs typeface="Arial-SGK-TV" pitchFamily="2" charset="0"/>
                </a:rPr>
                <a:t>ngh</a:t>
              </a:r>
              <a:endParaRPr lang="en-US" sz="30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38437" y="2882632"/>
            <a:ext cx="1651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9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215" y="3810584"/>
            <a:ext cx="3399043" cy="30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62" y="4268152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69541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648419"/>
              <a:ext cx="1286109" cy="1383464"/>
            </a:xfrm>
            <a:prstGeom prst="rect">
              <a:avLst/>
            </a:prstGeom>
          </p:spPr>
        </p:pic>
      </p:grpSp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98351 0.01042 " pathEditMode="relative" rAng="0" ptsTypes="AA">
                                      <p:cBhvr>
                                        <p:cTn id="58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84" y="50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91666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0.0118 L -0.92726 -0.01574 " pathEditMode="relative" rAng="0" ptsTypes="AA">
                                      <p:cBhvr>
                                        <p:cTn id="62" dur="6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4169" y="2794921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….ô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01805" y="884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ngh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76096" y="980122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3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352097" y="2853341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9144" y="4284930"/>
            <a:ext cx="2495053" cy="25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25" y="4158167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9541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01" y="4723579"/>
              <a:ext cx="1066800" cy="1108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22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91666 -0.00162 " pathEditMode="relative" rAng="0" ptsTypes="AA">
                                      <p:cBhvr>
                                        <p:cTn id="5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76161E-7 L -0.95833 0.02218 " pathEditMode="relative" rAng="0" ptsTypes="AA">
                                      <p:cBhvr>
                                        <p:cTn id="60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17" y="110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24711E-6 L -0.86076 -0.0164 " pathEditMode="relative" rAng="0" ptsTypes="AA">
                                      <p:cBhvr>
                                        <p:cTn id="62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38" y="-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1574 C -0.08698 -0.01712 -0.11198 -0.01573 -0.13785 -0.02869 C -0.15295 -0.03632 -0.16354 -0.05183 -0.1776 -0.06039 C -0.18125 -0.0627 -0.18507 -0.06455 -0.18871 -0.06687 C -0.19826 -0.07311 -0.20781 -0.07959 -0.21736 -0.08584 C -0.22153 -0.08861 -0.23003 -0.09417 -0.23003 -0.09394 C -0.23472 -0.10065 -0.23958 -0.10689 -0.24427 -0.11337 C -0.24913 -0.12008 -0.25764 -0.12332 -0.26337 -0.12818 C -0.27639 -0.13882 -0.29184 -0.15016 -0.30451 -0.16196 C -0.32049 -0.177 -0.32969 -0.20014 -0.34427 -0.21703 C -0.36441 -0.24016 -0.38993 -0.25104 -0.41094 -0.27186 C -0.4283 -0.28898 -0.43594 -0.31212 -0.4474 -0.33549 C -0.4566 -0.35423 -0.46632 -0.37436 -0.47604 -0.39264 C -0.4842 -0.40791 -0.49427 -0.42087 -0.50139 -0.43706 C -0.50295 -0.44771 -0.50625 -0.45419 -0.50937 -0.46437 C -0.51059 -0.47755 -0.51267 -0.48612 -0.51562 -0.49838 C -0.51701 -0.50995 -0.51719 -0.52013 -0.52205 -0.53008 C -0.52587 -0.55044 -0.52118 -0.52314 -0.52517 -0.56177 C -0.52639 -0.57265 -0.52951 -0.58468 -0.5316 -0.59556 C -0.53108 -0.60273 -0.5309 -0.6099 -0.53003 -0.61684 C -0.52882 -0.62772 -0.5191 -0.63327 -0.51406 -0.63998 C -0.50799 -0.64808 -0.50174 -0.66774 -0.4934 -0.67168 C -0.48542 -0.67538 -0.47535 -0.67931 -0.46805 -0.6844 C -0.46493 -0.68672 -0.46076 -0.69019 -0.45694 -0.69088 C -0.45121 -0.69204 -0.44531 -0.69227 -0.43958 -0.69296 C -0.43802 -0.69366 -0.43646 -0.69505 -0.43472 -0.69505 C -0.42049 -0.69505 -0.40608 -0.69574 -0.39184 -0.69296 C -0.3901 -0.69273 -0.39097 -0.68857 -0.39028 -0.68649 C -0.38785 -0.68001 -0.38524 -0.67353 -0.38229 -0.66751 C -0.38038 -0.64229 -0.37812 -0.61638 -0.36962 -0.59347 C -0.36736 -0.58723 -0.36302 -0.58214 -0.36007 -0.57658 C -0.35851 -0.57034 -0.35625 -0.56316 -0.35382 -0.55761 C -0.35156 -0.55252 -0.34792 -0.55021 -0.34583 -0.54488 " pathEditMode="relative" rAng="0" ptsTypes="ffffffffffffffffffffffffffffffff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-35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22226"/>
            <a:ext cx="19985020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68628" y="2688893"/>
            <a:ext cx="3530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000" smtClean="0">
                <a:latin typeface="Arial-SGK-TV" pitchFamily="2" charset="0"/>
                <a:cs typeface="Arial-SGK-TV" pitchFamily="2" charset="0"/>
              </a:rPr>
              <a:t>nhà ...a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01805" y="884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998569" y="1722114"/>
              <a:ext cx="862246" cy="52241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latin typeface="Arial-SGK-TV" pitchFamily="2" charset="0"/>
                  <a:cs typeface="Arial-SGK-TV" pitchFamily="2" charset="0"/>
                </a:rPr>
                <a:t>gh</a:t>
              </a:r>
              <a:endParaRPr lang="en-US" sz="36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76096" y="980122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latin typeface="Arial-SGK-TV" pitchFamily="2" charset="0"/>
                  <a:cs typeface="Arial-SGK-TV" pitchFamily="2" charset="0"/>
                </a:rPr>
                <a:t>g</a:t>
              </a:r>
              <a:endParaRPr lang="en-US" sz="36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786137" y="2692591"/>
            <a:ext cx="165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6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18" y="4723580"/>
            <a:ext cx="4167460" cy="19809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9541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709636"/>
              <a:ext cx="1153767" cy="1199917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684" y="4206578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2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5526 L -0.99202 -0.04393 " pathEditMode="relative" rAng="0" ptsTypes="AA">
                                      <p:cBhvr>
                                        <p:cTn id="58" dur="6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1" y="5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1109 L -0.86076 -0.01641 " pathEditMode="relative" rAng="0" ptsTypes="AA">
                                      <p:cBhvr>
                                        <p:cTn id="60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05" y="-27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91667 -0.00162 " pathEditMode="relative" rAng="0" ptsTypes="AA">
                                      <p:cBhvr>
                                        <p:cTn id="62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0899" y="2843711"/>
            <a:ext cx="3245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.....ế đá</a:t>
            </a:r>
            <a:endParaRPr lang="en-US" sz="5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81969" y="1013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990651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endParaRPr lang="en-US" sz="360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51786" y="1060928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20717" y="1581912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r>
                <a:rPr lang="vi-VN" sz="3600" smtClean="0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h</a:t>
              </a:r>
              <a:endParaRPr lang="en-US" sz="360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28499" y="2836466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38" y="4101453"/>
            <a:ext cx="2489725" cy="29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98" y="4145702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9541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487409"/>
              <a:ext cx="1286109" cy="129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74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91666 -0.00162 " pathEditMode="relative" rAng="0" ptsTypes="AA">
                                      <p:cBhvr>
                                        <p:cTn id="5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03328 L -0.83559 -0.03397 " pathEditMode="relative" rAng="0" ptsTypes="AA">
                                      <p:cBhvr>
                                        <p:cTn id="60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4" y="-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0.00069 L -0.92726 -0.01574 " pathEditMode="relative" rAng="0" ptsTypes="AA">
                                      <p:cBhvr>
                                        <p:cTn id="62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2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73828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2410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ngư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94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2410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như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2522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ngo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2522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nho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055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60" y="34608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379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0120" y="2642440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 ...ừ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892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416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83444" y="742206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09" y="1697217"/>
              <a:ext cx="1120058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ngh</a:t>
              </a:r>
              <a:endParaRPr lang="en-US" sz="320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15231" y="895703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ng</a:t>
              </a:r>
              <a:endParaRPr lang="en-US" sz="3200" dirty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109210" y="2642748"/>
            <a:ext cx="165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401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893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5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9448" y="4648200"/>
            <a:ext cx="239915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09" y="4331970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8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91666 -0.00162 " pathEditMode="relative" rAng="0" ptsTypes="AA">
                                      <p:cBhvr>
                                        <p:cTn id="5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85417 0.00555 " pathEditMode="relative" rAng="0" ptsTypes="AA">
                                      <p:cBhvr>
                                        <p:cTn id="60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0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930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6621" y="408567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126" y="2604967"/>
            <a:ext cx="78454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 bài 20</a:t>
            </a:r>
          </a:p>
          <a:p>
            <a:pPr marL="285750" indent="-285750">
              <a:buFontTx/>
              <a:buChar char="-"/>
            </a:pPr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21: R r S s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62" y="0"/>
            <a:ext cx="12227162" cy="69338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3183" y="2729413"/>
            <a:ext cx="1020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88834" y="2763658"/>
            <a:ext cx="5478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62907" y="3948613"/>
            <a:ext cx="330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77183" y="2704013"/>
            <a:ext cx="537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77183" y="1510213"/>
            <a:ext cx="537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5620" y="1845363"/>
            <a:ext cx="460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6571" y="894451"/>
            <a:ext cx="470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5457" y="2759763"/>
            <a:ext cx="460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95620" y="3643585"/>
            <a:ext cx="470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6635" y="4897258"/>
            <a:ext cx="2069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72581" y="1510213"/>
            <a:ext cx="11899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72581" y="3948613"/>
            <a:ext cx="12041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96381" y="2653213"/>
            <a:ext cx="11899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9382" y="1205411"/>
            <a:ext cx="4079254" cy="4179032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5897" y="934858"/>
            <a:ext cx="914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85030" y="4592183"/>
            <a:ext cx="10328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4400" b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400" b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  <a:endParaRPr lang="en-US" sz="4400" b="1" dirty="0">
              <a:solidFill>
                <a:schemeClr val="accent6">
                  <a:lumMod val="60000"/>
                  <a:lumOff val="4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89235" y="3678058"/>
            <a:ext cx="881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89234" y="2687458"/>
            <a:ext cx="932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7009" y="1849258"/>
            <a:ext cx="903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88834" y="858656"/>
            <a:ext cx="4439653" cy="4808043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269955" y="2273223"/>
            <a:ext cx="875124" cy="12437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369171" y="3056436"/>
            <a:ext cx="679466" cy="78179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205780" y="3926673"/>
            <a:ext cx="875123" cy="124374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572496" y="3026276"/>
            <a:ext cx="715040" cy="108384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435971" y="4345486"/>
            <a:ext cx="715040" cy="10838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6998634" y="12396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6982131" y="21540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6998634" y="30684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6998634" y="40590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7016740" y="4910559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586783" y="1815011"/>
            <a:ext cx="715040" cy="10838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5430523" y="2502475"/>
            <a:ext cx="850222" cy="18123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31511">
            <a:off x="5147479" y="1925348"/>
            <a:ext cx="1363044" cy="239661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474634" y="3068456"/>
            <a:ext cx="853779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5397405" y="3662062"/>
            <a:ext cx="939158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015048">
            <a:off x="5137914" y="4244866"/>
            <a:ext cx="1335279" cy="18589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42031" y="4413026"/>
            <a:ext cx="470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400" b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" y="0"/>
            <a:ext cx="12185691" cy="690728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0788" y="2367753"/>
            <a:ext cx="12151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27966" y="2476789"/>
            <a:ext cx="1125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69551" y="3666874"/>
            <a:ext cx="3372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19253" y="2422274"/>
            <a:ext cx="5312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19253" y="1228474"/>
            <a:ext cx="5312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9548" y="1783805"/>
            <a:ext cx="456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3760" y="862056"/>
            <a:ext cx="46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83677" y="2665378"/>
            <a:ext cx="456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35831" y="3578407"/>
            <a:ext cx="46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15807" y="4729514"/>
            <a:ext cx="219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47349" y="1228474"/>
            <a:ext cx="15304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99749" y="3666874"/>
            <a:ext cx="1378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94993" y="2426030"/>
            <a:ext cx="1611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26071" y="889979"/>
            <a:ext cx="4836181" cy="4043926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66931" y="841183"/>
            <a:ext cx="12633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o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06433" y="4528757"/>
            <a:ext cx="1064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74237" y="3649847"/>
            <a:ext cx="1263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1722" y="2739470"/>
            <a:ext cx="1263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>
                <a:latin typeface="Arial-SGK-TV" pitchFamily="2" charset="0"/>
                <a:cs typeface="Arial-SGK-TV" pitchFamily="2" charset="0"/>
              </a:rPr>
              <a:t>ơ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6433" y="1832476"/>
            <a:ext cx="1309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>
                <a:latin typeface="Arial-SGK-TV" pitchFamily="2" charset="0"/>
                <a:cs typeface="Arial-SGK-TV" pitchFamily="2" charset="0"/>
              </a:rPr>
              <a:t>ô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823422" y="673142"/>
            <a:ext cx="5117294" cy="4957637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496137" y="1965000"/>
            <a:ext cx="926867" cy="12035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599308" y="2760099"/>
            <a:ext cx="719640" cy="75652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430472" y="3521224"/>
            <a:ext cx="926867" cy="12035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761551" y="2752474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763139" y="4063749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8161064" y="1198804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8209906" y="2142874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8144614" y="3025845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8178444" y="3963127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8178444" y="4819830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761551" y="1533274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6654119" y="2332038"/>
            <a:ext cx="900493" cy="17537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72558">
            <a:off x="6555200" y="1849547"/>
            <a:ext cx="894167" cy="169107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6733659" y="2846744"/>
            <a:ext cx="904260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6660088" y="3393341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466473">
            <a:off x="6373018" y="3727132"/>
            <a:ext cx="1006063" cy="19047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47" y="1381875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753365"/>
            <a:ext cx="2374481" cy="23188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8421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ụ cà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00624" y="595284"/>
            <a:ext cx="22156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hà ga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75721" y="1200097"/>
            <a:ext cx="24609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nghỉ hè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66735" y="2789417"/>
            <a:ext cx="25394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gủ mơ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00051" y="3364822"/>
            <a:ext cx="24465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ỡ ngỡ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95144" y="5160963"/>
            <a:ext cx="27093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ho nhỏ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68375" y="3698394"/>
            <a:ext cx="20585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iá đỗ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18894" y="5515921"/>
            <a:ext cx="22829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5000" b="1" dirty="0" smtClean="0">
                <a:latin typeface="Arial-SGK-TV" pitchFamily="2" charset="0"/>
                <a:cs typeface="Arial-SGK-TV" pitchFamily="2" charset="0"/>
              </a:rPr>
              <a:t>hế gỗ</a:t>
            </a:r>
            <a:endParaRPr lang="vi-VN" sz="5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2796" y="6027003"/>
            <a:ext cx="184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 smtClean="0">
                <a:latin typeface="Arial-SGK-TV" pitchFamily="2" charset="0"/>
                <a:cs typeface="Arial-SGK-TV" pitchFamily="2" charset="0"/>
              </a:rPr>
              <a:t>Nụ cà</a:t>
            </a:r>
            <a:endParaRPr lang="vi-VN" sz="48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Sắc tím hoa c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30" y="113608"/>
            <a:ext cx="5231091" cy="585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>
            <a:hlinkClick r:id="rId3" action="ppaction://hlinksldjump"/>
          </p:cNvPr>
          <p:cNvSpPr/>
          <p:nvPr/>
        </p:nvSpPr>
        <p:spPr>
          <a:xfrm>
            <a:off x="174812" y="5607424"/>
            <a:ext cx="870218" cy="5843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9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2380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hà ga</a:t>
            </a:r>
            <a:endParaRPr lang="vi-VN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AutoShape 2" descr="Ngán ngẩm cảnh nhà ga nghìn tỷ vắng như... &quot;chùa Bà Đanh&quot; | B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0" name="Picture 6" descr="Xúc tiến di dời nhà ga đường sắt ra phía Tây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20" y="101158"/>
            <a:ext cx="8615941" cy="5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174812" y="5607424"/>
            <a:ext cx="870218" cy="5843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12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1575" y="1436914"/>
            <a:ext cx="6793577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 ghé nhà bà.</a:t>
            </a:r>
            <a:endParaRPr lang="vi-VN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4" y="3979816"/>
            <a:ext cx="7942219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Nhà bà </a:t>
            </a:r>
            <a:r>
              <a:rPr lang="vi-VN" sz="66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ở ngõ</a:t>
            </a:r>
            <a:r>
              <a:rPr lang="en-US" sz="66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6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vi-VN" sz="6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6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600685" y="2611429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275273" y="2598021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146392" y="5103795"/>
            <a:ext cx="1153847" cy="4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069107" y="5114967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68265" y="5101100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780</TotalTime>
  <Words>344</Words>
  <Application>Microsoft Office PowerPoint</Application>
  <PresentationFormat>Widescreen</PresentationFormat>
  <Paragraphs>195</Paragraphs>
  <Slides>32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.VnAvant</vt:lpstr>
      <vt:lpstr>Arial</vt:lpstr>
      <vt:lpstr>Arial-SGK-TV</vt:lpstr>
      <vt:lpstr>Calibri</vt:lpstr>
      <vt:lpstr>Calibri Light</vt:lpstr>
      <vt:lpstr>HP001 4 hàng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Admin</cp:lastModifiedBy>
  <cp:revision>103</cp:revision>
  <dcterms:created xsi:type="dcterms:W3CDTF">2020-08-10T13:50:00Z</dcterms:created>
  <dcterms:modified xsi:type="dcterms:W3CDTF">2021-10-27T02:57:31Z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