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22"/>
  </p:notesMasterIdLst>
  <p:sldIdLst>
    <p:sldId id="257" r:id="rId2"/>
    <p:sldId id="307" r:id="rId3"/>
    <p:sldId id="297" r:id="rId4"/>
    <p:sldId id="261" r:id="rId5"/>
    <p:sldId id="267" r:id="rId6"/>
    <p:sldId id="271" r:id="rId7"/>
    <p:sldId id="274" r:id="rId8"/>
    <p:sldId id="275" r:id="rId9"/>
    <p:sldId id="277" r:id="rId10"/>
    <p:sldId id="308" r:id="rId11"/>
    <p:sldId id="304" r:id="rId12"/>
    <p:sldId id="309" r:id="rId13"/>
    <p:sldId id="300" r:id="rId14"/>
    <p:sldId id="292" r:id="rId15"/>
    <p:sldId id="311" r:id="rId16"/>
    <p:sldId id="310" r:id="rId17"/>
    <p:sldId id="305" r:id="rId18"/>
    <p:sldId id="312" r:id="rId19"/>
    <p:sldId id="313" r:id="rId20"/>
    <p:sldId id="28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E74F1F-BEBC-4FBA-AA28-4E4D3C39AB03}" type="datetimeFigureOut">
              <a:rPr lang="en-US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D0AE34-1F96-4546-9DC8-A3FA8B4C6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0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E9340C-E1CD-4235-9965-DBB0FB8E731D}" type="datetimeFigureOut">
              <a:rPr lang="en-US" smtClean="0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E7D7C-96D2-4CC1-8B9E-4C90B730A4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C0974-4607-42CF-89D2-944D5AA293DB}" type="datetimeFigureOut">
              <a:rPr lang="en-US" smtClean="0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3D62E-6A3B-4FEA-9BB1-1CE9EE816E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2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B4F32-D7D1-415B-BEA8-8F11B961D4A6}" type="datetimeFigureOut">
              <a:rPr lang="en-US" smtClean="0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F4D77-01B4-441E-A63D-12748B3845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7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E5A80-DECD-4F02-8FD3-A4A3A7064238}" type="datetimeFigureOut">
              <a:rPr lang="en-US" smtClean="0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B4FFD-4099-4EAD-A6F4-F247BA8BE8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2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28510-F049-4715-A641-45BA1A670E59}" type="datetimeFigureOut">
              <a:rPr lang="en-US" smtClean="0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3B58D-4F06-432F-A71C-3057F1C52E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12E428-646F-4F79-8DEB-83DBCFDC6FCE}" type="datetimeFigureOut">
              <a:rPr lang="en-US" smtClean="0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C7CF7-1D68-4187-8EAD-46276220E7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5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3F1FFD-020B-4546-A16A-4CD3EB6A2FC1}" type="datetimeFigureOut">
              <a:rPr lang="en-US" smtClean="0"/>
              <a:pPr>
                <a:defRPr/>
              </a:pPr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8CE4B-37C6-4E6A-9993-B183A6B22B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06FC0-62F0-4587-BCEC-7A0DE0AA86D5}" type="datetimeFigureOut">
              <a:rPr lang="en-US" smtClean="0"/>
              <a:pPr>
                <a:defRPr/>
              </a:pPr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71917-CDB9-49C7-947E-33748E410A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3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8F272C-2D0D-41B1-B925-28AA0DFC162D}" type="datetimeFigureOut">
              <a:rPr lang="en-US" smtClean="0"/>
              <a:pPr>
                <a:defRPr/>
              </a:pPr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B9140-4982-406C-A942-0627147B09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0848D-54D7-4E32-9521-33EEF8E1459B}" type="datetimeFigureOut">
              <a:rPr lang="en-US" smtClean="0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78275-B032-4EA9-91EB-12CE2AAF8C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7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10390-B819-4E2F-B608-EF92C026A0F4}" type="datetimeFigureOut">
              <a:rPr lang="en-US" smtClean="0"/>
              <a:pPr>
                <a:defRPr/>
              </a:pPr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82978-EC95-41A9-A3D1-0723C16B8E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3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026A33-FB2A-4FA0-B853-E8DBE61B9A13}" type="datetimeFigureOut">
              <a:rPr lang="en-US" smtClean="0"/>
              <a:pPr>
                <a:defRPr/>
              </a:pPr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786161-E543-4846-BFCF-BFB309A571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7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O%20GIAO%20LE\NHAC\Le%20Anh%20Tuan%20&amp;%20Top%20Nam%20-%20Hanh%20Khuc%20Chien%20Si%20Truong%20Sa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152400" y="358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3011" name="Picture 4" descr="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563" y="1295400"/>
            <a:ext cx="7172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52388" y="-21534"/>
            <a:ext cx="8991600" cy="6705600"/>
            <a:chOff x="48" y="0"/>
            <a:chExt cx="5664" cy="4224"/>
          </a:xfrm>
        </p:grpSpPr>
        <p:sp>
          <p:nvSpPr>
            <p:cNvPr id="43017" name="Line 6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Line 7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Line 8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Line 9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21" name="Group 10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43022" name="Picture 11" descr="BAR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23" name="Picture 12" descr="BAR0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237" name="AutoShape 13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9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2238" name="AutoShape 14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2239" name="AutoShape 15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2240" name="AutoShape 16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52242" name="Le Anh Tuan &amp; Top Nam - Hanh Khuc Chien Si Truong S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6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661988" y="1652222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57263">
              <a:spcBef>
                <a:spcPct val="50000"/>
              </a:spcBef>
            </a:pPr>
            <a:r>
              <a:rPr lang="en-US" sz="3600" b="1" dirty="0">
                <a:solidFill>
                  <a:schemeClr val="folHlink"/>
                </a:solidFill>
                <a:latin typeface="Times New Roman" pitchFamily="18" charset="0"/>
              </a:rPr>
              <a:t>CHÀO MỪNG </a:t>
            </a:r>
            <a:r>
              <a:rPr lang="en-US" sz="3600" b="1" dirty="0" smtClean="0">
                <a:solidFill>
                  <a:schemeClr val="folHlink"/>
                </a:solidFill>
                <a:latin typeface="Times New Roman" pitchFamily="18" charset="0"/>
              </a:rPr>
              <a:t>CÁC CON ĐẾN VỚI TIẾT HỌC HÔM NAY</a:t>
            </a:r>
            <a:endParaRPr lang="en-US" sz="3600" b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227197" y="3110237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u="sng" dirty="0" err="1">
                <a:solidFill>
                  <a:srgbClr val="0000CC"/>
                </a:solidFill>
                <a:latin typeface="Times New Roman" pitchFamily="18" charset="0"/>
              </a:rPr>
              <a:t>Tập</a:t>
            </a:r>
            <a:r>
              <a:rPr lang="en-US" sz="36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sz="36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CC"/>
                </a:solidFill>
                <a:latin typeface="Times New Roman" pitchFamily="18" charset="0"/>
              </a:rPr>
              <a:t>văn</a:t>
            </a:r>
            <a:endParaRPr lang="en-US" sz="3600" u="sng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271588" y="3841839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trận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đấu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thao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2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1346" fill="hold"/>
                                        <p:tgtEl>
                                          <p:spTgt spid="52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2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42"/>
                </p:tgtEl>
              </p:cMediaNode>
            </p:audio>
          </p:childTnLst>
        </p:cTn>
      </p:par>
    </p:tnLst>
    <p:bldLst>
      <p:bldP spid="52243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748"/>
            <a:ext cx="9102485" cy="7025148"/>
          </a:xfrm>
        </p:spPr>
      </p:pic>
      <p:sp>
        <p:nvSpPr>
          <p:cNvPr id="5" name="TextBox 4"/>
          <p:cNvSpPr txBox="1"/>
          <p:nvPr/>
        </p:nvSpPr>
        <p:spPr>
          <a:xfrm>
            <a:off x="3009900" y="2667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843088" y="6858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 err="1">
                <a:latin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trận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đấu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thao</a:t>
            </a:r>
            <a:r>
              <a:rPr lang="en-US" sz="3200" dirty="0">
                <a:latin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</a:rPr>
            </a:br>
            <a:r>
              <a:rPr lang="en-US" sz="3200" dirty="0">
                <a:latin typeface="Times New Roman" pitchFamily="18" charset="0"/>
              </a:rPr>
              <a:t>        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33400" y="1618866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</a:rPr>
              <a:t>Gợi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</a:rPr>
              <a:t> ý :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433388" y="2438400"/>
            <a:ext cx="8229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n-US" sz="2800" dirty="0" smtClean="0">
                <a:latin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?</a:t>
            </a:r>
          </a:p>
          <a:p>
            <a:pPr marL="838200" indent="-838200"/>
            <a:r>
              <a:rPr lang="en-US" sz="2800" dirty="0" smtClean="0">
                <a:latin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?</a:t>
            </a:r>
          </a:p>
          <a:p>
            <a:pPr marL="838200" indent="-838200"/>
            <a:r>
              <a:rPr lang="en-US" sz="2800" dirty="0" smtClean="0">
                <a:latin typeface="Times New Roman" pitchFamily="18" charset="0"/>
              </a:rPr>
              <a:t>c) </a:t>
            </a:r>
            <a:r>
              <a:rPr lang="en-US" sz="2800" dirty="0" err="1" smtClean="0">
                <a:latin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</a:rPr>
              <a:t> ? </a:t>
            </a:r>
            <a:r>
              <a:rPr lang="en-US" sz="2800" dirty="0" err="1">
                <a:latin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</a:rPr>
              <a:t>?</a:t>
            </a:r>
          </a:p>
          <a:p>
            <a:pPr marL="838200" indent="-838200"/>
            <a:r>
              <a:rPr lang="en-US" sz="2800" dirty="0" smtClean="0">
                <a:latin typeface="Times New Roman" pitchFamily="18" charset="0"/>
              </a:rPr>
              <a:t>d) </a:t>
            </a:r>
            <a:r>
              <a:rPr lang="en-US" sz="2800" dirty="0" err="1" smtClean="0">
                <a:latin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?</a:t>
            </a:r>
          </a:p>
          <a:p>
            <a:pPr marL="838200" indent="-838200"/>
            <a:r>
              <a:rPr lang="en-US" sz="2800" dirty="0" smtClean="0">
                <a:latin typeface="Times New Roman" pitchFamily="18" charset="0"/>
              </a:rPr>
              <a:t>e) </a:t>
            </a:r>
            <a:r>
              <a:rPr lang="en-US" sz="2800" dirty="0" err="1" smtClean="0">
                <a:latin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?</a:t>
            </a:r>
          </a:p>
          <a:p>
            <a:pPr marL="838200" indent="-838200"/>
            <a:r>
              <a:rPr lang="en-US" sz="2800" dirty="0" smtClean="0">
                <a:latin typeface="Times New Roman" pitchFamily="18" charset="0"/>
              </a:rPr>
              <a:t>g) </a:t>
            </a:r>
            <a:r>
              <a:rPr lang="en-US" sz="2800" dirty="0" err="1" smtClean="0">
                <a:latin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đấu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</a:rPr>
              <a:t> ?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3200" dirty="0">
                <a:latin typeface="Times New Roman" pitchFamily="18" charset="0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553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81000" y="152400"/>
            <a:ext cx="8502650" cy="6768659"/>
            <a:chOff x="328" y="294"/>
            <a:chExt cx="5494" cy="3995"/>
          </a:xfrm>
        </p:grpSpPr>
        <p:grpSp>
          <p:nvGrpSpPr>
            <p:cNvPr id="45059" name="Group 22"/>
            <p:cNvGrpSpPr>
              <a:grpSpLocks/>
            </p:cNvGrpSpPr>
            <p:nvPr/>
          </p:nvGrpSpPr>
          <p:grpSpPr bwMode="auto">
            <a:xfrm>
              <a:off x="328" y="294"/>
              <a:ext cx="5494" cy="3995"/>
              <a:chOff x="146" y="325"/>
              <a:chExt cx="5494" cy="3995"/>
            </a:xfrm>
          </p:grpSpPr>
          <p:sp>
            <p:nvSpPr>
              <p:cNvPr id="45066" name="Text Box 4"/>
              <p:cNvSpPr txBox="1">
                <a:spLocks noChangeArrowheads="1"/>
              </p:cNvSpPr>
              <p:nvPr/>
            </p:nvSpPr>
            <p:spPr bwMode="auto">
              <a:xfrm>
                <a:off x="278" y="455"/>
                <a:ext cx="119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en-US" sz="2400" b="1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5067" name="Text Box 5"/>
              <p:cNvSpPr txBox="1">
                <a:spLocks noChangeArrowheads="1"/>
              </p:cNvSpPr>
              <p:nvPr/>
            </p:nvSpPr>
            <p:spPr bwMode="auto">
              <a:xfrm>
                <a:off x="2461" y="325"/>
                <a:ext cx="744" cy="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  <a:latin typeface="+mj-lt"/>
                  </a:rPr>
                  <a:t>Gợi ý: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 b="1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45068" name="Text Box 6"/>
              <p:cNvSpPr txBox="1">
                <a:spLocks noChangeArrowheads="1"/>
              </p:cNvSpPr>
              <p:nvPr/>
            </p:nvSpPr>
            <p:spPr bwMode="auto">
              <a:xfrm>
                <a:off x="196" y="685"/>
                <a:ext cx="2391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:r>
                  <a:rPr lang="en-US" altLang="en-US" sz="2400" b="1" dirty="0" err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b="1" dirty="0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b="1" dirty="0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môn</a:t>
                </a:r>
                <a:r>
                  <a:rPr lang="en-US" altLang="en-US" sz="2400" b="1" dirty="0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altLang="en-US" sz="2400" b="1" dirty="0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thao</a:t>
                </a:r>
                <a:r>
                  <a:rPr lang="en-US" altLang="en-US" sz="2400" b="1" dirty="0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altLang="en-US" sz="2400" b="1" dirty="0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5069" name="Text Box 7"/>
              <p:cNvSpPr txBox="1">
                <a:spLocks noChangeArrowheads="1"/>
              </p:cNvSpPr>
              <p:nvPr/>
            </p:nvSpPr>
            <p:spPr bwMode="auto">
              <a:xfrm>
                <a:off x="245" y="1225"/>
                <a:ext cx="3241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:r>
                  <a:rPr lang="en-US" altLang="en-US" sz="2400" b="1" dirty="0" err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altLang="en-US" sz="2400" b="1" dirty="0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altLang="en-US" sz="2400" b="1" dirty="0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altLang="en-US" sz="2400" b="1" dirty="0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altLang="en-US" sz="2400" b="1" dirty="0" err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altLang="en-US" sz="2400" b="1" dirty="0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altLang="en-US" sz="2400" b="1" dirty="0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</a:t>
                </a:r>
                <a:r>
                  <a:rPr lang="en-US" altLang="en-US" sz="2400" b="1" dirty="0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đấu</a:t>
                </a:r>
                <a:r>
                  <a:rPr lang="en-US" altLang="en-US" sz="2400" b="1" dirty="0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5070" name="Text Box 8"/>
              <p:cNvSpPr txBox="1">
                <a:spLocks noChangeArrowheads="1"/>
              </p:cNvSpPr>
              <p:nvPr/>
            </p:nvSpPr>
            <p:spPr bwMode="auto">
              <a:xfrm>
                <a:off x="245" y="1764"/>
                <a:ext cx="4655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Buổi thi đấu được tổ chức ở đâu? Tổ chức khi nào?</a:t>
                </a:r>
              </a:p>
            </p:txBody>
          </p:sp>
          <p:sp>
            <p:nvSpPr>
              <p:cNvPr id="45071" name="Text Box 9"/>
              <p:cNvSpPr txBox="1">
                <a:spLocks noChangeArrowheads="1"/>
              </p:cNvSpPr>
              <p:nvPr/>
            </p:nvSpPr>
            <p:spPr bwMode="auto">
              <a:xfrm>
                <a:off x="212" y="2496"/>
                <a:ext cx="408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d, Em cùng xem (hoặc tham gia) với những ai?</a:t>
                </a:r>
              </a:p>
            </p:txBody>
          </p:sp>
          <p:sp>
            <p:nvSpPr>
              <p:cNvPr id="45072" name="Text Box 10"/>
              <p:cNvSpPr txBox="1">
                <a:spLocks noChangeArrowheads="1"/>
              </p:cNvSpPr>
              <p:nvPr/>
            </p:nvSpPr>
            <p:spPr bwMode="auto">
              <a:xfrm>
                <a:off x="214" y="3072"/>
                <a:ext cx="3185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e, Buổi thi đấu diễn ra như thế nào?</a:t>
                </a:r>
              </a:p>
            </p:txBody>
          </p:sp>
          <p:sp>
            <p:nvSpPr>
              <p:cNvPr id="45073" name="Text Box 11"/>
              <p:cNvSpPr txBox="1">
                <a:spLocks noChangeArrowheads="1"/>
              </p:cNvSpPr>
              <p:nvPr/>
            </p:nvSpPr>
            <p:spPr bwMode="auto">
              <a:xfrm>
                <a:off x="215" y="3696"/>
                <a:ext cx="4047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1808E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g, Kết quả thi đấu ra sao?   Ai (Hoặc đội nào)?</a:t>
                </a:r>
              </a:p>
            </p:txBody>
          </p:sp>
          <p:sp>
            <p:nvSpPr>
              <p:cNvPr id="45074" name="Text Box 12"/>
              <p:cNvSpPr txBox="1">
                <a:spLocks noChangeArrowheads="1"/>
              </p:cNvSpPr>
              <p:nvPr/>
            </p:nvSpPr>
            <p:spPr bwMode="auto">
              <a:xfrm>
                <a:off x="146" y="955"/>
                <a:ext cx="5494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(Bóng đá, cầu lông, đá cầu, đua xe đạp, chạy ngắn,bắn cung.....)</a:t>
                </a:r>
              </a:p>
            </p:txBody>
          </p:sp>
          <p:sp>
            <p:nvSpPr>
              <p:cNvPr id="45075" name="Text Box 13"/>
              <p:cNvSpPr txBox="1">
                <a:spLocks noChangeArrowheads="1"/>
              </p:cNvSpPr>
              <p:nvPr/>
            </p:nvSpPr>
            <p:spPr bwMode="auto">
              <a:xfrm>
                <a:off x="245" y="1494"/>
                <a:ext cx="2416" cy="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(Tham gia hoặc xem...)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076" name="Text Box 14"/>
              <p:cNvSpPr txBox="1">
                <a:spLocks noChangeArrowheads="1"/>
              </p:cNvSpPr>
              <p:nvPr/>
            </p:nvSpPr>
            <p:spPr bwMode="auto">
              <a:xfrm>
                <a:off x="245" y="2034"/>
                <a:ext cx="5096" cy="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(-Tổ chức ở sân vận động hoặc sân trường,...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-Tổ chức nhân ngày “hội khoẻ Phù Đổng“ hoặc ngày lễ,...)</a:t>
                </a:r>
              </a:p>
            </p:txBody>
          </p:sp>
          <p:sp>
            <p:nvSpPr>
              <p:cNvPr id="45077" name="Text Box 15"/>
              <p:cNvSpPr txBox="1">
                <a:spLocks noChangeArrowheads="1"/>
              </p:cNvSpPr>
              <p:nvPr/>
            </p:nvSpPr>
            <p:spPr bwMode="auto">
              <a:xfrm>
                <a:off x="206" y="2784"/>
                <a:ext cx="5137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(Cùng xem với bạn hoặc cùng người thân trong gia đình....)</a:t>
                </a:r>
              </a:p>
            </p:txBody>
          </p:sp>
          <p:sp>
            <p:nvSpPr>
              <p:cNvPr id="45078" name="Text Box 16"/>
              <p:cNvSpPr txBox="1">
                <a:spLocks noChangeArrowheads="1"/>
              </p:cNvSpPr>
              <p:nvPr/>
            </p:nvSpPr>
            <p:spPr bwMode="auto">
              <a:xfrm>
                <a:off x="240" y="3360"/>
                <a:ext cx="1904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(Trình tự trận đấu...)</a:t>
                </a:r>
              </a:p>
            </p:txBody>
          </p:sp>
          <p:sp>
            <p:nvSpPr>
              <p:cNvPr id="45079" name="Text Box 17"/>
              <p:cNvSpPr txBox="1">
                <a:spLocks noChangeArrowheads="1"/>
              </p:cNvSpPr>
              <p:nvPr/>
            </p:nvSpPr>
            <p:spPr bwMode="auto">
              <a:xfrm>
                <a:off x="278" y="4048"/>
                <a:ext cx="119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2400" b="1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45060" name="Text Box 24"/>
            <p:cNvSpPr txBox="1">
              <a:spLocks noChangeArrowheads="1"/>
            </p:cNvSpPr>
            <p:nvPr/>
          </p:nvSpPr>
          <p:spPr bwMode="auto">
            <a:xfrm>
              <a:off x="4907" y="3262"/>
              <a:ext cx="6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Thắng </a:t>
              </a:r>
            </a:p>
          </p:txBody>
        </p:sp>
        <p:sp>
          <p:nvSpPr>
            <p:cNvPr id="45061" name="Text Box 25"/>
            <p:cNvSpPr txBox="1">
              <a:spLocks noChangeArrowheads="1"/>
            </p:cNvSpPr>
            <p:nvPr/>
          </p:nvSpPr>
          <p:spPr bwMode="auto">
            <a:xfrm>
              <a:off x="4957" y="3532"/>
              <a:ext cx="76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Thua</a:t>
              </a:r>
            </a:p>
          </p:txBody>
        </p:sp>
        <p:sp>
          <p:nvSpPr>
            <p:cNvPr id="45062" name="Text Box 26"/>
            <p:cNvSpPr txBox="1">
              <a:spLocks noChangeArrowheads="1"/>
            </p:cNvSpPr>
            <p:nvPr/>
          </p:nvSpPr>
          <p:spPr bwMode="auto">
            <a:xfrm>
              <a:off x="4957" y="3802"/>
              <a:ext cx="7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</a:t>
              </a:r>
            </a:p>
          </p:txBody>
        </p:sp>
        <p:sp>
          <p:nvSpPr>
            <p:cNvPr id="45063" name="Line 27"/>
            <p:cNvSpPr>
              <a:spLocks noChangeShapeType="1"/>
            </p:cNvSpPr>
            <p:nvPr/>
          </p:nvSpPr>
          <p:spPr bwMode="auto">
            <a:xfrm flipV="1">
              <a:off x="4267" y="3442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064" name="Line 28"/>
            <p:cNvSpPr>
              <a:spLocks noChangeShapeType="1"/>
            </p:cNvSpPr>
            <p:nvPr/>
          </p:nvSpPr>
          <p:spPr bwMode="auto">
            <a:xfrm flipV="1">
              <a:off x="4267" y="3667"/>
              <a:ext cx="6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65" name="Line 29"/>
            <p:cNvSpPr>
              <a:spLocks noChangeShapeType="1"/>
            </p:cNvSpPr>
            <p:nvPr/>
          </p:nvSpPr>
          <p:spPr bwMode="auto">
            <a:xfrm>
              <a:off x="4267" y="3757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99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828806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n-US" sz="2400" b="1" dirty="0" smtClean="0">
                <a:latin typeface="Times New Roman" pitchFamily="18" charset="0"/>
              </a:rPr>
              <a:t>a) </a:t>
            </a:r>
            <a:r>
              <a:rPr lang="en-US" sz="2400" b="1" dirty="0" err="1" smtClean="0">
                <a:latin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thao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?</a:t>
            </a:r>
          </a:p>
          <a:p>
            <a:pPr marL="838200" indent="-838200"/>
            <a:endParaRPr lang="en-US" sz="2400" b="1" dirty="0"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592372" y="3543300"/>
            <a:ext cx="5715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524000"/>
            <a:ext cx="44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Em đã tham gia hay chỉ xem thi đấu ? 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3657600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d)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 cùng xem với những ai ? 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2362200"/>
            <a:ext cx="44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Buổi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thi đấu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được tổ chức ở đâu? Tổ chức khi nào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 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636718"/>
            <a:ext cx="44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e)</a:t>
            </a: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Buổi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thi đấu</a:t>
            </a: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diễn ra như thế 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 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5653414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Kết quả thi đấu ra sao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495800" y="661792"/>
            <a:ext cx="44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22/12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co.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495800" y="1577236"/>
            <a:ext cx="44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pt-B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 đã được xem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4A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4B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495800" y="245197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495800" y="3698310"/>
            <a:ext cx="44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pt-B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 cùng xem với các bạn trong lớp em.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495800" y="4401948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Sau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tiếng còi của thầy </a:t>
            </a:r>
            <a:r>
              <a:rPr lang="pt-BR" sz="24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Hiển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trận đấu đã trở lên gay cấn ngay. ......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495800" y="5519885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Cuối cùng chiến thắng thuộc về lớp 4A2. Các cổ động viên lớp 4A2 reo hò không dứt.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/>
      <p:bldP spid="716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7170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088" y="1078468"/>
            <a:ext cx="1309321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Mở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059668"/>
            <a:ext cx="142476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đoạn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089" y="5117068"/>
            <a:ext cx="118031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đoạn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33400"/>
            <a:ext cx="405579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/>
                <a:ea typeface="Times New Roman"/>
              </a:rPr>
              <a:t>Tên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trận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thi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đấu</a:t>
            </a:r>
            <a:r>
              <a:rPr lang="en-US" b="1" dirty="0">
                <a:latin typeface="Times New Roman"/>
                <a:ea typeface="Times New Roman"/>
              </a:rPr>
              <a:t>: </a:t>
            </a:r>
            <a:r>
              <a:rPr lang="en-US" dirty="0" err="1">
                <a:latin typeface="Times New Roman"/>
                <a:ea typeface="Times New Roman"/>
              </a:rPr>
              <a:t>Trận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chung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kết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kéo</a:t>
            </a:r>
            <a:r>
              <a:rPr lang="en-US" dirty="0">
                <a:latin typeface="Times New Roman"/>
                <a:ea typeface="Times New Roman"/>
              </a:rPr>
              <a:t> co.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1078468"/>
            <a:ext cx="229101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/>
                <a:ea typeface="Times New Roman"/>
              </a:rPr>
              <a:t>Địa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điểm</a:t>
            </a:r>
            <a:r>
              <a:rPr lang="en-US" b="1" dirty="0">
                <a:latin typeface="Times New Roman"/>
                <a:ea typeface="Times New Roman"/>
              </a:rPr>
              <a:t>: </a:t>
            </a:r>
            <a:r>
              <a:rPr lang="en-US" dirty="0" err="1">
                <a:latin typeface="Times New Roman"/>
                <a:ea typeface="Times New Roman"/>
              </a:rPr>
              <a:t>Sân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trường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1611868"/>
            <a:ext cx="2345514" cy="369332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/>
                <a:ea typeface="Times New Roman"/>
              </a:rPr>
              <a:t>Thời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gian</a:t>
            </a:r>
            <a:r>
              <a:rPr lang="en-US" dirty="0">
                <a:latin typeface="Times New Roman"/>
                <a:ea typeface="Times New Roman"/>
              </a:rPr>
              <a:t>: </a:t>
            </a:r>
            <a:r>
              <a:rPr lang="en-US" dirty="0" err="1">
                <a:latin typeface="Times New Roman"/>
                <a:ea typeface="Times New Roman"/>
              </a:rPr>
              <a:t>Ngày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22/12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221468"/>
            <a:ext cx="5230919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/>
                <a:ea typeface="Times New Roman"/>
              </a:rPr>
              <a:t>Quang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cảnh</a:t>
            </a:r>
            <a:r>
              <a:rPr lang="en-US" b="1" dirty="0">
                <a:latin typeface="Times New Roman"/>
                <a:ea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</a:rPr>
              <a:t>không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khí</a:t>
            </a:r>
            <a:r>
              <a:rPr lang="en-US" b="1" dirty="0">
                <a:latin typeface="Times New Roman"/>
                <a:ea typeface="Times New Roman"/>
              </a:rPr>
              <a:t>: </a:t>
            </a:r>
            <a:r>
              <a:rPr lang="en-US" dirty="0" err="1">
                <a:latin typeface="Times New Roman"/>
                <a:ea typeface="Times New Roman"/>
              </a:rPr>
              <a:t>Cổ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động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viên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vậy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quanh</a:t>
            </a:r>
            <a:r>
              <a:rPr lang="en-US" dirty="0">
                <a:latin typeface="Times New Roman"/>
                <a:ea typeface="Times New Roman"/>
              </a:rPr>
              <a:t>,….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2754868"/>
            <a:ext cx="33970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/>
                <a:ea typeface="Times New Roman"/>
              </a:rPr>
              <a:t>Diễn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biến</a:t>
            </a:r>
            <a:r>
              <a:rPr lang="en-US" dirty="0">
                <a:latin typeface="Times New Roman"/>
                <a:ea typeface="Times New Roman"/>
              </a:rPr>
              <a:t>: </a:t>
            </a:r>
            <a:r>
              <a:rPr lang="en-US" dirty="0" err="1">
                <a:latin typeface="Times New Roman"/>
                <a:ea typeface="Times New Roman"/>
              </a:rPr>
              <a:t>Hiệp</a:t>
            </a:r>
            <a:r>
              <a:rPr lang="en-US" dirty="0">
                <a:latin typeface="Times New Roman"/>
                <a:ea typeface="Times New Roman"/>
              </a:rPr>
              <a:t> 1, </a:t>
            </a:r>
            <a:r>
              <a:rPr lang="en-US" dirty="0" err="1">
                <a:latin typeface="Times New Roman"/>
                <a:ea typeface="Times New Roman"/>
              </a:rPr>
              <a:t>hiệp</a:t>
            </a:r>
            <a:r>
              <a:rPr lang="en-US" dirty="0">
                <a:latin typeface="Times New Roman"/>
                <a:ea typeface="Times New Roman"/>
              </a:rPr>
              <a:t> 2, </a:t>
            </a:r>
            <a:r>
              <a:rPr lang="en-US" dirty="0" err="1">
                <a:latin typeface="Times New Roman"/>
                <a:ea typeface="Times New Roman"/>
              </a:rPr>
              <a:t>Kết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quả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288268"/>
            <a:ext cx="3339376" cy="369332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/>
                <a:ea typeface="Times New Roman"/>
              </a:rPr>
              <a:t>Khán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giả</a:t>
            </a:r>
            <a:r>
              <a:rPr lang="en-US" dirty="0">
                <a:latin typeface="Times New Roman"/>
                <a:ea typeface="Times New Roman"/>
              </a:rPr>
              <a:t>: </a:t>
            </a:r>
            <a:r>
              <a:rPr lang="en-US" dirty="0" err="1">
                <a:latin typeface="Times New Roman"/>
                <a:ea typeface="Times New Roman"/>
              </a:rPr>
              <a:t>Hò</a:t>
            </a:r>
            <a:r>
              <a:rPr lang="en-US" dirty="0">
                <a:latin typeface="Times New Roman"/>
                <a:ea typeface="Times New Roman"/>
              </a:rPr>
              <a:t> reo, </a:t>
            </a:r>
            <a:r>
              <a:rPr lang="en-US" dirty="0" err="1">
                <a:latin typeface="Times New Roman"/>
                <a:ea typeface="Times New Roman"/>
              </a:rPr>
              <a:t>hồi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hộp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cổ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vũ</a:t>
            </a:r>
            <a:r>
              <a:rPr lang="en-US" dirty="0">
                <a:latin typeface="Times New Roman"/>
                <a:ea typeface="Times New Roman"/>
              </a:rPr>
              <a:t>,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17368" y="3925669"/>
            <a:ext cx="5921832" cy="646331"/>
          </a:xfrm>
          <a:prstGeom prst="rect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ea typeface="Times New Roman"/>
              </a:rPr>
              <a:t>Ý </a:t>
            </a:r>
            <a:r>
              <a:rPr lang="en-US" b="1" dirty="0" err="1">
                <a:latin typeface="Times New Roman"/>
                <a:ea typeface="Times New Roman"/>
              </a:rPr>
              <a:t>nghĩa</a:t>
            </a:r>
            <a:r>
              <a:rPr lang="en-US" b="1" dirty="0">
                <a:latin typeface="Times New Roman"/>
                <a:ea typeface="Times New Roman"/>
              </a:rPr>
              <a:t>: </a:t>
            </a:r>
            <a:r>
              <a:rPr lang="en-US" dirty="0" err="1">
                <a:latin typeface="Times New Roman"/>
                <a:ea typeface="Times New Roman"/>
              </a:rPr>
              <a:t>Rèn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luyện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thể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lực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nâng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cao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tinh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thần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đoàn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kết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giao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lưu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học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hỏi</a:t>
            </a:r>
            <a:r>
              <a:rPr lang="en-US" dirty="0">
                <a:latin typeface="Times New Roman"/>
                <a:ea typeface="Times New Roman"/>
              </a:rPr>
              <a:t>,..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59661" y="4923118"/>
            <a:ext cx="4637808" cy="410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err="1">
                <a:latin typeface="Times New Roman"/>
                <a:ea typeface="Times New Roman"/>
                <a:cs typeface="Times New Roman"/>
              </a:rPr>
              <a:t>Suy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nghĩ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Gay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cấn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dẫn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</a:rPr>
              <a:t>hào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,..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5498068"/>
            <a:ext cx="309251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/>
                <a:ea typeface="Times New Roman"/>
              </a:rPr>
              <a:t>Mong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muốn</a:t>
            </a:r>
            <a:r>
              <a:rPr lang="en-US" b="1" dirty="0">
                <a:latin typeface="Times New Roman"/>
                <a:ea typeface="Times New Roman"/>
              </a:rPr>
              <a:t>: </a:t>
            </a:r>
            <a:r>
              <a:rPr lang="en-US" dirty="0" err="1">
                <a:latin typeface="Times New Roman"/>
                <a:ea typeface="Times New Roman"/>
              </a:rPr>
              <a:t>được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tham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gia</a:t>
            </a:r>
            <a:r>
              <a:rPr lang="en-US" dirty="0" smtClean="0">
                <a:latin typeface="Times New Roman"/>
                <a:ea typeface="Times New Roman"/>
              </a:rPr>
              <a:t>,..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9444015">
            <a:off x="2063472" y="2782540"/>
            <a:ext cx="793387" cy="48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V="1">
            <a:off x="2186409" y="1220327"/>
            <a:ext cx="669462" cy="118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49503" flipV="1">
            <a:off x="2206124" y="1409042"/>
            <a:ext cx="660392" cy="11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9444015">
            <a:off x="2144293" y="995209"/>
            <a:ext cx="669462" cy="95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20288511">
            <a:off x="2102182" y="3035171"/>
            <a:ext cx="793387" cy="48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779543">
            <a:off x="2066624" y="3363675"/>
            <a:ext cx="685399" cy="55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2893956">
            <a:off x="1965858" y="3611281"/>
            <a:ext cx="955779" cy="74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304039">
            <a:off x="2037667" y="5415666"/>
            <a:ext cx="79338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1291550" flipV="1">
            <a:off x="2082330" y="5140853"/>
            <a:ext cx="79338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4858" cy="678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143000"/>
            <a:ext cx="7543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22/12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qua,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Em đã được xem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Em cùng xem với các bạn trong lớp em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 tiếng còi của thầy </a:t>
            </a: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Hiển, </a:t>
            </a: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trận </a:t>
            </a:r>
            <a:r>
              <a:rPr lang="pt-BR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đấu đã </a:t>
            </a:r>
            <a:r>
              <a:rPr lang="pt-BR" sz="24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trở </a:t>
            </a:r>
            <a:r>
              <a:rPr lang="pt-BR" sz="24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pt-BR" sz="24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ên </a:t>
            </a:r>
            <a:r>
              <a:rPr lang="pt-BR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gay cấn ngay. </a:t>
            </a:r>
            <a:r>
              <a:rPr lang="pt-BR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 đội giằng co quyết liệt. Đội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ghìm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Cuối cùng chiến thắng thuộc về lớp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4B.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Các cổ động viên lớp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4B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reo hò không dứt.</a:t>
            </a:r>
          </a:p>
          <a:p>
            <a:pPr lvl="0" algn="just"/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4858" cy="6781800"/>
          </a:xfrm>
          <a:prstGeom prst="rect">
            <a:avLst/>
          </a:prstGeom>
        </p:spPr>
      </p:pic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762000" y="1295400"/>
            <a:ext cx="7772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đã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chứng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kiến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trận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đá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cầu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giữa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hai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bạn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bạn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Tú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lớp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3A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bạn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Hải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lớp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3B.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Trận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đá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cầu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tay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đôi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diễn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ra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rất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sôi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nổi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hấp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dẫn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Từ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bên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phải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quả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cầu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bạn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Tú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dùng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chân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phải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tung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lên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rất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đẹp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mắt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Chiếc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cầu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lúc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này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trông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một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chiếc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dù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nhỏ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lơ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lửng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rồi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một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chiếc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lá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bị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gió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cuốn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bay.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Chờ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quả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cầu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xuống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bạn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Hải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đưa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chân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hứng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cầu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nhanh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chóng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phản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công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. Ai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cũng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dán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mắt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quả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cầu.Trận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đấu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thúc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phân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thắng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bại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tiếng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vỗ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tay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náo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nhiệt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cả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trương</a:t>
            </a:r>
            <a:r>
              <a:rPr lang="en-US" altLang="en-US" sz="24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0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924800" cy="24283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*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Lớp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chia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nhóm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(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nhóm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4)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*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hãy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trận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thi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đấu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cuộc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thi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.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*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Mỗi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10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phút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kể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bạn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nghe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685800"/>
            <a:ext cx="241341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NHIỆM VỤ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685800"/>
            <a:ext cx="238558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1981200"/>
            <a:ext cx="7543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3184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524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8956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16"/>
            <a:ext cx="9144001" cy="6853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599" y="3810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8171575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Biết </a:t>
            </a:r>
            <a:r>
              <a:rPr lang="nl-N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kể được một số nét chính của một </a:t>
            </a:r>
            <a:r>
              <a:rPr lang="nl-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cuộc </a:t>
            </a:r>
            <a:r>
              <a:rPr lang="nl-N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thi </a:t>
            </a:r>
            <a:r>
              <a:rPr lang="nl-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đấu thể </a:t>
            </a:r>
            <a:r>
              <a:rPr lang="nl-N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thao mà em  được </a:t>
            </a:r>
            <a:r>
              <a:rPr lang="nl-N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xem, được nghe tường thuật...theo gợi ý, giúp người nghe hình dung được trận đấu.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bar01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76200" y="-152400"/>
            <a:ext cx="906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3" descr="bar01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304800" y="60960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3200400" y="5029200"/>
            <a:ext cx="4400550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  <p:pic>
        <p:nvPicPr>
          <p:cNvPr id="54278" name="Picture 6" descr="Pool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52400" y="4724400"/>
            <a:ext cx="241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7" descr="blumen-pflanzen17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981200"/>
            <a:ext cx="617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WordArt 7"/>
          <p:cNvSpPr>
            <a:spLocks noChangeArrowheads="1" noChangeShapeType="1" noTextEdit="1"/>
          </p:cNvSpPr>
          <p:nvPr/>
        </p:nvSpPr>
        <p:spPr bwMode="auto">
          <a:xfrm>
            <a:off x="1666875" y="762000"/>
            <a:ext cx="535305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24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" y="-22124"/>
            <a:ext cx="9173497" cy="6880123"/>
          </a:xfrm>
          <a:prstGeom prst="rect">
            <a:avLst/>
          </a:prstGeom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828800" y="1546124"/>
            <a:ext cx="535305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24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9836" y="2860013"/>
            <a:ext cx="580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710" y="1295400"/>
            <a:ext cx="2819400" cy="849312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</a:rPr>
              <a:t>Bóng</a:t>
            </a:r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</a:rPr>
              <a:t>đá</a:t>
            </a:r>
            <a:endParaRPr lang="vi-VN" sz="3200" b="1" dirty="0" smtClean="0">
              <a:solidFill>
                <a:schemeClr val="hlink"/>
              </a:solidFill>
            </a:endParaRPr>
          </a:p>
        </p:txBody>
      </p:sp>
      <p:pic>
        <p:nvPicPr>
          <p:cNvPr id="48130" name="Picture 6" descr="1270454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6805"/>
            <a:ext cx="5715000" cy="310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8"/>
          <p:cNvSpPr>
            <a:spLocks noChangeArrowheads="1"/>
          </p:cNvSpPr>
          <p:nvPr/>
        </p:nvSpPr>
        <p:spPr bwMode="auto">
          <a:xfrm>
            <a:off x="179388" y="0"/>
            <a:ext cx="82296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n-US" sz="4000" dirty="0">
                <a:solidFill>
                  <a:srgbClr val="0000CC"/>
                </a:solidFill>
                <a:latin typeface="Times New Roman" pitchFamily="18" charset="0"/>
              </a:rPr>
              <a:t>       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en-US" sz="3600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</a:rPr>
            </a:br>
            <a:r>
              <a:rPr lang="en-US" sz="3200" dirty="0">
                <a:latin typeface="Times New Roman" pitchFamily="18" charset="0"/>
              </a:rPr>
              <a:t>        </a:t>
            </a:r>
          </a:p>
        </p:txBody>
      </p:sp>
      <p:pic>
        <p:nvPicPr>
          <p:cNvPr id="6" name="Picture 8" descr="VietNamTe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3463"/>
            <a:ext cx="450056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vayquan2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0395" y="3573462"/>
            <a:ext cx="450056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7" descr="820935136_74572012714_Anh_Bong_chuye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38425"/>
            <a:ext cx="4427538" cy="3959225"/>
          </a:xfrm>
        </p:spPr>
      </p:pic>
      <p:pic>
        <p:nvPicPr>
          <p:cNvPr id="53250" name="Picture 8" descr="Bong-chuyen-Thai-Lan-that-bai-vi-chieu-cao-han-che-264346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638425"/>
            <a:ext cx="4572000" cy="395922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71800" y="838200"/>
            <a:ext cx="2852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Bóng chuyền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7" descr="125367228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689" y="1676400"/>
            <a:ext cx="5384521" cy="4280694"/>
          </a:xfr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49650" y="739775"/>
            <a:ext cx="200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BƠI LỘI</a:t>
            </a:r>
            <a:endParaRPr lang="vi-VN" sz="3200" b="1" dirty="0" smtClean="0">
              <a:solidFill>
                <a:schemeClr val="hlink"/>
              </a:solidFill>
              <a:cs typeface="Times New Roman" pitchFamily="18" charset="0"/>
            </a:endParaRPr>
          </a:p>
        </p:txBody>
      </p:sp>
      <p:pic>
        <p:nvPicPr>
          <p:cNvPr id="61442" name="Picture 7" descr="game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" descr="keo co bao ta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33600"/>
            <a:ext cx="4425950" cy="4175125"/>
          </a:xfrm>
        </p:spPr>
      </p:pic>
      <p:pic>
        <p:nvPicPr>
          <p:cNvPr id="62467" name="Picture 11" descr="images610140_Keo_co_cty_than_Nui_Be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2133600"/>
            <a:ext cx="4643437" cy="4246563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49650" y="739775"/>
            <a:ext cx="13821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</a:rPr>
              <a:t>Đá</a:t>
            </a:r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</a:rPr>
              <a:t>cầu</a:t>
            </a:r>
            <a:endParaRPr lang="en-US" sz="3200" b="1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64514" name="Picture 5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088" y="1600200"/>
            <a:ext cx="7975823" cy="4525963"/>
          </a:xfrm>
          <a:ln w="5715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919</Words>
  <Application>Microsoft Office PowerPoint</Application>
  <PresentationFormat>On-screen Show (4:3)</PresentationFormat>
  <Paragraphs>79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Bóng đá</vt:lpstr>
      <vt:lpstr>PowerPoint Presentation</vt:lpstr>
      <vt:lpstr>PowerPoint Presentation</vt:lpstr>
      <vt:lpstr>BƠI LỘI</vt:lpstr>
      <vt:lpstr>PowerPoint Presentation</vt:lpstr>
      <vt:lpstr>Đá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HT-0981 958 466</dc:creator>
  <cp:lastModifiedBy>Admin</cp:lastModifiedBy>
  <cp:revision>79</cp:revision>
  <dcterms:created xsi:type="dcterms:W3CDTF">2016-03-17T03:24:55Z</dcterms:created>
  <dcterms:modified xsi:type="dcterms:W3CDTF">2022-04-02T01:43:42Z</dcterms:modified>
</cp:coreProperties>
</file>