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3" r:id="rId2"/>
    <p:sldMasterId id="2147483685" r:id="rId3"/>
    <p:sldMasterId id="2147483697" r:id="rId4"/>
  </p:sldMasterIdLst>
  <p:handoutMasterIdLst>
    <p:handoutMasterId r:id="rId26"/>
  </p:handoutMasterIdLst>
  <p:sldIdLst>
    <p:sldId id="281" r:id="rId5"/>
    <p:sldId id="312" r:id="rId6"/>
    <p:sldId id="298" r:id="rId7"/>
    <p:sldId id="297" r:id="rId8"/>
    <p:sldId id="302" r:id="rId9"/>
    <p:sldId id="313" r:id="rId10"/>
    <p:sldId id="314" r:id="rId11"/>
    <p:sldId id="311" r:id="rId12"/>
    <p:sldId id="307" r:id="rId13"/>
    <p:sldId id="315" r:id="rId14"/>
    <p:sldId id="308" r:id="rId15"/>
    <p:sldId id="265" r:id="rId16"/>
    <p:sldId id="309" r:id="rId17"/>
    <p:sldId id="316" r:id="rId18"/>
    <p:sldId id="310" r:id="rId19"/>
    <p:sldId id="274" r:id="rId20"/>
    <p:sldId id="319" r:id="rId21"/>
    <p:sldId id="304" r:id="rId22"/>
    <p:sldId id="317" r:id="rId23"/>
    <p:sldId id="318" r:id="rId24"/>
    <p:sldId id="284" r:id="rId25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ECF4538-8C7E-4B31-97C6-A52974A4DE8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83290D31-C0D9-4A3D-944F-01B59B6563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F3AA5-38E6-49AE-9F2E-4857D5757E4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9F9FE-63EF-4171-B5FD-F65C2E91EC61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30C12-5E81-4C07-B583-EC2485BD585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B513E7-4F0D-4C3F-99FB-61990E2FBE1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8E28F-B847-495E-BE58-BC8D26855FD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C29DE-B2C6-41F5-B736-C55270816F5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0785-6B9B-41EC-8DAB-9FDD825629B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9B14-E556-435A-A9B3-1C1F32471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8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0785-6B9B-41EC-8DAB-9FDD825629B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9B14-E556-435A-A9B3-1C1F32471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02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0785-6B9B-41EC-8DAB-9FDD825629B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9B14-E556-435A-A9B3-1C1F32471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97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0785-6B9B-41EC-8DAB-9FDD825629B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9B14-E556-435A-A9B3-1C1F32471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29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0785-6B9B-41EC-8DAB-9FDD825629B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9B14-E556-435A-A9B3-1C1F32471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3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AD378-A624-4B9D-B2E4-00A2D1225E6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0785-6B9B-41EC-8DAB-9FDD825629B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9B14-E556-435A-A9B3-1C1F32471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59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0785-6B9B-41EC-8DAB-9FDD825629B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9B14-E556-435A-A9B3-1C1F32471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45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0785-6B9B-41EC-8DAB-9FDD825629B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9B14-E556-435A-A9B3-1C1F32471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77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0785-6B9B-41EC-8DAB-9FDD825629B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9B14-E556-435A-A9B3-1C1F32471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62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0785-6B9B-41EC-8DAB-9FDD825629B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9B14-E556-435A-A9B3-1C1F32471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55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0785-6B9B-41EC-8DAB-9FDD825629B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9B14-E556-435A-A9B3-1C1F32471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1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2532-4E90-4426-A40C-30C95626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943BD33-0F9D-460C-9140-F16750A581D2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170FA-065E-41D8-B7FC-10C30967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8D9D8-777A-4E7E-AFCF-591BA5B5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D2DED-D9B8-4D9F-9620-95B90801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D04145-8D9C-41DC-97B4-CFC41F0E3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97967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5EFCC-AD4A-43AB-91C8-4DA69D0594C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92C40-8F7C-47B5-8DA4-C302CF68450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C097B-E7E2-4C65-BD26-97E58F0FBB0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4D606-DF36-4B86-84F4-A9C54C07775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7BA0A-C835-4A9C-B794-A736E860343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7124BA-2DD4-429B-AE4F-BEEDCC84775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20785-6B9B-41EC-8DAB-9FDD825629B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9B14-E556-435A-A9B3-1C1F32471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8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A8329F-3DCF-4C95-92E0-C89F0EABB879}"/>
              </a:ext>
            </a:extLst>
          </p:cNvPr>
          <p:cNvSpPr/>
          <p:nvPr/>
        </p:nvSpPr>
        <p:spPr>
          <a:xfrm>
            <a:off x="-76200" y="1219200"/>
            <a:ext cx="9088363" cy="394723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en-US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nay!</a:t>
            </a:r>
          </a:p>
          <a:p>
            <a:pPr algn="ctr" defTabSz="685800"/>
            <a:endParaRPr lang="en-US" sz="6000" b="1" dirty="0" smtClean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en-US" sz="36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10 000 </a:t>
            </a:r>
          </a:p>
          <a:p>
            <a:pPr algn="ctr" defTabSz="685800"/>
            <a:r>
              <a:rPr lang="en-U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(tr105)</a:t>
            </a:r>
            <a:endParaRPr lang="en-US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3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07209" y="8382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hlink"/>
                </a:solidFill>
                <a:latin typeface="VNI-Bodon-Poster" pitchFamily="2" charset="0"/>
              </a:rPr>
              <a:t>Bài</a:t>
            </a:r>
            <a:r>
              <a:rPr lang="en-US" altLang="en-US" sz="2800" b="1" u="sng" dirty="0">
                <a:solidFill>
                  <a:schemeClr val="hlink"/>
                </a:solidFill>
                <a:latin typeface="VNI-Bodon-Poster" pitchFamily="2" charset="0"/>
              </a:rPr>
              <a:t> 1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5" name="Group 6"/>
          <p:cNvGrpSpPr/>
          <p:nvPr/>
        </p:nvGrpSpPr>
        <p:grpSpPr bwMode="auto">
          <a:xfrm>
            <a:off x="774700" y="1530350"/>
            <a:ext cx="1358900" cy="946150"/>
            <a:chOff x="488" y="1920"/>
            <a:chExt cx="856" cy="596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76" y="1920"/>
              <a:ext cx="76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dirty="0"/>
                <a:t>  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6385</a:t>
              </a:r>
            </a:p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 sz="2800" b="1" u="sng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2927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88" y="1932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8" name="Group 12"/>
          <p:cNvGrpSpPr/>
          <p:nvPr/>
        </p:nvGrpSpPr>
        <p:grpSpPr bwMode="auto">
          <a:xfrm>
            <a:off x="4800600" y="1530350"/>
            <a:ext cx="1406525" cy="946150"/>
            <a:chOff x="3024" y="1920"/>
            <a:chExt cx="886" cy="596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046" y="1920"/>
              <a:ext cx="86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dirty="0"/>
                <a:t>   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8090</a:t>
              </a:r>
            </a:p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2800" b="1" u="sng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7131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024" y="192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11" name="Group 15"/>
          <p:cNvGrpSpPr/>
          <p:nvPr/>
        </p:nvGrpSpPr>
        <p:grpSpPr bwMode="auto">
          <a:xfrm>
            <a:off x="2873375" y="1530350"/>
            <a:ext cx="1241425" cy="946150"/>
            <a:chOff x="1810" y="1920"/>
            <a:chExt cx="782" cy="596"/>
          </a:xfrm>
        </p:grpSpPr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1824" y="1920"/>
              <a:ext cx="76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  </a:t>
              </a: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7563</a:t>
              </a:r>
            </a:p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 sz="2800" b="1" u="sng">
                  <a:solidFill>
                    <a:srgbClr val="FF0000"/>
                  </a:solidFill>
                  <a:latin typeface="Times New Roman" panose="02020603050405020304" pitchFamily="18" charset="0"/>
                </a:rPr>
                <a:t>4908</a:t>
              </a: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810" y="1954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_</a:t>
              </a: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057275" y="2352675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3458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124200" y="2362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2655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5194300" y="2362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 959</a:t>
            </a:r>
            <a:endParaRPr lang="en-US" altLang="en-US" sz="28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" name="Group 12"/>
          <p:cNvGrpSpPr/>
          <p:nvPr/>
        </p:nvGrpSpPr>
        <p:grpSpPr bwMode="auto">
          <a:xfrm>
            <a:off x="6594475" y="1447800"/>
            <a:ext cx="1406525" cy="946150"/>
            <a:chOff x="3024" y="1920"/>
            <a:chExt cx="886" cy="596"/>
          </a:xfrm>
        </p:grpSpPr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046" y="1920"/>
              <a:ext cx="86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dirty="0"/>
                <a:t>   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3561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 sz="28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924</a:t>
              </a:r>
              <a:endPara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024" y="192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_</a:t>
              </a:r>
            </a:p>
          </p:txBody>
        </p:sp>
      </p:grp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988175" y="227965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2637</a:t>
            </a:r>
            <a:endParaRPr lang="en-US" altLang="en-US" sz="28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12783" y="1864822"/>
            <a:ext cx="5490606" cy="33754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u="sng" dirty="0">
                <a:solidFill>
                  <a:srgbClr val="FF0000"/>
                </a:solidFill>
                <a:latin typeface="+mj-lt"/>
              </a:rPr>
              <a:t>Vòng 2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: 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vi-VN" sz="5400" b="1" i="1" dirty="0">
                <a:solidFill>
                  <a:srgbClr val="FF0000"/>
                </a:solidFill>
                <a:latin typeface="+mj-lt"/>
              </a:rPr>
              <a:t>VƯỢT CHƯỚNG </a:t>
            </a:r>
            <a:endParaRPr lang="en-US" sz="5400" b="1" i="1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vi-VN" sz="5400" b="1" i="1" dirty="0">
                <a:solidFill>
                  <a:srgbClr val="FF0000"/>
                </a:solidFill>
                <a:latin typeface="+mj-lt"/>
              </a:rPr>
              <a:t>NGẠI VẬT</a:t>
            </a:r>
            <a:endParaRPr lang="en-US" sz="5400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Oval 5"/>
          <p:cNvSpPr>
            <a:spLocks noGrp="1" noChangeArrowheads="1"/>
          </p:cNvSpPr>
          <p:nvPr>
            <p:ph idx="1"/>
          </p:nvPr>
        </p:nvSpPr>
        <p:spPr>
          <a:xfrm>
            <a:off x="236838" y="0"/>
            <a:ext cx="1439562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  <a:round/>
          </a:ln>
        </p:spPr>
        <p:txBody>
          <a:bodyPr>
            <a:normAutofit fontScale="85000" lnSpcReduction="10000"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684638" y="0"/>
            <a:ext cx="5447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85800" y="2638285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9 996 – 6 669                              2 340 - 512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95400" y="3161505"/>
            <a:ext cx="1600200" cy="1410495"/>
            <a:chOff x="836" y="3329"/>
            <a:chExt cx="912" cy="865"/>
          </a:xfrm>
        </p:grpSpPr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1028" y="3329"/>
              <a:ext cx="720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9 996</a:t>
              </a:r>
            </a:p>
            <a:p>
              <a:r>
                <a:rPr lang="en-US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6 669</a:t>
              </a:r>
            </a:p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3 327</a:t>
              </a:r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836" y="3360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715000" y="3048001"/>
            <a:ext cx="1981200" cy="1384814"/>
            <a:chOff x="3702" y="3455"/>
            <a:chExt cx="838" cy="786"/>
          </a:xfrm>
        </p:grpSpPr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3888" y="3455"/>
              <a:ext cx="652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2 340</a:t>
              </a:r>
            </a:p>
            <a:p>
              <a:r>
                <a:rPr lang="en-US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512</a:t>
              </a:r>
            </a:p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1 828</a:t>
              </a:r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3702" y="3501"/>
              <a:ext cx="24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685800" y="68580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5 482 – 1 956                             8 695 – 2 772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1524000" y="1219200"/>
            <a:ext cx="106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5 482</a:t>
            </a:r>
          </a:p>
          <a:p>
            <a:pPr algn="ctr"/>
            <a:r>
              <a:rPr 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1 956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3 526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295400" y="1524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6172200" y="1219200"/>
            <a:ext cx="83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8 695</a:t>
            </a:r>
          </a:p>
          <a:p>
            <a:pPr algn="ctr"/>
            <a:r>
              <a:rPr 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2 772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5 923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5715000" y="152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91300" y="6096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  <p:bldP spid="31760" grpId="0"/>
      <p:bldP spid="31761" grpId="0"/>
      <p:bldP spid="317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4804" y="1828800"/>
            <a:ext cx="4604146" cy="2956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6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TỐC</a:t>
            </a:r>
            <a:endParaRPr lang="en-US" sz="6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 descr="Parchment"/>
          <p:cNvSpPr>
            <a:spLocks noChangeArrowheads="1"/>
          </p:cNvSpPr>
          <p:nvPr/>
        </p:nvSpPr>
        <p:spPr bwMode="auto">
          <a:xfrm>
            <a:off x="152400" y="228600"/>
            <a:ext cx="8610600" cy="1143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 dirty="0" err="1" smtClean="0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3: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cửa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4283 m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vải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1635 m</a:t>
            </a:r>
          </a:p>
          <a:p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vải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cửa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mét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vải</a:t>
            </a:r>
            <a:r>
              <a:rPr lang="en-US" altLang="en-US" sz="2800" b="1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362200" y="1600200"/>
            <a:ext cx="4343400" cy="1838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:       4283    m </a:t>
            </a: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:       1635    m</a:t>
            </a: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:       ….       m ?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295400" y="4096875"/>
            <a:ext cx="7467600" cy="167640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u="sng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4283 – 1635    =  2648 (m)</a:t>
            </a:r>
          </a:p>
          <a:p>
            <a:pPr algn="ctr"/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:  2648 m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vải</a:t>
            </a:r>
            <a:endParaRPr lang="en-US" altLang="en-US" sz="28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7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4360" y="1828799"/>
            <a:ext cx="4237057" cy="3217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7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ĐÍCH</a:t>
            </a:r>
            <a:endParaRPr lang="en-US" sz="7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466203" y="764954"/>
            <a:ext cx="5867400" cy="1600200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</a:rPr>
              <a:t>a, 8000 – 5000   = ?</a:t>
            </a:r>
          </a:p>
          <a:p>
            <a:pPr algn="ctr"/>
            <a:endParaRPr lang="en-US" sz="2800" b="1" dirty="0">
              <a:latin typeface="Times New Roman" pitchFamily="18" charset="0"/>
            </a:endParaRPr>
          </a:p>
          <a:p>
            <a:pPr algn="ctr"/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14374" y="2488949"/>
            <a:ext cx="2943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9000 – 1000  =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609709" y="2472203"/>
            <a:ext cx="2987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 10000 – 8000  =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072714" y="2463333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8000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7360566" y="2418914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2000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1524000" y="1268601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Nhẩm: 8 nghìn – 5 nghìn   = 3 nghìn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2286000" y="1802001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Vậy: 8000 – 5000  = 3000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243015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 ( 105)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343025" y="3466736"/>
            <a:ext cx="3000375" cy="528637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5700 – 200 = 5500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3466736"/>
            <a:ext cx="1295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</a:rPr>
              <a:t>Mẫu:b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</a:rPr>
              <a:t>,  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4953000" y="3461973"/>
            <a:ext cx="3124200" cy="528638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8400 – 3000 = 5400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399" y="4648200"/>
            <a:ext cx="7696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7800 – 500 =                       4100 – 1000 =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9500 – 100 =                        5800 – 5000 =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463522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7300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352800" y="5509975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9400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450394" y="464018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80219" y="550505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9" grpId="0"/>
      <p:bldP spid="2062" grpId="0"/>
      <p:bldP spid="2063" grpId="0"/>
      <p:bldP spid="2066" grpId="0"/>
      <p:bldP spid="2068" grpId="0"/>
      <p:bldP spid="2070" grpId="0"/>
      <p:bldP spid="25" grpId="0" animBg="1"/>
      <p:bldP spid="26" grpId="0"/>
      <p:bldP spid="27" grpId="0" animBg="1"/>
      <p:bldP spid="3" grpId="0"/>
      <p:bldP spid="4" grpId="0"/>
      <p:bldP spid="20" grpId="0"/>
      <p:bldP spid="21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0225"/>
            <a:ext cx="8991600" cy="6258154"/>
          </a:xfrm>
        </p:spPr>
      </p:pic>
    </p:spTree>
    <p:extLst>
      <p:ext uri="{BB962C8B-B14F-4D97-AF65-F5344CB8AC3E}">
        <p14:creationId xmlns:p14="http://schemas.microsoft.com/office/powerpoint/2010/main" val="41992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858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3164" y="26670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30765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1094" y="5105400"/>
            <a:ext cx="735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838200" y="304800"/>
            <a:ext cx="7848600" cy="1295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514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(tr106)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7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9220200" cy="6850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4572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10 000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265" y="290581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9220200" cy="6850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4572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10 000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265" y="290581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0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19700"/>
            <a:ext cx="2133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029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239000" y="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60359" y="2743200"/>
            <a:ext cx="862330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CÁC EM TIẾT HỌC ĐÃ KẾT THÚC RỒI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39AEFB-7368-4C38-87FB-84EA9D64C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77" y="152401"/>
            <a:ext cx="4850524" cy="3429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2">
            <a:off x="5410200" y="3048000"/>
            <a:ext cx="30670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9">
            <a:extLst>
              <a:ext uri="{FF2B5EF4-FFF2-40B4-BE49-F238E27FC236}">
                <a16:creationId xmlns:a16="http://schemas.microsoft.com/office/drawing/2014/main" id="{3F9026EE-37F5-4C80-B685-90B3D97F4D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179260"/>
            <a:ext cx="8915400" cy="30023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64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1430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752600"/>
            <a:ext cx="7010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10 000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14600" y="381000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8652 – 3917 = ?</a:t>
            </a:r>
          </a:p>
        </p:txBody>
      </p:sp>
      <p:grpSp>
        <p:nvGrpSpPr>
          <p:cNvPr id="5" name="Group 5"/>
          <p:cNvGrpSpPr/>
          <p:nvPr/>
        </p:nvGrpSpPr>
        <p:grpSpPr bwMode="auto">
          <a:xfrm>
            <a:off x="381000" y="1033462"/>
            <a:ext cx="1558925" cy="1938338"/>
            <a:chOff x="518" y="2075"/>
            <a:chExt cx="982" cy="1221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84" y="2075"/>
              <a:ext cx="816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000" dirty="0"/>
                <a:t>   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8652</a:t>
              </a:r>
            </a:p>
            <a:p>
              <a:r>
                <a:rPr lang="en-US" altLang="en-US" sz="4000" b="1" u="sng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3917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518" y="2425"/>
              <a:ext cx="5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_</a:t>
              </a:r>
            </a:p>
          </p:txBody>
        </p:sp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09700" y="2819400"/>
            <a:ext cx="3429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143000" y="2819400"/>
            <a:ext cx="381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438400" y="1219200"/>
            <a:ext cx="6400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* 2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trừ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</a:rPr>
              <a:t> 7,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lấy</a:t>
            </a:r>
            <a:r>
              <a:rPr lang="en-US" altLang="en-US" sz="3200" b="1" dirty="0">
                <a:latin typeface="Times New Roman" panose="02020603050405020304" pitchFamily="18" charset="0"/>
              </a:rPr>
              <a:t> 12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trừ</a:t>
            </a:r>
            <a:r>
              <a:rPr lang="en-US" altLang="en-US" sz="3200" b="1" dirty="0">
                <a:latin typeface="Times New Roman" panose="02020603050405020304" pitchFamily="18" charset="0"/>
              </a:rPr>
              <a:t> 7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</a:rPr>
              <a:t> 5,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</a:rPr>
              <a:t> 5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nhớ</a:t>
            </a:r>
            <a:r>
              <a:rPr lang="en-US" altLang="en-US" sz="3200" b="1" dirty="0">
                <a:latin typeface="Times New Roman" panose="02020603050405020304" pitchFamily="18" charset="0"/>
              </a:rPr>
              <a:t> 1.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38200" y="2809875"/>
            <a:ext cx="381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09600" y="2822575"/>
            <a:ext cx="381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438400" y="2275582"/>
            <a:ext cx="6019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* 1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thêm</a:t>
            </a:r>
            <a:r>
              <a:rPr lang="en-US" altLang="en-US" sz="3200" b="1" dirty="0">
                <a:latin typeface="Times New Roman" panose="02020603050405020304" pitchFamily="18" charset="0"/>
              </a:rPr>
              <a:t> 1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</a:rPr>
              <a:t> 2; 5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trừ</a:t>
            </a:r>
            <a:r>
              <a:rPr lang="en-US" altLang="en-US" sz="3200" b="1" dirty="0">
                <a:latin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</a:rPr>
              <a:t> 3,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</a:rPr>
              <a:t> 3.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438400" y="3189982"/>
            <a:ext cx="62388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* 6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trừ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</a:rPr>
              <a:t> 9,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lấy</a:t>
            </a:r>
            <a:r>
              <a:rPr lang="en-US" altLang="en-US" sz="3200" b="1" dirty="0">
                <a:latin typeface="Times New Roman" panose="02020603050405020304" pitchFamily="18" charset="0"/>
              </a:rPr>
              <a:t> 16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trừ</a:t>
            </a:r>
            <a:r>
              <a:rPr lang="en-US" altLang="en-US" sz="3200" b="1" dirty="0">
                <a:latin typeface="Times New Roman" panose="02020603050405020304" pitchFamily="18" charset="0"/>
              </a:rPr>
              <a:t> 9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</a:rPr>
              <a:t> 7,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</a:rPr>
              <a:t> 7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nhớ</a:t>
            </a:r>
            <a:r>
              <a:rPr lang="en-US" altLang="en-US" sz="3200" b="1" dirty="0">
                <a:latin typeface="Times New Roman" panose="02020603050405020304" pitchFamily="18" charset="0"/>
              </a:rPr>
              <a:t> 1.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514600" y="4256782"/>
            <a:ext cx="5943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* 3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thêm</a:t>
            </a:r>
            <a:r>
              <a:rPr lang="en-US" altLang="en-US" sz="3200" b="1" dirty="0">
                <a:latin typeface="Times New Roman" panose="02020603050405020304" pitchFamily="18" charset="0"/>
              </a:rPr>
              <a:t> 1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</a:rPr>
              <a:t> 4; 8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trừ</a:t>
            </a:r>
            <a:r>
              <a:rPr lang="en-US" altLang="en-US" sz="3200" b="1" dirty="0">
                <a:latin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</a:rPr>
              <a:t> 4,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</a:rPr>
              <a:t> 4.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209800" y="5469775"/>
            <a:ext cx="4337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8652 – 3917 = 4735</a:t>
            </a:r>
          </a:p>
        </p:txBody>
      </p:sp>
    </p:spTree>
    <p:extLst>
      <p:ext uri="{BB962C8B-B14F-4D97-AF65-F5344CB8AC3E}">
        <p14:creationId xmlns:p14="http://schemas.microsoft.com/office/powerpoint/2010/main" val="2962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0"/>
            <a:ext cx="9211733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29000" y="25146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524000"/>
            <a:ext cx="61341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7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>
              <a:lnSpc>
                <a:spcPct val="150000"/>
              </a:lnSpc>
            </a:pP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541</Words>
  <Application>Microsoft Office PowerPoint</Application>
  <PresentationFormat>On-screen Show (4:3)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VNI-Bodon-Poster</vt:lpstr>
      <vt:lpstr>Default Design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NHU THUY</dc:creator>
  <cp:lastModifiedBy>admin</cp:lastModifiedBy>
  <cp:revision>164</cp:revision>
  <cp:lastPrinted>2016-01-17T09:15:00Z</cp:lastPrinted>
  <dcterms:created xsi:type="dcterms:W3CDTF">2006-08-16T00:00:00Z</dcterms:created>
  <dcterms:modified xsi:type="dcterms:W3CDTF">2022-02-09T01:29:44Z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A7E2BAAD2EDB414293C03D5391EDDF37</vt:lpwstr>
  </property>
  <property fmtid="{D5CDD505-2E9C-101B-9397-08002B2CF9AE}" pid="3" name="KSOProductBuildVer">
    <vt:lpwstr>1033-11.2.0.10382</vt:lpwstr>
  </property>
</Properties>
</file>