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sldIdLst>
    <p:sldId id="403" r:id="rId3"/>
    <p:sldId id="398" r:id="rId4"/>
    <p:sldId id="405" r:id="rId5"/>
    <p:sldId id="407" r:id="rId6"/>
    <p:sldId id="408" r:id="rId7"/>
    <p:sldId id="406" r:id="rId8"/>
    <p:sldId id="400" r:id="rId9"/>
    <p:sldId id="409" r:id="rId10"/>
    <p:sldId id="410" r:id="rId11"/>
    <p:sldId id="397" r:id="rId12"/>
  </p:sldIdLst>
  <p:sldSz cx="12192000" cy="6858000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99FF"/>
    <a:srgbClr val="6600CC"/>
    <a:srgbClr val="FF0000"/>
    <a:srgbClr val="CCFF66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69" d="100"/>
          <a:sy n="69" d="100"/>
        </p:scale>
        <p:origin x="-23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BF096-06FA-494D-8A30-7276B741232F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614EB-5AF7-444B-A436-63138AD2F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594739-B912-44DA-BB70-E748E2AC3F2A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36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- GV nêu mục tiêu của bài.</a:t>
            </a: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2BF1E3-5214-44E0-B233-C412146C0EE7}" type="slidenum">
              <a:rPr lang="en-US" altLang="zh-CN" smtClean="0">
                <a:solidFill>
                  <a:prstClr val="black"/>
                </a:solidFill>
              </a:rPr>
              <a:pPr/>
              <a:t>3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9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HS đọc đề bài và phân tích đề.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GV hướng dẫn HS qua sơ đồ.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HS làm vở. 1 HS lên bảng làm bài, tảo đổi, nhận xét.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GV chốt đáp án đúng, </a:t>
            </a:r>
            <a:r>
              <a:rPr lang="en-US" i="1" smtClean="0"/>
              <a:t>Củng cố cách tính S của HHCN</a:t>
            </a: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3DBF7FC-EB99-496A-9B55-15142EFA540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14EB-5AF7-444B-A436-63138AD2F2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00E1-8681-42D0-AACA-31675599D04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2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5388E-5648-4B2E-A67C-F4F15D700CF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4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72705-0A5B-46EC-B497-C4373E52906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3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D44C-86B4-446E-ABE5-CE699FA1A7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13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66E3-521B-47F8-991D-DC9653DB31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521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CFA-471B-45A2-9B3B-45AC126648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5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DC6-DA4B-41BE-B955-3A65066140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50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21C-82E3-4623-8AB4-E3F2D34C98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764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1727-9A9C-4529-B728-8624612FB2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838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7E12-28AF-4D6C-8B85-94E294F29B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567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C4BA-32AD-4CEC-BC59-B1C917DD3F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0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8112F-AF25-4E79-825C-4F71C142F65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74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2D54-511A-4406-8F58-C05BA9C564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964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49F1-B1DC-4085-A60B-D91E25C584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534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9CE-09FD-4CEB-B0C9-51A4FAD938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CCC3B-C11A-432D-A2D5-F7B8D580949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1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FAB76-02D6-4687-B82D-294D6DE6BAF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0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BBA3E-5E01-4A99-939F-B51A9F24AD27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0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5DFD5-DE7D-4D69-B7B6-88DEF1FCB52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59D6-7E88-4DCC-910D-596AC80C516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50696-43E6-4043-B567-167954734C7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751F9-BDD3-44B7-AB44-CACF851BD74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9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6E389-F005-44C7-9401-0A0113D3E7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94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6E389-F005-44C7-9401-0A0113D3E7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70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" y="0"/>
            <a:ext cx="121287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68344" y="2344088"/>
            <a:ext cx="256749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4793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67000" y="609601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191000" y="2895600"/>
            <a:ext cx="525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01875" indent="-2301875">
              <a:spcBef>
                <a:spcPct val="20000"/>
              </a:spcBef>
              <a:buFontTx/>
              <a:buChar char="•"/>
              <a:tabLst>
                <a:tab pos="4445000" algn="ctr"/>
              </a:tabLst>
            </a:pPr>
            <a:endParaRPr lang="en-US" sz="2800"/>
          </a:p>
        </p:txBody>
      </p:sp>
      <p:pic>
        <p:nvPicPr>
          <p:cNvPr id="20487" name="Picture 8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0" y="4619626"/>
            <a:ext cx="12001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800601"/>
            <a:ext cx="1219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686301"/>
            <a:ext cx="14097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800601"/>
            <a:ext cx="1409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1952625" y="1335564"/>
            <a:ext cx="7543800" cy="189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Chuẩn bị bài:</a:t>
            </a:r>
          </a:p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luyện tập trang 172.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1665732" y="516682"/>
            <a:ext cx="8839200" cy="4881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10180"/>
              </a:avLst>
            </a:prstTxWarp>
          </a:bodyPr>
          <a:lstStyle/>
          <a:p>
            <a:r>
              <a:rPr lang="en-US" sz="4400" b="1" kern="10" spc="-22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78" name="TextBox 1"/>
          <p:cNvSpPr txBox="1">
            <a:spLocks noChangeArrowheads="1"/>
          </p:cNvSpPr>
          <p:nvPr/>
        </p:nvSpPr>
        <p:spPr bwMode="auto">
          <a:xfrm>
            <a:off x="1524000" y="1752601"/>
            <a:ext cx="839311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TOÁN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Tiết:166   Luyện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(trang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171 –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419600" y="609600"/>
            <a:ext cx="3261435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3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219200" y="2590800"/>
            <a:ext cx="9982200" cy="1828799"/>
            <a:chOff x="915704" y="1472019"/>
            <a:chExt cx="7994318" cy="1121937"/>
          </a:xfrm>
        </p:grpSpPr>
        <p:pic>
          <p:nvPicPr>
            <p:cNvPr id="31752" name="图片 3079" descr="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704" y="1472019"/>
              <a:ext cx="7994318" cy="11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Rectangle 6"/>
            <p:cNvSpPr>
              <a:spLocks noChangeArrowheads="1"/>
            </p:cNvSpPr>
            <p:nvPr/>
          </p:nvSpPr>
          <p:spPr bwMode="auto">
            <a:xfrm>
              <a:off x="1586983" y="1732770"/>
              <a:ext cx="7052524" cy="600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0" hangingPunct="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 kĩ năng giải bài toán về chuyển động đều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6342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4">
            <a:extLst>
              <a:ext uri="{FF2B5EF4-FFF2-40B4-BE49-F238E27FC236}">
                <a16:creationId xmlns="" xmlns:a16="http://schemas.microsoft.com/office/drawing/2014/main" id="{D3B2098D-C7A2-423B-B318-76E5227D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69" y="664382"/>
            <a:ext cx="38481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120km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504B89-2747-45F5-9DA9-8410A94FB269}"/>
              </a:ext>
            </a:extLst>
          </p:cNvPr>
          <p:cNvSpPr/>
          <p:nvPr/>
        </p:nvSpPr>
        <p:spPr>
          <a:xfrm>
            <a:off x="405319" y="551128"/>
            <a:ext cx="4267200" cy="16006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Box 24">
            <a:extLst>
              <a:ext uri="{FF2B5EF4-FFF2-40B4-BE49-F238E27FC236}">
                <a16:creationId xmlns="" xmlns:a16="http://schemas.microsoft.com/office/drawing/2014/main" id="{7B24BBBF-D618-40CE-8E27-C2E6B0C48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987" y="2570655"/>
            <a:ext cx="41472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15km/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B0DEB5D-992A-4992-9034-CF3F54A43A6D}"/>
              </a:ext>
            </a:extLst>
          </p:cNvPr>
          <p:cNvSpPr/>
          <p:nvPr/>
        </p:nvSpPr>
        <p:spPr>
          <a:xfrm>
            <a:off x="397213" y="2481644"/>
            <a:ext cx="4275306" cy="17476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C8C27EA-3BA0-4D4F-953C-C76969CE6762}"/>
              </a:ext>
            </a:extLst>
          </p:cNvPr>
          <p:cNvSpPr/>
          <p:nvPr/>
        </p:nvSpPr>
        <p:spPr>
          <a:xfrm>
            <a:off x="381000" y="4559189"/>
            <a:ext cx="4267200" cy="17476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24">
            <a:extLst>
              <a:ext uri="{FF2B5EF4-FFF2-40B4-BE49-F238E27FC236}">
                <a16:creationId xmlns="" xmlns:a16="http://schemas.microsoft.com/office/drawing/2014/main" id="{C2C28266-F817-4C41-961A-891DA944D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48200"/>
            <a:ext cx="406291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5km/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6km.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51FE9174-57AA-4EBE-A202-7B8BE39F952E}"/>
              </a:ext>
            </a:extLst>
          </p:cNvPr>
          <p:cNvSpPr txBox="1">
            <a:spLocks/>
          </p:cNvSpPr>
          <p:nvPr/>
        </p:nvSpPr>
        <p:spPr>
          <a:xfrm>
            <a:off x="5257800" y="2045242"/>
            <a:ext cx="6400800" cy="24041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fontAlgn="auto"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 dụng các công thức:</a:t>
            </a:r>
          </a:p>
          <a:p>
            <a:pPr algn="l" fontAlgn="auto"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v × t ;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(T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rong đó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quãng đường,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= s : 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vận tốc và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thời gian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l" fontAlgn="auto">
              <a:spcAft>
                <a:spcPts val="0"/>
              </a:spcAft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4">
            <a:extLst>
              <a:ext uri="{FF2B5EF4-FFF2-40B4-BE49-F238E27FC236}">
                <a16:creationId xmlns="" xmlns:a16="http://schemas.microsoft.com/office/drawing/2014/main" id="{B40E15BE-F6D9-4AE3-82B0-1A73BA042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903"/>
            <a:ext cx="1123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9364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B34E26-D9A5-43E5-84B9-DF6A82E63E84}"/>
              </a:ext>
            </a:extLst>
          </p:cNvPr>
          <p:cNvSpPr txBox="1"/>
          <p:nvPr/>
        </p:nvSpPr>
        <p:spPr>
          <a:xfrm>
            <a:off x="6055360" y="4924597"/>
            <a:ext cx="5867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6 : 5 = 1,2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48km/h; b) 7,5km; c)1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360" y="868936"/>
            <a:ext cx="4267200" cy="1414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2,5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120 : 2,5 = 48 (km/h)</a:t>
            </a:r>
          </a:p>
        </p:txBody>
      </p:sp>
      <p:sp>
        <p:nvSpPr>
          <p:cNvPr id="6" name="Text Box 24">
            <a:extLst>
              <a:ext uri="{FF2B5EF4-FFF2-40B4-BE49-F238E27FC236}">
                <a16:creationId xmlns="" xmlns:a16="http://schemas.microsoft.com/office/drawing/2014/main" id="{D3B2098D-C7A2-423B-B318-76E5227D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29" y="868936"/>
            <a:ext cx="38481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120km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504B89-2747-45F5-9DA9-8410A94FB269}"/>
              </a:ext>
            </a:extLst>
          </p:cNvPr>
          <p:cNvSpPr/>
          <p:nvPr/>
        </p:nvSpPr>
        <p:spPr>
          <a:xfrm>
            <a:off x="669479" y="755682"/>
            <a:ext cx="4267200" cy="16006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Box 24">
            <a:extLst>
              <a:ext uri="{FF2B5EF4-FFF2-40B4-BE49-F238E27FC236}">
                <a16:creationId xmlns="" xmlns:a16="http://schemas.microsoft.com/office/drawing/2014/main" id="{7B24BBBF-D618-40CE-8E27-C2E6B0C48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47" y="2775209"/>
            <a:ext cx="41472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15km/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B0DEB5D-992A-4992-9034-CF3F54A43A6D}"/>
              </a:ext>
            </a:extLst>
          </p:cNvPr>
          <p:cNvSpPr/>
          <p:nvPr/>
        </p:nvSpPr>
        <p:spPr>
          <a:xfrm>
            <a:off x="661373" y="2686198"/>
            <a:ext cx="4275306" cy="17476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C8C27EA-3BA0-4D4F-953C-C76969CE6762}"/>
              </a:ext>
            </a:extLst>
          </p:cNvPr>
          <p:cNvSpPr/>
          <p:nvPr/>
        </p:nvSpPr>
        <p:spPr>
          <a:xfrm>
            <a:off x="645160" y="4763743"/>
            <a:ext cx="4267200" cy="17476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24">
            <a:extLst>
              <a:ext uri="{FF2B5EF4-FFF2-40B4-BE49-F238E27FC236}">
                <a16:creationId xmlns="" xmlns:a16="http://schemas.microsoft.com/office/drawing/2014/main" id="{C2C28266-F817-4C41-961A-891DA944D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" y="4852754"/>
            <a:ext cx="406291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5km/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6km.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FBBB837E-FDB7-454F-94F0-FAE20657E48B}"/>
              </a:ext>
            </a:extLst>
          </p:cNvPr>
          <p:cNvSpPr txBox="1">
            <a:spLocks/>
          </p:cNvSpPr>
          <p:nvPr/>
        </p:nvSpPr>
        <p:spPr>
          <a:xfrm>
            <a:off x="6289526" y="2958650"/>
            <a:ext cx="5769421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15 x 0,5 = 7,5 (km)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D614B1-EA24-4B54-BABA-F49DCC928216}"/>
              </a:ext>
            </a:extLst>
          </p:cNvPr>
          <p:cNvSpPr/>
          <p:nvPr/>
        </p:nvSpPr>
        <p:spPr>
          <a:xfrm>
            <a:off x="6131560" y="718825"/>
            <a:ext cx="5638800" cy="16546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CAEEAE1-D371-46CF-9070-0B9C3679E492}"/>
              </a:ext>
            </a:extLst>
          </p:cNvPr>
          <p:cNvSpPr/>
          <p:nvPr/>
        </p:nvSpPr>
        <p:spPr>
          <a:xfrm>
            <a:off x="6055360" y="2775209"/>
            <a:ext cx="5753100" cy="17476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2B7A8F4-8885-48E0-A1DA-C41516A1675F}"/>
              </a:ext>
            </a:extLst>
          </p:cNvPr>
          <p:cNvSpPr/>
          <p:nvPr/>
        </p:nvSpPr>
        <p:spPr>
          <a:xfrm>
            <a:off x="6019800" y="4800600"/>
            <a:ext cx="5753100" cy="17476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3A62E119-15A8-444E-893F-F98C0D5568F6}"/>
              </a:ext>
            </a:extLst>
          </p:cNvPr>
          <p:cNvSpPr/>
          <p:nvPr/>
        </p:nvSpPr>
        <p:spPr>
          <a:xfrm>
            <a:off x="5217160" y="1423754"/>
            <a:ext cx="5334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8ECCFFD4-0061-4B7B-AF80-B83AA8614C54}"/>
              </a:ext>
            </a:extLst>
          </p:cNvPr>
          <p:cNvSpPr/>
          <p:nvPr/>
        </p:nvSpPr>
        <p:spPr>
          <a:xfrm>
            <a:off x="5229319" y="3519254"/>
            <a:ext cx="5334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9EF344AC-99C8-4E7C-90D1-2A647A31B3F4}"/>
              </a:ext>
            </a:extLst>
          </p:cNvPr>
          <p:cNvSpPr/>
          <p:nvPr/>
        </p:nvSpPr>
        <p:spPr>
          <a:xfrm>
            <a:off x="5241478" y="5614754"/>
            <a:ext cx="5334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 Box 24">
            <a:extLst>
              <a:ext uri="{FF2B5EF4-FFF2-40B4-BE49-F238E27FC236}">
                <a16:creationId xmlns="" xmlns:a16="http://schemas.microsoft.com/office/drawing/2014/main" id="{34539C01-C223-49A8-A63A-5ADDA97CC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6374"/>
            <a:ext cx="1123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4">
            <a:extLst>
              <a:ext uri="{FF2B5EF4-FFF2-40B4-BE49-F238E27FC236}">
                <a16:creationId xmlns="" xmlns:a16="http://schemas.microsoft.com/office/drawing/2014/main" id="{96148914-3C05-471B-A562-6C0417B2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981" y="125333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 b="10101"/>
          <a:stretch>
            <a:fillRect/>
          </a:stretch>
        </p:blipFill>
        <p:spPr bwMode="auto">
          <a:xfrm>
            <a:off x="-10813" y="-99289"/>
            <a:ext cx="121454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68551" y="5735639"/>
            <a:ext cx="1729316" cy="92333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Ô tô đến trước xe máy bao lâu</a:t>
            </a:r>
            <a:endParaRPr lang="en-US" alt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95351" y="4629150"/>
            <a:ext cx="2207656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Thời gian xe máy đi</a:t>
            </a:r>
            <a:endParaRPr lang="en-US" alt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789323" y="4612077"/>
            <a:ext cx="1908536" cy="36933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en-US" altLang="en-US" smtClean="0"/>
              <a:t>Thời gian ô tô đi</a:t>
            </a:r>
            <a:endParaRPr lang="en-US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 flipV="1">
            <a:off x="1854200" y="5032376"/>
            <a:ext cx="1526117" cy="676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3346451" y="5048250"/>
            <a:ext cx="1500716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40192" y="1699276"/>
            <a:ext cx="1746740" cy="646331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mtClean="0"/>
              <a:t>Quãng đường ô tô đi </a:t>
            </a:r>
            <a:endParaRPr lang="en-US" alt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542606" y="1699276"/>
            <a:ext cx="1246717" cy="646331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mtClean="0"/>
              <a:t>Thời gian ô </a:t>
            </a:r>
            <a:r>
              <a:rPr lang="en-US" altLang="en-US"/>
              <a:t>tô đi </a:t>
            </a: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 flipV="1">
            <a:off x="1143000" y="2345607"/>
            <a:ext cx="856177" cy="6705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2067278" y="2345606"/>
            <a:ext cx="1035729" cy="6705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1815042" y="394329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966258" y="3695641"/>
            <a:ext cx="1775884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Vận tốc xe máy</a:t>
            </a:r>
            <a:endParaRPr lang="en-US" altLang="en-US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359392" y="3016187"/>
            <a:ext cx="1415772" cy="36933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Vận tốc ô tô</a:t>
            </a:r>
            <a:endParaRPr lang="en-US" altLang="en-US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 flipH="1" flipV="1">
            <a:off x="1922424" y="3440048"/>
            <a:ext cx="0" cy="312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6821390" y="2050613"/>
            <a:ext cx="41280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179388" algn="l"/>
              </a:tabLst>
            </a:pPr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của ôtô là:</a:t>
            </a:r>
          </a:p>
          <a:p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90 : 1,5   = 60 (km/ giờ)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7012921" y="2914213"/>
            <a:ext cx="38202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/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của xe máy là:</a:t>
            </a:r>
          </a:p>
          <a:p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60 : 2   = 30 (km/ giờ)</a:t>
            </a:r>
            <a:endParaRPr lang="en-US" sz="2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6596727" y="3827196"/>
            <a:ext cx="52379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/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xe máy đi quãng đường AB là:</a:t>
            </a:r>
          </a:p>
          <a:p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90 : 30   =  3 (giờ)</a:t>
            </a:r>
            <a:endParaRPr lang="en-US" sz="2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6027458" y="4730313"/>
            <a:ext cx="60486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/>
            <a:r>
              <a:rPr lang="en-US" sz="240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Thời </a:t>
            </a:r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 </a:t>
            </a:r>
            <a:r>
              <a:rPr lang="en-US" sz="240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đến B trước xe </a:t>
            </a:r>
            <a:r>
              <a:rPr lang="en-US" sz="240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là</a:t>
            </a:r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/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  </a:t>
            </a:r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giờ  </a:t>
            </a:r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1,5 (giờ)</a:t>
            </a:r>
          </a:p>
          <a:p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Đổi: 1,5 </a:t>
            </a:r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= 1 giờ 30 phút.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8842242" y="6022482"/>
            <a:ext cx="2929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 giờ 30 phút.</a:t>
            </a:r>
          </a:p>
        </p:txBody>
      </p:sp>
      <p:sp>
        <p:nvSpPr>
          <p:cNvPr id="5146" name="Rectangle 2"/>
          <p:cNvSpPr>
            <a:spLocks noChangeArrowheads="1"/>
          </p:cNvSpPr>
          <p:nvPr/>
        </p:nvSpPr>
        <p:spPr bwMode="auto">
          <a:xfrm>
            <a:off x="0" y="66675"/>
            <a:ext cx="120480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Một ô tô và một xe máy xuất phát cùng một lúc từ A đến B. Quãng đ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AB dài 90km. Hỏi ô tô đến B tr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ớc xe máy bao lâu, biết thời gian ô tô đi là 1,5 giờ và vận tốc ô tô gấp 2 lần vận tốc xe máy ?</a:t>
            </a:r>
            <a:endParaRPr lang="en-US" altLang="en-US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7" name="Text Box 31"/>
          <p:cNvSpPr txBox="1">
            <a:spLocks noChangeArrowheads="1"/>
          </p:cNvSpPr>
          <p:nvPr/>
        </p:nvSpPr>
        <p:spPr bwMode="auto">
          <a:xfrm>
            <a:off x="7391400" y="1510862"/>
            <a:ext cx="2278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Cách 1: Bài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962400" y="1708730"/>
            <a:ext cx="2105720" cy="1655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  <a:endParaRPr lang="en-US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v × t  </a:t>
            </a:r>
            <a:endParaRPr lang="en-US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= s : v</a:t>
            </a:r>
          </a:p>
          <a:p>
            <a:r>
              <a:rPr lang="vi-VN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quãng đường</a:t>
            </a:r>
          </a:p>
          <a:p>
            <a:pPr algn="l"/>
            <a:r>
              <a:rPr lang="vi-VN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v: Vận tốc</a:t>
            </a:r>
          </a:p>
          <a:p>
            <a:pPr algn="l"/>
            <a:r>
              <a:rPr lang="vi-VN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t: Thời gian</a:t>
            </a:r>
            <a:endParaRPr lang="vi-VN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8" grpId="0" animBg="1"/>
      <p:bldP spid="2070" grpId="0" animBg="1"/>
      <p:bldP spid="2072" grpId="0" animBg="1"/>
      <p:bldP spid="2073" grpId="0" animBg="1"/>
      <p:bldP spid="2074" grpId="0"/>
      <p:bldP spid="2075" grpId="0"/>
      <p:bldP spid="2076" grpId="0"/>
      <p:bldP spid="2078" grpId="0"/>
      <p:bldP spid="2079" grpId="0"/>
      <p:bldP spid="5147" grpId="0"/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3471E8D8-9E71-43B7-A844-2A319B654EB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44733"/>
            <a:ext cx="1211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90km.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1752600" cy="1655618"/>
          </a:xfrm>
        </p:spPr>
        <p:txBody>
          <a:bodyPr/>
          <a:lstStyle/>
          <a:p>
            <a:r>
              <a:rPr lang="vi-V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s : </a:t>
            </a:r>
            <a:r>
              <a:rPr lang="vi-V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v × t </a:t>
            </a:r>
            <a:r>
              <a:rPr lang="vi-V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s : </a:t>
            </a:r>
            <a:r>
              <a:rPr lang="vi-V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0" y="1676400"/>
            <a:ext cx="9372600" cy="647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 cùng một quãng đường, thời gian và vận tốc là hai đại lượng tỉ lệ nghịch . Vận tốc ô tô gấp 2 lần vận tốc xe máy thì thời gian xe máy đi từ A đến B gấp 2 lần thời gian ô tô đi từ A đến B.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tô đi từ A đến B mất 1,5 giờ thì xe máy đi từ A đến B trong thời gian là: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vi-VN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 giờ × 2 = 3 (giờ)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 gian ô tô đến B trước xe máy là: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vi-VN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giờ − 1,5 giờ = 1,5 (giờ)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vi-VN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 giờ = 1 giờ 30 phút.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vi-VN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1 giờ 30 phút.</a:t>
            </a: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0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4">
                <a:extLst>
                  <a:ext uri="{FF2B5EF4-FFF2-40B4-BE49-F238E27FC236}">
                    <a16:creationId xmlns="" xmlns:a16="http://schemas.microsoft.com/office/drawing/2014/main" id="{3471E8D8-9E71-43B7-A844-2A319B654EBE}"/>
                  </a:ext>
                </a:extLst>
              </p:cNvPr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1543301" y="272318"/>
                <a:ext cx="8934113" cy="1364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Hai ô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</a:t>
                </a:r>
                <a:r>
                  <a:rPr lang="vi-V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gặp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180km.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40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vận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4" name="Text Box 24">
                <a:extLst>
                  <a:ext uri="{FF2B5EF4-FFF2-40B4-BE49-F238E27FC236}">
                    <a16:creationId xmlns:a16="http://schemas.microsoft.com/office/drawing/2014/main" id="{3471E8D8-9E71-43B7-A844-2A319B654EB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543301" y="272318"/>
                <a:ext cx="8934113" cy="1364476"/>
              </a:xfrm>
              <a:prstGeom prst="rect">
                <a:avLst/>
              </a:prstGeom>
              <a:blipFill>
                <a:blip r:embed="rId3"/>
                <a:stretch>
                  <a:fillRect l="-1023" t="-3571" r="-1023" b="-3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3F11F3-0EBE-4CDF-940B-CFC08D23A99C}"/>
              </a:ext>
            </a:extLst>
          </p:cNvPr>
          <p:cNvSpPr txBox="1"/>
          <p:nvPr/>
        </p:nvSpPr>
        <p:spPr>
          <a:xfrm>
            <a:off x="2216210" y="341058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051E29-C468-42BD-80F9-7E103B7FF87D}"/>
              </a:ext>
            </a:extLst>
          </p:cNvPr>
          <p:cNvSpPr txBox="1"/>
          <p:nvPr/>
        </p:nvSpPr>
        <p:spPr>
          <a:xfrm>
            <a:off x="8742767" y="338366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E7614BAF-35EA-48E4-B575-D004B266566D}"/>
              </a:ext>
            </a:extLst>
          </p:cNvPr>
          <p:cNvCxnSpPr>
            <a:cxnSpLocks/>
          </p:cNvCxnSpPr>
          <p:nvPr/>
        </p:nvCxnSpPr>
        <p:spPr>
          <a:xfrm>
            <a:off x="2381966" y="2958957"/>
            <a:ext cx="494472" cy="73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CE37B759-3F4A-4585-B50B-B5AFD4C616AF}"/>
                  </a:ext>
                </a:extLst>
              </p:cNvPr>
              <p:cNvSpPr txBox="1"/>
              <p:nvPr/>
            </p:nvSpPr>
            <p:spPr>
              <a:xfrm>
                <a:off x="4704802" y="3410589"/>
                <a:ext cx="1897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= 180</a:t>
                </a: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km</a:t>
                </a: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37B759-3F4A-4585-B50B-B5AFD4C61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802" y="3410589"/>
                <a:ext cx="1897827" cy="461665"/>
              </a:xfrm>
              <a:prstGeom prst="rect">
                <a:avLst/>
              </a:prstGeom>
              <a:blipFill>
                <a:blip r:embed="rId4"/>
                <a:stretch>
                  <a:fillRect l="-965" t="-10526" r="-353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ket 9">
            <a:extLst>
              <a:ext uri="{FF2B5EF4-FFF2-40B4-BE49-F238E27FC236}">
                <a16:creationId xmlns="" xmlns:a16="http://schemas.microsoft.com/office/drawing/2014/main" id="{83F27C02-51C6-4238-90FB-249FC9305F5E}"/>
              </a:ext>
            </a:extLst>
          </p:cNvPr>
          <p:cNvSpPr/>
          <p:nvPr/>
        </p:nvSpPr>
        <p:spPr>
          <a:xfrm rot="5400000">
            <a:off x="5568041" y="98610"/>
            <a:ext cx="230408" cy="6491073"/>
          </a:xfrm>
          <a:prstGeom prst="rightBracket">
            <a:avLst>
              <a:gd name="adj" fmla="val 196765"/>
            </a:avLst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D9E4106-CD3D-4DB9-95AE-93D50F9E61C0}"/>
              </a:ext>
            </a:extLst>
          </p:cNvPr>
          <p:cNvGrpSpPr/>
          <p:nvPr/>
        </p:nvGrpSpPr>
        <p:grpSpPr>
          <a:xfrm>
            <a:off x="2419952" y="3075578"/>
            <a:ext cx="6517740" cy="237810"/>
            <a:chOff x="1751617" y="3120916"/>
            <a:chExt cx="6517740" cy="23781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0F44B572-A8A2-49C7-8B66-3226B4E1C2D4}"/>
                </a:ext>
              </a:extLst>
            </p:cNvPr>
            <p:cNvCxnSpPr>
              <a:cxnSpLocks/>
            </p:cNvCxnSpPr>
            <p:nvPr/>
          </p:nvCxnSpPr>
          <p:spPr>
            <a:xfrm>
              <a:off x="1751617" y="3238223"/>
              <a:ext cx="65177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F547E3BA-89DA-40B7-841C-ECAAC0EA822C}"/>
                </a:ext>
              </a:extLst>
            </p:cNvPr>
            <p:cNvCxnSpPr/>
            <p:nvPr/>
          </p:nvCxnSpPr>
          <p:spPr>
            <a:xfrm>
              <a:off x="1760495" y="3128319"/>
              <a:ext cx="0" cy="2304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5210B976-75C6-4E3F-84A7-908AC69D3F94}"/>
                </a:ext>
              </a:extLst>
            </p:cNvPr>
            <p:cNvCxnSpPr/>
            <p:nvPr/>
          </p:nvCxnSpPr>
          <p:spPr>
            <a:xfrm>
              <a:off x="8260449" y="3120916"/>
              <a:ext cx="0" cy="2304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68812E8-A03F-4C81-B531-A36836BE2FA3}"/>
              </a:ext>
            </a:extLst>
          </p:cNvPr>
          <p:cNvGrpSpPr/>
          <p:nvPr/>
        </p:nvGrpSpPr>
        <p:grpSpPr>
          <a:xfrm>
            <a:off x="1770078" y="2462889"/>
            <a:ext cx="851227" cy="461665"/>
            <a:chOff x="2389520" y="2113417"/>
            <a:chExt cx="851227" cy="461665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47C9237-5684-4C20-BB7C-9AB94804F342}"/>
                </a:ext>
              </a:extLst>
            </p:cNvPr>
            <p:cNvSpPr txBox="1"/>
            <p:nvPr/>
          </p:nvSpPr>
          <p:spPr>
            <a:xfrm>
              <a:off x="2573577" y="2113417"/>
              <a:ext cx="667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id="{0B6B9B0D-6CAD-4038-884C-661016F0A803}"/>
                    </a:ext>
                  </a:extLst>
                </p:cNvPr>
                <p:cNvSpPr txBox="1"/>
                <p:nvPr/>
              </p:nvSpPr>
              <p:spPr>
                <a:xfrm>
                  <a:off x="2389520" y="2116732"/>
                  <a:ext cx="4167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6B9B0D-6CAD-4038-884C-661016F0A8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520" y="2116732"/>
                  <a:ext cx="41671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696" r="-4348" b="-2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DF9D2CEA-89AA-4D62-BFD0-06757637AFA2}"/>
              </a:ext>
            </a:extLst>
          </p:cNvPr>
          <p:cNvCxnSpPr>
            <a:cxnSpLocks/>
          </p:cNvCxnSpPr>
          <p:nvPr/>
        </p:nvCxnSpPr>
        <p:spPr>
          <a:xfrm flipH="1">
            <a:off x="8460492" y="2987205"/>
            <a:ext cx="4248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360E0C4-3095-4BCB-AC2F-0EF0D5423010}"/>
              </a:ext>
            </a:extLst>
          </p:cNvPr>
          <p:cNvGrpSpPr/>
          <p:nvPr/>
        </p:nvGrpSpPr>
        <p:grpSpPr>
          <a:xfrm>
            <a:off x="8334393" y="2468379"/>
            <a:ext cx="851227" cy="461665"/>
            <a:chOff x="2389520" y="2113417"/>
            <a:chExt cx="851227" cy="461665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9409560-861A-4929-A090-C840868ACF57}"/>
                </a:ext>
              </a:extLst>
            </p:cNvPr>
            <p:cNvSpPr txBox="1"/>
            <p:nvPr/>
          </p:nvSpPr>
          <p:spPr>
            <a:xfrm>
              <a:off x="2573577" y="2113417"/>
              <a:ext cx="667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="" xmlns:a16="http://schemas.microsoft.com/office/drawing/2014/main" id="{A5C74985-BCC2-4FA8-B7D8-013A0A02C990}"/>
                    </a:ext>
                  </a:extLst>
                </p:cNvPr>
                <p:cNvSpPr txBox="1"/>
                <p:nvPr/>
              </p:nvSpPr>
              <p:spPr>
                <a:xfrm>
                  <a:off x="2389520" y="2116732"/>
                  <a:ext cx="41671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5C74985-BCC2-4FA8-B7D8-013A0A02C9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520" y="2116732"/>
                  <a:ext cx="41671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0294" r="-5882" b="-2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251C9C0-494D-4BA6-BCA3-6C943247DEFC}"/>
              </a:ext>
            </a:extLst>
          </p:cNvPr>
          <p:cNvSpPr txBox="1"/>
          <p:nvPr/>
        </p:nvSpPr>
        <p:spPr>
          <a:xfrm>
            <a:off x="5678822" y="2247235"/>
            <a:ext cx="190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2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giờ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="" xmlns:a16="http://schemas.microsoft.com/office/drawing/2014/main" id="{84280597-8050-4B6D-8372-F123F2CE6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48" y="1609959"/>
            <a:ext cx="1532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Tóm</a:t>
            </a:r>
            <a:r>
              <a:rPr kumimoji="0" lang="en-US" altLang="vi-VN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tắt</a:t>
            </a:r>
            <a:endParaRPr kumimoji="0" lang="en-US" altLang="vi-VN" sz="2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="" xmlns:a16="http://schemas.microsoft.com/office/drawing/2014/main" id="{CAD022FB-34EA-46BB-8F9E-F884A3A70D12}"/>
              </a:ext>
            </a:extLst>
          </p:cNvPr>
          <p:cNvSpPr/>
          <p:nvPr/>
        </p:nvSpPr>
        <p:spPr>
          <a:xfrm>
            <a:off x="6209747" y="3036935"/>
            <a:ext cx="282886" cy="27645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9BD0233-5D92-4C7E-90BA-332EE677E326}"/>
                  </a:ext>
                </a:extLst>
              </p:cNvPr>
              <p:cNvSpPr txBox="1"/>
              <p:nvPr/>
            </p:nvSpPr>
            <p:spPr>
              <a:xfrm>
                <a:off x="3256325" y="2176505"/>
                <a:ext cx="2129495" cy="533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BD0233-5D92-4C7E-90BA-332EE677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25" y="2176505"/>
                <a:ext cx="2129495" cy="533479"/>
              </a:xfrm>
              <a:prstGeom prst="rect">
                <a:avLst/>
              </a:prstGeom>
              <a:blipFill>
                <a:blip r:embed="rId7"/>
                <a:stretch>
                  <a:fillRect l="-8571" t="-2273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371600" y="4490085"/>
            <a:ext cx="8991600" cy="1785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tốc = quãng đường AB : thời gian đi để gặp nhau.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dạng: Tìm 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số khi biết tổng và tỉ </a:t>
            </a: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để tìm 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tốc mỗi </a:t>
            </a: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22" grpId="0"/>
      <p:bldP spid="23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76400" y="93204"/>
            <a:ext cx="86868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180 : 2 = 90 (km/h)</a:t>
            </a:r>
          </a:p>
          <a:p>
            <a:pPr eaLnBrk="0" hangingPunct="0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eaLnBrk="0" hangingPunct="0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90 : (2 + 3) x 2 = 36 (km/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hangingPunct="0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90 – 36 = 54 (km/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hangingPunct="0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54km/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36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3778236" y="2549780"/>
            <a:ext cx="1944688" cy="230188"/>
            <a:chOff x="2744" y="2332"/>
            <a:chExt cx="1225" cy="145"/>
          </a:xfrm>
        </p:grpSpPr>
        <p:sp>
          <p:nvSpPr>
            <p:cNvPr id="7" name="Line 63"/>
            <p:cNvSpPr>
              <a:spLocks noChangeShapeType="1"/>
            </p:cNvSpPr>
            <p:nvPr/>
          </p:nvSpPr>
          <p:spPr bwMode="auto">
            <a:xfrm>
              <a:off x="3379" y="2332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2744" y="2341"/>
              <a:ext cx="1225" cy="136"/>
              <a:chOff x="2744" y="2115"/>
              <a:chExt cx="1225" cy="136"/>
            </a:xfrm>
          </p:grpSpPr>
          <p:sp>
            <p:nvSpPr>
              <p:cNvPr id="9" name="Line 65"/>
              <p:cNvSpPr>
                <a:spLocks noChangeShapeType="1"/>
              </p:cNvSpPr>
              <p:nvPr/>
            </p:nvSpPr>
            <p:spPr bwMode="auto">
              <a:xfrm>
                <a:off x="3969" y="211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68"/>
              <p:cNvGrpSpPr>
                <a:grpSpLocks/>
              </p:cNvGrpSpPr>
              <p:nvPr/>
            </p:nvGrpSpPr>
            <p:grpSpPr bwMode="auto">
              <a:xfrm>
                <a:off x="2744" y="2115"/>
                <a:ext cx="1225" cy="136"/>
                <a:chOff x="612" y="2360"/>
                <a:chExt cx="1225" cy="136"/>
              </a:xfrm>
            </p:grpSpPr>
            <p:sp>
              <p:nvSpPr>
                <p:cNvPr id="1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612" y="2419"/>
                  <a:ext cx="1225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70"/>
                <p:cNvSpPr>
                  <a:spLocks noChangeShapeType="1"/>
                </p:cNvSpPr>
                <p:nvPr/>
              </p:nvSpPr>
              <p:spPr bwMode="auto">
                <a:xfrm>
                  <a:off x="612" y="2360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71"/>
          <p:cNvGrpSpPr>
            <a:grpSpLocks/>
          </p:cNvGrpSpPr>
          <p:nvPr/>
        </p:nvGrpSpPr>
        <p:grpSpPr bwMode="auto">
          <a:xfrm>
            <a:off x="3810001" y="3047632"/>
            <a:ext cx="2879725" cy="230188"/>
            <a:chOff x="2744" y="2332"/>
            <a:chExt cx="1814" cy="145"/>
          </a:xfrm>
        </p:grpSpPr>
        <p:sp>
          <p:nvSpPr>
            <p:cNvPr id="16" name="Line 63"/>
            <p:cNvSpPr>
              <a:spLocks noChangeShapeType="1"/>
            </p:cNvSpPr>
            <p:nvPr/>
          </p:nvSpPr>
          <p:spPr bwMode="auto">
            <a:xfrm>
              <a:off x="3379" y="2332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64"/>
            <p:cNvGrpSpPr>
              <a:grpSpLocks/>
            </p:cNvGrpSpPr>
            <p:nvPr/>
          </p:nvGrpSpPr>
          <p:grpSpPr bwMode="auto">
            <a:xfrm>
              <a:off x="2744" y="2341"/>
              <a:ext cx="1814" cy="136"/>
              <a:chOff x="2744" y="2115"/>
              <a:chExt cx="1814" cy="136"/>
            </a:xfrm>
          </p:grpSpPr>
          <p:sp>
            <p:nvSpPr>
              <p:cNvPr id="18" name="Line 65"/>
              <p:cNvSpPr>
                <a:spLocks noChangeShapeType="1"/>
              </p:cNvSpPr>
              <p:nvPr/>
            </p:nvSpPr>
            <p:spPr bwMode="auto">
              <a:xfrm>
                <a:off x="3969" y="211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" name="Group 66"/>
              <p:cNvGrpSpPr>
                <a:grpSpLocks/>
              </p:cNvGrpSpPr>
              <p:nvPr/>
            </p:nvGrpSpPr>
            <p:grpSpPr bwMode="auto">
              <a:xfrm>
                <a:off x="2744" y="2115"/>
                <a:ext cx="1814" cy="136"/>
                <a:chOff x="2744" y="2251"/>
                <a:chExt cx="1814" cy="136"/>
              </a:xfrm>
            </p:grpSpPr>
            <p:sp>
              <p:nvSpPr>
                <p:cNvPr id="20" name="Line 67"/>
                <p:cNvSpPr>
                  <a:spLocks noChangeShapeType="1"/>
                </p:cNvSpPr>
                <p:nvPr/>
              </p:nvSpPr>
              <p:spPr bwMode="auto">
                <a:xfrm>
                  <a:off x="4558" y="2251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" name="Group 68"/>
                <p:cNvGrpSpPr>
                  <a:grpSpLocks/>
                </p:cNvGrpSpPr>
                <p:nvPr/>
              </p:nvGrpSpPr>
              <p:grpSpPr bwMode="auto">
                <a:xfrm>
                  <a:off x="2744" y="2251"/>
                  <a:ext cx="1814" cy="136"/>
                  <a:chOff x="612" y="2360"/>
                  <a:chExt cx="1814" cy="136"/>
                </a:xfrm>
              </p:grpSpPr>
              <p:sp>
                <p:nvSpPr>
                  <p:cNvPr id="22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432"/>
                    <a:ext cx="181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360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4" name="AutoShape 76"/>
          <p:cNvSpPr>
            <a:spLocks/>
          </p:cNvSpPr>
          <p:nvPr/>
        </p:nvSpPr>
        <p:spPr bwMode="auto">
          <a:xfrm rot="16200000">
            <a:off x="4571993" y="1517119"/>
            <a:ext cx="357176" cy="1944686"/>
          </a:xfrm>
          <a:prstGeom prst="rightBrace">
            <a:avLst>
              <a:gd name="adj1" fmla="val 2127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5" name="AutoShape 76"/>
          <p:cNvSpPr>
            <a:spLocks/>
          </p:cNvSpPr>
          <p:nvPr/>
        </p:nvSpPr>
        <p:spPr bwMode="auto">
          <a:xfrm rot="10800000" flipH="1">
            <a:off x="6997908" y="2549781"/>
            <a:ext cx="180454" cy="698007"/>
          </a:xfrm>
          <a:prstGeom prst="rightBrace">
            <a:avLst>
              <a:gd name="adj1" fmla="val 2127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2553292" y="2307868"/>
            <a:ext cx="1263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32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xe</a:t>
            </a:r>
            <a:r>
              <a:rPr lang="en-US" altLang="en-US" sz="24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7180861" y="2632361"/>
            <a:ext cx="1343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90km/h</a:t>
            </a:r>
          </a:p>
        </p:txBody>
      </p:sp>
      <p:sp>
        <p:nvSpPr>
          <p:cNvPr id="29" name="Text Box 77"/>
          <p:cNvSpPr txBox="1">
            <a:spLocks noChangeArrowheads="1"/>
          </p:cNvSpPr>
          <p:nvPr/>
        </p:nvSpPr>
        <p:spPr bwMode="auto">
          <a:xfrm>
            <a:off x="2514600" y="2892643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xe B</a:t>
            </a:r>
            <a:endParaRPr lang="en-US" altLang="en-US" sz="24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77"/>
          <p:cNvSpPr txBox="1">
            <a:spLocks noChangeArrowheads="1"/>
          </p:cNvSpPr>
          <p:nvPr/>
        </p:nvSpPr>
        <p:spPr bwMode="auto">
          <a:xfrm>
            <a:off x="4654580" y="34290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?km/h</a:t>
            </a:r>
          </a:p>
        </p:txBody>
      </p:sp>
      <p:sp>
        <p:nvSpPr>
          <p:cNvPr id="31" name="Text Box 77"/>
          <p:cNvSpPr txBox="1">
            <a:spLocks noChangeArrowheads="1"/>
          </p:cNvSpPr>
          <p:nvPr/>
        </p:nvSpPr>
        <p:spPr bwMode="auto">
          <a:xfrm>
            <a:off x="4204248" y="1838962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?km/h</a:t>
            </a:r>
          </a:p>
        </p:txBody>
      </p:sp>
      <p:sp>
        <p:nvSpPr>
          <p:cNvPr id="34" name="AutoShape 76"/>
          <p:cNvSpPr>
            <a:spLocks/>
          </p:cNvSpPr>
          <p:nvPr/>
        </p:nvSpPr>
        <p:spPr bwMode="auto">
          <a:xfrm rot="5400000">
            <a:off x="5145797" y="1944892"/>
            <a:ext cx="244720" cy="2843135"/>
          </a:xfrm>
          <a:prstGeom prst="rightBrace">
            <a:avLst>
              <a:gd name="adj1" fmla="val 2127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699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34&quot;&gt;&lt;property id=&quot;20148&quot; value=&quot;5&quot;/&gt;&lt;property id=&quot;20300&quot; value=&quot;Slide 5&quot;/&gt;&lt;property id=&quot;20307&quot; value=&quot;258&quot;/&gt;&lt;/object&gt;&lt;object type=&quot;3&quot; unique_id=&quot;10065&quot;&gt;&lt;property id=&quot;20148&quot; value=&quot;5&quot;/&gt;&lt;property id=&quot;20300&quot; value=&quot;Slide 6&quot;/&gt;&lt;property id=&quot;20307&quot; value=&quot;259&quot;/&gt;&lt;/object&gt;&lt;object type=&quot;3&quot; unique_id=&quot;10120&quot;&gt;&lt;property id=&quot;20148&quot; value=&quot;5&quot;/&gt;&lt;property id=&quot;20300&quot; value=&quot;Slide 1&quot;/&gt;&lt;property id=&quot;20307&quot; value=&quot;261&quot;/&gt;&lt;/object&gt;&lt;object type=&quot;3&quot; unique_id=&quot;10121&quot;&gt;&lt;property id=&quot;20148&quot; value=&quot;5&quot;/&gt;&lt;property id=&quot;20300&quot; value=&quot;Slide 7&quot;/&gt;&lt;property id=&quot;20307&quot; value=&quot;260&quot;/&gt;&lt;/object&gt;&lt;object type=&quot;3&quot; unique_id=&quot;10154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1113</Words>
  <Application>Microsoft Office PowerPoint</Application>
  <PresentationFormat>Custom</PresentationFormat>
  <Paragraphs>111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2. Một ô tô và một xe máy xuất phát cùng một lúc từ A đến B. Quãng đường AB dài 90km. Hỏi ô tô đến B trước xe máy bao lâu, biết thời gian ô tô đi là 1,5 giờ và vận tốc ô tô gấp 2 lần vận tốc xe máy ?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</cp:lastModifiedBy>
  <cp:revision>52</cp:revision>
  <dcterms:created xsi:type="dcterms:W3CDTF">2016-04-27T14:58:54Z</dcterms:created>
  <dcterms:modified xsi:type="dcterms:W3CDTF">2021-06-07T02:31:03Z</dcterms:modified>
</cp:coreProperties>
</file>