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62" r:id="rId5"/>
    <p:sldId id="266" r:id="rId6"/>
    <p:sldId id="264" r:id="rId7"/>
    <p:sldId id="3993" r:id="rId8"/>
    <p:sldId id="3995" r:id="rId9"/>
    <p:sldId id="267" r:id="rId10"/>
    <p:sldId id="269" r:id="rId11"/>
    <p:sldId id="268" r:id="rId12"/>
    <p:sldId id="303" r:id="rId13"/>
    <p:sldId id="306" r:id="rId14"/>
    <p:sldId id="3991" r:id="rId15"/>
    <p:sldId id="823" r:id="rId16"/>
  </p:sldIdLst>
  <p:sldSz cx="12192000" cy="6858000"/>
  <p:notesSz cx="6858000" cy="9144000"/>
  <p:embeddedFontLst>
    <p:embeddedFont>
      <p:font typeface="#1Li-N7 Pattaya" panose="020B0604020202020204" charset="-34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#9Slide05 SVNJourney" charset="0"/>
      <p:regular r:id="rId24"/>
    </p:embeddedFont>
    <p:embeddedFont>
      <p:font typeface="#1Li-N7 IcielNabila" panose="020B0604020202020204" charset="0"/>
      <p:regular r:id="rId25"/>
    </p:embeddedFont>
    <p:embeddedFont>
      <p:font typeface="#9Slide07 Cadena" panose="020B0604020202020204" charset="0"/>
      <p:bold r:id="rId26"/>
    </p:embeddedFont>
    <p:embeddedFont>
      <p:font typeface="#9Slide07 Baloo Tamma" panose="020B060402020202020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oiny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68771-D69F-4DDF-AFDC-8B587D974423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0C3E1-80A3-474D-91CB-8D24FD37B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2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D8972-2E64-4A64-BD40-8E66BB9CEB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5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AF74D-8070-4688-8A8D-4314FCF85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0001E-31A4-4288-B405-E7083EC5A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EE820-5EE2-4AB8-A77A-6F6EA3C1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A34A-7C3D-424E-90B7-810A05C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05AF-D064-4A20-BCD2-AEF31F94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7DFD-5CE4-4D42-A1D2-C74A8CBB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54A8A-9A01-4C23-AA28-CE4DB80BA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87C8E-EBFC-475B-B55C-C278E5F0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BD9B1-A0EF-463F-97F1-93D196EB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65893-6547-4781-863F-9CC08DB9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67F6F-34E9-47CD-8B81-974A8820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127C6-4468-495F-952B-CF46D4260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400FF-2853-4228-BAB4-CC460818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513F-1EFA-4B38-97A2-894EC092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38CA1-0F94-44E2-B87A-0D5678B2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3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A535-59F1-4E3C-B5CA-66F817F8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CCA43-7257-4ABF-8186-B8A20DE47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341DC-B38C-4CAA-A945-36CD850AE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3B962-1604-4809-87B6-D0626658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EFDC-013F-4D58-9CC0-622E1BAC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4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E13D6-2FC2-405B-8E2F-523912F4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49028-54AD-40CA-960F-4E79CDEDB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888AD-6944-4793-BB20-821E2470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F99F7-EC55-4A6B-89DC-B4B7166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C00E9-CC40-4522-AAEC-C30383B9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4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F1E64-41B6-44BD-A9C3-9D392981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A058D-3B78-4BF2-82D7-7EA1C665F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0E33-0CB9-4EA2-9468-1F60CF23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6D08C-552B-424C-B7A5-18726D2BD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15813-EF06-4F27-BBCC-16A04DCA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31A83-ADE6-40BF-BB21-DC75E700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7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A1695-6F4F-4A9B-8F26-814F6F98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8B8C0-D378-49FA-8C41-6C962DFB2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FB8CF-CC77-4EE8-952F-B57D184A3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37D7B-3190-431E-B0D2-645BD975A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47E5B-EE9D-49DF-B8B7-25E2B230C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B3AE5-A0F5-4F64-9EA1-087AB4A8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CE65F-2AFB-41EB-9AEA-B010B69A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56B10-F8D0-40F0-A6EA-90570878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7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424B-83DA-4682-B51C-8842F79A7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8C621-086E-4600-8E8D-95FCE26E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3C74E-28E1-4917-BE1C-0509374F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282FC-C000-4BD9-8DCB-7DB68399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0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989D2-27F0-4081-9EBB-2C2AF989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F651B-65A7-4F34-AC23-65DA6CBA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CDCF1-24F5-4038-B3AC-C697A2E1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3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5EBB-A3D7-4159-B650-657F85C9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833F-5BE7-4E12-AB29-7D50F286D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9198B-FAA0-483F-8623-EE62254D5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A13F5-2809-4B85-817F-F0B7CC32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00FBD-6693-4252-9BC0-0E4BF4A0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AF78A-107E-4491-A75D-17688D2F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1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4CBE-D296-4549-83BC-D240AE9D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11305-5660-4695-8767-82069C439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AB2B8-307C-4520-9201-AB8E5243F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50E6D-7028-4224-922A-8EA1438E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404B-563A-4058-ABED-058C4509F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26608-3216-48F3-8B2A-58A6384C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2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C4DA35-47DC-4201-ABE6-D9611500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797F6-371D-446C-B5AE-B20CA63EC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A34B7-354E-46BC-B36E-B4B5CB23D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3971-C864-487D-A6C0-BD5BBF0D793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D33BB-CD09-4728-A49F-ED16D9A86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8E4F3-3448-444C-87F4-763F718CF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9DD41-9FC2-4ABE-9598-2315BCA9D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7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microsoft.com/office/2007/relationships/hdphoto" Target="../media/hdphoto4.wdp"/><Relationship Id="rId4" Type="http://schemas.openxmlformats.org/officeDocument/2006/relationships/image" Target="../media/image21.jp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CE61B8-FEF4-4199-BC30-5B42B8DD3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3"/>
          <a:stretch/>
        </p:blipFill>
        <p:spPr>
          <a:xfrm>
            <a:off x="-174342" y="0"/>
            <a:ext cx="12610417" cy="71845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BB944A-BDCE-42F6-9F3D-CA4774ECFE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84" y="1119297"/>
            <a:ext cx="836903" cy="11014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13324C-A944-4A93-90FC-1D0C019A8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91" y="2963542"/>
            <a:ext cx="6167830" cy="125742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DF838F2-49AA-4584-8FC5-07BD5889C51F}"/>
              </a:ext>
            </a:extLst>
          </p:cNvPr>
          <p:cNvGrpSpPr/>
          <p:nvPr/>
        </p:nvGrpSpPr>
        <p:grpSpPr>
          <a:xfrm>
            <a:off x="254166" y="2497187"/>
            <a:ext cx="12097926" cy="4280038"/>
            <a:chOff x="47036" y="2658178"/>
            <a:chExt cx="12097926" cy="428003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835971-3471-4015-98B9-33DC367C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767" y="2658178"/>
              <a:ext cx="1306588" cy="162186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00C4D08-D444-4CF4-8D93-718DCBEC2354}"/>
                </a:ext>
              </a:extLst>
            </p:cNvPr>
            <p:cNvGrpSpPr/>
            <p:nvPr/>
          </p:nvGrpSpPr>
          <p:grpSpPr>
            <a:xfrm>
              <a:off x="47036" y="4280038"/>
              <a:ext cx="12097926" cy="2658178"/>
              <a:chOff x="517404" y="3906683"/>
              <a:chExt cx="11923637" cy="265817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42CE3A9-ECCF-4267-B61D-B8CF50F392CF}"/>
                  </a:ext>
                </a:extLst>
              </p:cNvPr>
              <p:cNvGrpSpPr/>
              <p:nvPr/>
            </p:nvGrpSpPr>
            <p:grpSpPr>
              <a:xfrm>
                <a:off x="517404" y="3906683"/>
                <a:ext cx="11923637" cy="2658178"/>
                <a:chOff x="582242" y="4131524"/>
                <a:chExt cx="11923637" cy="265817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B4FD9A8C-0B8C-4ADE-8F92-A02BE99D5434}"/>
                    </a:ext>
                  </a:extLst>
                </p:cNvPr>
                <p:cNvSpPr/>
                <p:nvPr/>
              </p:nvSpPr>
              <p:spPr>
                <a:xfrm>
                  <a:off x="582242" y="4131524"/>
                  <a:ext cx="11142440" cy="265817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3AA75C3C-5630-4CAA-A27E-303BF26C5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6407" y="4847729"/>
                  <a:ext cx="1629472" cy="1917025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B3CE20E-81E4-4E86-87CE-0FBE5A991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800" y="4094652"/>
                <a:ext cx="10639647" cy="22822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294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6973-D1FD-4E67-85DC-FD9034CE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45295B-7F35-469F-B634-43E3554C6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/>
          <a:stretch/>
        </p:blipFill>
        <p:spPr>
          <a:xfrm>
            <a:off x="-436339" y="0"/>
            <a:ext cx="12868485" cy="710049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1BB5C6-C218-4DD8-970B-E43D152EA551}"/>
              </a:ext>
            </a:extLst>
          </p:cNvPr>
          <p:cNvSpPr/>
          <p:nvPr/>
        </p:nvSpPr>
        <p:spPr>
          <a:xfrm>
            <a:off x="0" y="365125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11147-CE59-477A-82B1-615343EC3738}"/>
              </a:ext>
            </a:extLst>
          </p:cNvPr>
          <p:cNvSpPr txBox="1"/>
          <p:nvPr/>
        </p:nvSpPr>
        <p:spPr>
          <a:xfrm>
            <a:off x="4277080" y="5905732"/>
            <a:ext cx="515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Đất bị xói mòn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53BE4-F715-4ED6-8D78-C8CDDC04D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247">
            <a:off x="1810048" y="960370"/>
            <a:ext cx="8375710" cy="470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90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6973-D1FD-4E67-85DC-FD9034CE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45295B-7F35-469F-B634-43E3554C6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/>
          <a:stretch/>
        </p:blipFill>
        <p:spPr>
          <a:xfrm>
            <a:off x="-436339" y="0"/>
            <a:ext cx="12868485" cy="710049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1BB5C6-C218-4DD8-970B-E43D152EA551}"/>
              </a:ext>
            </a:extLst>
          </p:cNvPr>
          <p:cNvSpPr/>
          <p:nvPr/>
        </p:nvSpPr>
        <p:spPr>
          <a:xfrm>
            <a:off x="70466" y="334701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9370-4870-4525-A1DC-100540135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4"/>
          <a:stretch/>
        </p:blipFill>
        <p:spPr>
          <a:xfrm>
            <a:off x="1859919" y="950758"/>
            <a:ext cx="8275968" cy="495648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11147-CE59-477A-82B1-615343EC3738}"/>
              </a:ext>
            </a:extLst>
          </p:cNvPr>
          <p:cNvSpPr txBox="1"/>
          <p:nvPr/>
        </p:nvSpPr>
        <p:spPr>
          <a:xfrm>
            <a:off x="3602182" y="5963651"/>
            <a:ext cx="5846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Động vật bị tuyệt chủng</a:t>
            </a:r>
          </a:p>
        </p:txBody>
      </p:sp>
    </p:spTree>
    <p:extLst>
      <p:ext uri="{BB962C8B-B14F-4D97-AF65-F5344CB8AC3E}">
        <p14:creationId xmlns:p14="http://schemas.microsoft.com/office/powerpoint/2010/main" val="23974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2B7321-67AB-407A-8B5B-A11A2D40F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/>
          <a:stretch/>
        </p:blipFill>
        <p:spPr>
          <a:xfrm>
            <a:off x="-436339" y="0"/>
            <a:ext cx="12868485" cy="71004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AC98F5-FFA2-45A1-810C-18FFE55B74B3}"/>
              </a:ext>
            </a:extLst>
          </p:cNvPr>
          <p:cNvSpPr/>
          <p:nvPr/>
        </p:nvSpPr>
        <p:spPr>
          <a:xfrm>
            <a:off x="70466" y="334701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9" y="489544"/>
            <a:ext cx="9989916" cy="5392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5D2C1-09A2-418F-A6BA-1BCB9EFBFFEE}"/>
              </a:ext>
            </a:extLst>
          </p:cNvPr>
          <p:cNvSpPr txBox="1"/>
          <p:nvPr/>
        </p:nvSpPr>
        <p:spPr>
          <a:xfrm>
            <a:off x="3814618" y="6045290"/>
            <a:ext cx="515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Hiệu ứng nhà kính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810B-68D0-493C-8FA4-56BD1D21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18927-911A-4154-8126-C7EC2C6F7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9984C5-17A9-421D-9959-DDFB16E3CDD2}"/>
              </a:ext>
            </a:extLst>
          </p:cNvPr>
          <p:cNvSpPr/>
          <p:nvPr/>
        </p:nvSpPr>
        <p:spPr>
          <a:xfrm>
            <a:off x="254431" y="149864"/>
            <a:ext cx="11683138" cy="6491969"/>
          </a:xfrm>
          <a:prstGeom prst="roundRect">
            <a:avLst>
              <a:gd name="adj" fmla="val 11503"/>
            </a:avLst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812EB7-3EF0-4B37-87CF-E083A625EB32}"/>
              </a:ext>
            </a:extLst>
          </p:cNvPr>
          <p:cNvGrpSpPr/>
          <p:nvPr/>
        </p:nvGrpSpPr>
        <p:grpSpPr>
          <a:xfrm>
            <a:off x="7528654" y="4710324"/>
            <a:ext cx="3769226" cy="2392987"/>
            <a:chOff x="7782878" y="5021036"/>
            <a:chExt cx="3441935" cy="19328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FBBC55-74D2-4051-8A5E-24DD3FF66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3" t="69648" r="49142" b="-1469"/>
            <a:stretch/>
          </p:blipFill>
          <p:spPr>
            <a:xfrm>
              <a:off x="7782878" y="5021036"/>
              <a:ext cx="1881277" cy="19328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C077FA2-381A-46DF-897F-2EB13D207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83" t="-1256" r="-2048" b="72457"/>
            <a:stretch/>
          </p:blipFill>
          <p:spPr>
            <a:xfrm rot="1036052">
              <a:off x="9539000" y="5235914"/>
              <a:ext cx="1685813" cy="156755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8D9B94-9910-4F56-B49E-FF1C07B7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444"/>
            <a:ext cx="6634534" cy="4743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744F57-773F-40B2-94D5-653B6F93D4CE}"/>
              </a:ext>
            </a:extLst>
          </p:cNvPr>
          <p:cNvSpPr txBox="1"/>
          <p:nvPr/>
        </p:nvSpPr>
        <p:spPr>
          <a:xfrm>
            <a:off x="40851" y="548141"/>
            <a:ext cx="6558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#1Li-N7 IcielNabila" pitchFamily="2" charset="0"/>
              </a:rPr>
              <a:t>Tác hại của </a:t>
            </a:r>
          </a:p>
          <a:p>
            <a:pPr algn="ctr"/>
            <a:r>
              <a:rPr lang="en-US" sz="6000">
                <a:latin typeface="#1Li-N7 IcielNabila" pitchFamily="2" charset="0"/>
              </a:rPr>
              <a:t>việc phá rừng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F3296-5D72-49E8-8BF3-FCFCF1233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89" y="922606"/>
            <a:ext cx="5919729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1096658" y="-2829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376" y="937779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72905" y="1372039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1B0005-3EA9-4096-A3A1-149683F3C59F}"/>
              </a:ext>
            </a:extLst>
          </p:cNvPr>
          <p:cNvSpPr txBox="1"/>
          <p:nvPr/>
        </p:nvSpPr>
        <p:spPr>
          <a:xfrm>
            <a:off x="3494058" y="2390788"/>
            <a:ext cx="6131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Ôn lại bài đã học.</a:t>
            </a:r>
          </a:p>
          <a:p>
            <a:pPr algn="ctr"/>
            <a:r>
              <a:rPr lang="en-US" sz="4800" b="1">
                <a:solidFill>
                  <a:srgbClr val="002060"/>
                </a:solidFill>
              </a:rPr>
              <a:t>Chuẩn bị bài </a:t>
            </a:r>
          </a:p>
          <a:p>
            <a:pPr algn="ctr"/>
            <a:r>
              <a:rPr lang="en-US" sz="4800" b="1">
                <a:solidFill>
                  <a:srgbClr val="002060"/>
                </a:solidFill>
              </a:rPr>
              <a:t>Tài nguyên thiên nhiên.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B2C801-AE36-4933-B17C-8CD6BCF67813}"/>
              </a:ext>
            </a:extLst>
          </p:cNvPr>
          <p:cNvGrpSpPr/>
          <p:nvPr/>
        </p:nvGrpSpPr>
        <p:grpSpPr>
          <a:xfrm>
            <a:off x="393736" y="69049"/>
            <a:ext cx="3379571" cy="2391895"/>
            <a:chOff x="399550" y="0"/>
            <a:chExt cx="3379571" cy="23918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3B19FD-1A5C-48B6-98D7-286501F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50" y="0"/>
              <a:ext cx="3232291" cy="2391895"/>
            </a:xfrm>
            <a:prstGeom prst="rect">
              <a:avLst/>
            </a:prstGeom>
          </p:spPr>
        </p:pic>
        <p:sp>
          <p:nvSpPr>
            <p:cNvPr id="22" name="Text Box 21"/>
            <p:cNvSpPr txBox="1"/>
            <p:nvPr/>
          </p:nvSpPr>
          <p:spPr>
            <a:xfrm>
              <a:off x="976091" y="1011051"/>
              <a:ext cx="28030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Coiny" panose="02000903060500060000" charset="0"/>
                  <a:cs typeface="Coiny" panose="02000903060500060000" charset="0"/>
                </a:rPr>
                <a:t>Dặn dò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819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2" grpId="0" bldLvl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659970" y="1521279"/>
            <a:ext cx="9901083" cy="431087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ECE057-EC2F-49D0-A5BB-C868EE5BC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37" y="3815974"/>
            <a:ext cx="2217751" cy="2800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5390F6-A57C-447C-9A60-049D4B50D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72" y="449147"/>
            <a:ext cx="1114016" cy="1899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D56EA8-4D39-4BE1-948D-432DBF1C1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861">
            <a:off x="6578374" y="4910162"/>
            <a:ext cx="874771" cy="1577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BA4265-129F-4B6F-A8B7-B189E5F036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54" y="458009"/>
            <a:ext cx="2005777" cy="23628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D8483E-0A38-494B-A788-E2F2894A7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8" y="3571021"/>
            <a:ext cx="2104102" cy="31098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2BF065-763C-48FE-850F-1A1623BAB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83" y="2036601"/>
            <a:ext cx="8839966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99A449-980A-4A19-944C-BDC9DB4C5A98}"/>
              </a:ext>
            </a:extLst>
          </p:cNvPr>
          <p:cNvSpPr/>
          <p:nvPr/>
        </p:nvSpPr>
        <p:spPr>
          <a:xfrm>
            <a:off x="847376" y="416468"/>
            <a:ext cx="10872676" cy="5728693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878BA-3935-4A2A-9329-A7CB626653AE}"/>
              </a:ext>
            </a:extLst>
          </p:cNvPr>
          <p:cNvSpPr txBox="1"/>
          <p:nvPr/>
        </p:nvSpPr>
        <p:spPr>
          <a:xfrm>
            <a:off x="4387421" y="1016236"/>
            <a:ext cx="3574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MỤC TIÊU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8E8AF-036C-448F-8384-EC1D2C5280B2}"/>
              </a:ext>
            </a:extLst>
          </p:cNvPr>
          <p:cNvSpPr txBox="1"/>
          <p:nvPr/>
        </p:nvSpPr>
        <p:spPr>
          <a:xfrm>
            <a:off x="1459502" y="1988152"/>
            <a:ext cx="96484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i="0">
                <a:solidFill>
                  <a:srgbClr val="FFC000"/>
                </a:solidFill>
                <a:effectLst/>
                <a:latin typeface="+mj-lt"/>
              </a:rPr>
              <a:t>1) Nêu những nguyên nhân dẫn đến rừng bị tàn phá.</a:t>
            </a:r>
          </a:p>
          <a:p>
            <a:pPr algn="just"/>
            <a:r>
              <a:rPr lang="en-US" sz="5400" b="1" i="0">
                <a:solidFill>
                  <a:srgbClr val="00B050"/>
                </a:solidFill>
                <a:effectLst/>
                <a:latin typeface="+mj-lt"/>
              </a:rPr>
              <a:t>2) Nêu tác hại của việc phá rừng.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40EF8-8994-4474-8C8C-3A6D8A9B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8627" l="1067" r="98010">
                        <a14:foregroundMark x1="92097" y1="89381" x2="93025" y2="89526"/>
                        <a14:foregroundMark x1="19579" y1="77998" x2="57125" y2="83892"/>
                        <a14:foregroundMark x1="96595" y1="90462" x2="96713" y2="90876"/>
                        <a14:foregroundMark x1="2364" y1="73395" x2="34025" y2="92612"/>
                        <a14:foregroundMark x1="34025" y1="92612" x2="34025" y2="92612"/>
                        <a14:foregroundMark x1="6373" y1="87444" x2="27884" y2="93177"/>
                        <a14:foregroundMark x1="5248" y1="76262" x2="27278" y2="92329"/>
                        <a14:foregroundMark x1="27278" y1="92329" x2="27278" y2="92329"/>
                        <a14:foregroundMark x1="4325" y1="79128" x2="18772" y2="90876"/>
                        <a14:foregroundMark x1="4527" y1="91885" x2="67721" y2="94027"/>
                        <a14:foregroundMark x1="27480" y1="89180" x2="52047" y2="90755"/>
                        <a14:foregroundMark x1="52047" y1="90755" x2="10582" y2="93339"/>
                        <a14:foregroundMark x1="86590" y1="93763" x2="87572" y2="93783"/>
                        <a14:foregroundMark x1="4008" y1="92047" x2="67019" y2="93356"/>
                        <a14:foregroundMark x1="62399" y1="95034" x2="43541" y2="92047"/>
                        <a14:foregroundMark x1="43541" y1="92047" x2="43541" y2="92047"/>
                        <a14:foregroundMark x1="45992" y1="87889" x2="4844" y2="96205"/>
                        <a14:foregroundMark x1="4844" y1="96205" x2="4844" y2="96205"/>
                        <a14:foregroundMark x1="96355" y1="97587" x2="98039" y2="97618"/>
                        <a14:foregroundMark x1="96344" y1="97587" x2="96286" y2="97586"/>
                        <a14:foregroundMark x1="77075" y1="97238" x2="77438" y2="97245"/>
                        <a14:foregroundMark x1="4642" y1="95922" x2="71777" y2="97141"/>
                        <a14:foregroundMark x1="1759" y1="71417" x2="1067" y2="84861"/>
                        <a14:foregroundMark x1="1067" y1="84861" x2="4210" y2="98627"/>
                        <a14:foregroundMark x1="90456" y1="60355" x2="90544" y2="61329"/>
                        <a14:foregroundMark x1="96799" y1="65361" x2="95263" y2="67319"/>
                        <a14:foregroundMark x1="17936" y1="62904" x2="16465" y2="71579"/>
                        <a14:foregroundMark x1="18315" y1="60667" x2="18137" y2="61719"/>
                        <a14:foregroundMark x1="20571" y1="51135" x2="20819" y2="49899"/>
                        <a14:foregroundMark x1="19487" y1="56531" x2="20285" y2="52555"/>
                        <a14:foregroundMark x1="18421" y1="61839" x2="18706" y2="60421"/>
                        <a14:foregroundMark x1="16465" y1="71579" x2="18186" y2="63009"/>
                        <a14:foregroundMark x1="17095" y1="62551" x2="17907" y2="63908"/>
                        <a14:foregroundMark x1="15057" y1="59149" x2="16080" y2="60857"/>
                        <a14:foregroundMark x1="13120" y1="55914" x2="14385" y2="58027"/>
                        <a14:foregroundMark x1="17907" y1="63908" x2="18137" y2="64796"/>
                        <a14:foregroundMark x1="13552" y1="62091" x2="19175" y2="67824"/>
                        <a14:foregroundMark x1="19175" y1="67824" x2="19175" y2="67824"/>
                        <a14:foregroundMark x1="21668" y1="58555" x2="21801" y2="58801"/>
                        <a14:foregroundMark x1="18772" y1="53210" x2="20422" y2="56256"/>
                        <a14:foregroundMark x1="18368" y1="69802" x2="18368" y2="73113"/>
                        <a14:foregroundMark x1="75544" y1="87481" x2="75403" y2="87035"/>
                        <a14:foregroundMark x1="91041" y1="85745" x2="91792" y2="85759"/>
                        <a14:backgroundMark x1="53489" y1="75979" x2="87687" y2="83165"/>
                        <a14:backgroundMark x1="87687" y1="83165" x2="87687" y2="83165"/>
                        <a14:backgroundMark x1="76603" y1="86200" x2="77537" y2="89625"/>
                        <a14:backgroundMark x1="73356" y1="74283" x2="76042" y2="84139"/>
                        <a14:backgroundMark x1="77537" y1="89625" x2="77537" y2="89625"/>
                        <a14:backgroundMark x1="55738" y1="68389" x2="90052" y2="70246"/>
                        <a14:backgroundMark x1="74164" y1="50182" x2="35871" y2="61930"/>
                        <a14:backgroundMark x1="35871" y1="61930" x2="60150" y2="35971"/>
                        <a14:backgroundMark x1="79700" y1="23092" x2="30536" y2="48446"/>
                        <a14:backgroundMark x1="30536" y1="48446" x2="30536" y2="48446"/>
                        <a14:backgroundMark x1="18973" y1="48325" x2="82065" y2="32701"/>
                        <a14:backgroundMark x1="82065" y1="32701" x2="47347" y2="26524"/>
                        <a14:backgroundMark x1="48875" y1="76423" x2="69291" y2="84296"/>
                        <a14:backgroundMark x1="69291" y1="84296" x2="98126" y2="75252"/>
                        <a14:backgroundMark x1="71828" y1="73839" x2="96194" y2="76544"/>
                        <a14:backgroundMark x1="87889" y1="58498" x2="90340" y2="63504"/>
                        <a14:backgroundMark x1="27278" y1="58498" x2="23212" y2="64110"/>
                        <a14:backgroundMark x1="23212" y1="64110" x2="26125" y2="68954"/>
                        <a14:backgroundMark x1="13388" y1="57694" x2="5450" y2="58216"/>
                        <a14:backgroundMark x1="19292" y1="57306" x2="14922" y2="57593"/>
                        <a14:backgroundMark x1="20191" y1="57247" x2="19372" y2="57301"/>
                        <a14:backgroundMark x1="31863" y1="56480" x2="21706" y2="57148"/>
                        <a14:backgroundMark x1="5450" y1="58216" x2="5450" y2="58216"/>
                        <a14:backgroundMark x1="21916" y1="57799" x2="40369" y2="60355"/>
                        <a14:backgroundMark x1="19343" y1="57443" x2="20508" y2="57604"/>
                        <a14:backgroundMark x1="14424" y1="56761" x2="19267" y2="57432"/>
                        <a14:backgroundMark x1="8304" y1="55914" x2="12686" y2="56521"/>
                        <a14:backgroundMark x1="12832" y1="58781" x2="10063" y2="63222"/>
                        <a14:backgroundMark x1="15848" y1="61801" x2="14896" y2="62418"/>
                        <a14:backgroundMark x1="12514" y1="63101" x2="16474" y2="67812"/>
                        <a14:backgroundMark x1="18191" y1="65777" x2="18137" y2="65240"/>
                        <a14:backgroundMark x1="18595" y1="69802" x2="18424" y2="68101"/>
                        <a14:backgroundMark x1="19146" y1="62778" x2="11448" y2="59548"/>
                        <a14:backgroundMark x1="11448" y1="59548" x2="24942" y2="55591"/>
                        <a14:backgroundMark x1="24942" y1="55591" x2="16869" y2="60678"/>
                        <a14:backgroundMark x1="16869" y1="60678" x2="14821" y2="53815"/>
                        <a14:backgroundMark x1="14821" y1="53815" x2="16090" y2="57045"/>
                        <a14:backgroundMark x1="17301" y1="37424" x2="19060" y2="52079"/>
                        <a14:backgroundMark x1="19060" y1="52079" x2="30161" y2="50182"/>
                        <a14:backgroundMark x1="30161" y1="50182" x2="35323" y2="51756"/>
                        <a14:backgroundMark x1="41984" y1="68389" x2="71021" y2="96165"/>
                        <a14:backgroundMark x1="71021" y1="96165" x2="76499" y2="97537"/>
                        <a14:backgroundMark x1="76499" y1="97537" x2="77220" y2="99798"/>
                        <a14:backgroundMark x1="68108" y1="87162" x2="85150" y2="94550"/>
                        <a14:backgroundMark x1="85150" y1="94550" x2="64591" y2="91966"/>
                        <a14:backgroundMark x1="64591" y1="91966" x2="82843" y2="89019"/>
                        <a14:backgroundMark x1="82843" y1="89019" x2="96367" y2="78522"/>
                        <a14:backgroundMark x1="96367" y1="78522" x2="94550" y2="65200"/>
                        <a14:backgroundMark x1="94550" y1="65200" x2="95790" y2="92006"/>
                        <a14:backgroundMark x1="95790" y1="92006" x2="95646" y2="76262"/>
                        <a14:backgroundMark x1="87053" y1="93056" x2="82814" y2="98022"/>
                        <a14:backgroundMark x1="82814" y1="98022" x2="78403" y2="93339"/>
                        <a14:backgroundMark x1="78403" y1="93339" x2="86938" y2="98062"/>
                        <a14:backgroundMark x1="86938" y1="98062" x2="96367" y2="97537"/>
                        <a14:backgroundMark x1="96367" y1="97537" x2="97520" y2="90028"/>
                        <a14:backgroundMark x1="97520" y1="90028" x2="91926" y2="88615"/>
                        <a14:backgroundMark x1="91926" y1="88615" x2="81632" y2="93177"/>
                        <a14:backgroundMark x1="81632" y1="93177" x2="75260" y2="89019"/>
                        <a14:backgroundMark x1="75260" y1="89019" x2="74769" y2="86597"/>
                        <a14:backgroundMark x1="69031" y1="83851" x2="89418" y2="86597"/>
                        <a14:backgroundMark x1="64937" y1="83569" x2="72290" y2="81994"/>
                        <a14:backgroundMark x1="19262" y1="50303" x2="14043" y2="45579"/>
                        <a14:backgroundMark x1="14043" y1="45579" x2="14043" y2="45579"/>
                        <a14:backgroundMark x1="18426" y1="44166" x2="11678" y2="52321"/>
                        <a14:backgroundMark x1="11678" y1="52321" x2="11678" y2="52321"/>
                        <a14:backgroundMark x1="16090" y1="51474" x2="18339" y2="56641"/>
                        <a14:backgroundMark x1="73328" y1="89180" x2="79268" y2="87444"/>
                        <a14:backgroundMark x1="79268" y1="87444" x2="79268" y2="87444"/>
                        <a14:backgroundMark x1="85092" y1="90593" x2="67272" y2="86031"/>
                        <a14:backgroundMark x1="67272" y1="86031" x2="67272" y2="86031"/>
                        <a14:backgroundMark x1="61967" y1="83004" x2="88697" y2="89463"/>
                        <a14:backgroundMark x1="88697" y1="56480" x2="95156" y2="82600"/>
                        <a14:backgroundMark x1="95156" y1="82600" x2="95156" y2="82600"/>
                        <a14:backgroundMark x1="91349" y1="54057" x2="90340" y2="88736"/>
                        <a14:backgroundMark x1="90340" y1="88736" x2="90340" y2="88736"/>
                        <a14:backgroundMark x1="92388" y1="69116" x2="88379" y2="65644"/>
                        <a14:backgroundMark x1="84602" y1="61809" x2="90744" y2="64958"/>
                        <a14:backgroundMark x1="90744" y1="64958" x2="90744" y2="64958"/>
                        <a14:backgroundMark x1="94925" y1="64231" x2="77941" y2="75414"/>
                        <a14:backgroundMark x1="95646" y1="87323" x2="95242" y2="91885"/>
                        <a14:backgroundMark x1="91667" y1="86314" x2="89504" y2="88898"/>
                        <a14:backgroundMark x1="92589" y1="85143" x2="94118" y2="91320"/>
                        <a14:backgroundMark x1="94723" y1="82600" x2="94839" y2="84174"/>
                        <a14:backgroundMark x1="90110" y1="81308" x2="97088" y2="89907"/>
                        <a14:backgroundMark x1="97088" y1="89907" x2="97088" y2="89907"/>
                        <a14:backgroundMark x1="17416" y1="57368" x2="35121" y2="66653"/>
                        <a14:backgroundMark x1="35121" y1="66653" x2="35121" y2="66653"/>
                        <a14:backgroundMark x1="89100" y1="88454" x2="88783" y2="85305"/>
                        <a14:backgroundMark x1="87774" y1="82156" x2="87572" y2="83851"/>
                        <a14:backgroundMark x1="87457" y1="83165" x2="90110" y2="87444"/>
                        <a14:backgroundMark x1="88581" y1="83569" x2="88783" y2="87041"/>
                        <a14:backgroundMark x1="89619" y1="84578" x2="89619" y2="84578"/>
                        <a14:backgroundMark x1="88899" y1="86758" x2="88899" y2="86758"/>
                        <a14:backgroundMark x1="89418" y1="84013" x2="89418" y2="88010"/>
                        <a14:backgroundMark x1="69752" y1="91603" x2="77422" y2="94469"/>
                        <a14:backgroundMark x1="76413" y1="93056" x2="86938" y2="95761"/>
                        <a14:backgroundMark x1="63293" y1="83569" x2="74971" y2="88736"/>
                        <a14:backgroundMark x1="60640" y1="81994" x2="66580" y2="88333"/>
                        <a14:backgroundMark x1="66580" y1="88333" x2="78749" y2="89180"/>
                        <a14:backgroundMark x1="92474" y1="86031" x2="89418" y2="90028"/>
                        <a14:backgroundMark x1="69550" y1="83004" x2="69550" y2="83004"/>
                        <a14:backgroundMark x1="69435" y1="92491" x2="73010" y2="95761"/>
                        <a14:backgroundMark x1="67907" y1="89180" x2="73645" y2="94631"/>
                        <a14:backgroundMark x1="73645" y1="94631" x2="73645" y2="94631"/>
                        <a14:backgroundMark x1="71597" y1="93177" x2="72809" y2="94752"/>
                        <a14:backgroundMark x1="79787" y1="96488" x2="79787" y2="96488"/>
                        <a14:backgroundMark x1="78230" y1="98224" x2="78230" y2="98224"/>
                        <a14:backgroundMark x1="74048" y1="84861" x2="60928" y2="82883"/>
                        <a14:backgroundMark x1="60928" y1="82883" x2="60928" y2="82883"/>
                        <a14:backgroundMark x1="59919" y1="82156" x2="63697" y2="89907"/>
                        <a14:backgroundMark x1="63697" y1="89907" x2="63697" y2="89907"/>
                        <a14:backgroundMark x1="59804" y1="80702" x2="59804" y2="80702"/>
                        <a14:backgroundMark x1="72607" y1="87606" x2="59689" y2="84013"/>
                        <a14:backgroundMark x1="59689" y1="84013" x2="72001" y2="86758"/>
                        <a14:backgroundMark x1="97693" y1="80702" x2="95444" y2="85466"/>
                        <a14:backgroundMark x1="95444" y1="85143" x2="97491" y2="88615"/>
                        <a14:backgroundMark x1="97607" y1="85022" x2="96684" y2="87727"/>
                        <a14:backgroundMark x1="97088" y1="85870" x2="97809" y2="86153"/>
                        <a14:backgroundMark x1="97895" y1="85749" x2="96770" y2="85466"/>
                        <a14:backgroundMark x1="94637" y1="85749" x2="95646" y2="87606"/>
                        <a14:backgroundMark x1="96770" y1="86597" x2="95040" y2="90755"/>
                        <a14:backgroundMark x1="93080" y1="89907" x2="95761" y2="90876"/>
                        <a14:backgroundMark x1="95963" y1="90876" x2="87572" y2="95196"/>
                        <a14:backgroundMark x1="87572" y1="95196" x2="87572" y2="95196"/>
                        <a14:backgroundMark x1="83478" y1="97497" x2="85409" y2="96649"/>
                        <a14:backgroundMark x1="84083" y1="96649" x2="89908" y2="97618"/>
                        <a14:backgroundMark x1="84804" y1="90593" x2="87659" y2="98789"/>
                        <a14:backgroundMark x1="87659" y1="98789" x2="87659" y2="98789"/>
                        <a14:backgroundMark x1="85611" y1="92895" x2="82238" y2="98506"/>
                        <a14:backgroundMark x1="84689" y1="92047" x2="84400" y2="97941"/>
                        <a14:backgroundMark x1="85525" y1="92895" x2="86938" y2="99354"/>
                        <a14:backgroundMark x1="86015" y1="95478" x2="75894" y2="98506"/>
                        <a14:backgroundMark x1="74567" y1="98062" x2="74567" y2="9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688" r="27696"/>
          <a:stretch/>
        </p:blipFill>
        <p:spPr>
          <a:xfrm>
            <a:off x="0" y="4984955"/>
            <a:ext cx="6941574" cy="18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56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E6C81A-C758-4365-B696-A0DEB6E79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597"/>
            <a:ext cx="12623800" cy="77425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E110D0-8F8B-4D9F-8551-2884813FD18F}"/>
              </a:ext>
            </a:extLst>
          </p:cNvPr>
          <p:cNvSpPr/>
          <p:nvPr/>
        </p:nvSpPr>
        <p:spPr>
          <a:xfrm>
            <a:off x="280416" y="-7660"/>
            <a:ext cx="11810312" cy="6610376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A4BD4396-018B-4082-B853-93C76AA6D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33643" r="48770" b="37943"/>
          <a:stretch/>
        </p:blipFill>
        <p:spPr>
          <a:xfrm>
            <a:off x="7661323" y="1909711"/>
            <a:ext cx="2724727" cy="1943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CFA907E1-992A-4922-A3DA-C232CC53D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64377" r="50127" b="1200"/>
          <a:stretch/>
        </p:blipFill>
        <p:spPr>
          <a:xfrm>
            <a:off x="4188220" y="4382370"/>
            <a:ext cx="2265314" cy="2019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Content Placeholder 9">
            <a:extLst>
              <a:ext uri="{FF2B5EF4-FFF2-40B4-BE49-F238E27FC236}">
                <a16:creationId xmlns:a16="http://schemas.microsoft.com/office/drawing/2014/main" id="{C26E0B53-4804-43D3-A2D1-0147B3B96D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1" t="64179" r="907" b="1398"/>
          <a:stretch/>
        </p:blipFill>
        <p:spPr>
          <a:xfrm>
            <a:off x="7258349" y="4382370"/>
            <a:ext cx="2098114" cy="2040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4AD19821-6A37-4E52-9E20-CF412921F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0" t="3548" r="-635" b="68038"/>
          <a:stretch/>
        </p:blipFill>
        <p:spPr>
          <a:xfrm>
            <a:off x="4211181" y="1936121"/>
            <a:ext cx="2584602" cy="1943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Content Placeholder 9">
            <a:extLst>
              <a:ext uri="{FF2B5EF4-FFF2-40B4-BE49-F238E27FC236}">
                <a16:creationId xmlns:a16="http://schemas.microsoft.com/office/drawing/2014/main" id="{73EC3121-C8E9-4ABA-B430-3EC7838A0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1" t="33860" r="801" b="36622"/>
          <a:stretch/>
        </p:blipFill>
        <p:spPr>
          <a:xfrm>
            <a:off x="1016702" y="4349223"/>
            <a:ext cx="2392218" cy="2019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Content Placeholder 9">
            <a:extLst>
              <a:ext uri="{FF2B5EF4-FFF2-40B4-BE49-F238E27FC236}">
                <a16:creationId xmlns:a16="http://schemas.microsoft.com/office/drawing/2014/main" id="{6C1E8F92-E3AF-46C5-B84E-EF6CE11E1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958" r="49834" b="68635"/>
          <a:stretch/>
        </p:blipFill>
        <p:spPr>
          <a:xfrm>
            <a:off x="895473" y="1909711"/>
            <a:ext cx="2450168" cy="19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9055CA-48DB-419F-9991-C1A99C083E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997" y="4223172"/>
            <a:ext cx="2875674" cy="2875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08988-9923-4602-924F-1FC8F82E2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1" y="-26373"/>
            <a:ext cx="11059102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DFAF20-2E9D-4954-8642-B6FF7B743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397"/>
            <a:ext cx="12623800" cy="774259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3927D2-9D49-4366-B8DA-C5AEBB7FA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208894"/>
              </p:ext>
            </p:extLst>
          </p:nvPr>
        </p:nvGraphicFramePr>
        <p:xfrm>
          <a:off x="1054100" y="1765946"/>
          <a:ext cx="10515600" cy="536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3329">
                  <a:extLst>
                    <a:ext uri="{9D8B030D-6E8A-4147-A177-3AD203B41FA5}">
                      <a16:colId xmlns:a16="http://schemas.microsoft.com/office/drawing/2014/main" val="747506303"/>
                    </a:ext>
                  </a:extLst>
                </a:gridCol>
                <a:gridCol w="4922271">
                  <a:extLst>
                    <a:ext uri="{9D8B030D-6E8A-4147-A177-3AD203B41FA5}">
                      <a16:colId xmlns:a16="http://schemas.microsoft.com/office/drawing/2014/main" val="2516863199"/>
                    </a:ext>
                  </a:extLst>
                </a:gridCol>
              </a:tblGrid>
              <a:tr h="70237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Calibri (Body)"/>
                          <a:cs typeface="#9Slide07 Baloo Tamma" panose="03080902040302020200" charset="0"/>
                        </a:rPr>
                        <a:t>MÔI</a:t>
                      </a:r>
                      <a:r>
                        <a:rPr lang="en-US" sz="3200" b="1" baseline="0">
                          <a:latin typeface="Calibri (Body)"/>
                          <a:cs typeface="#9Slide07 Baloo Tamma" panose="03080902040302020200" charset="0"/>
                        </a:rPr>
                        <a:t> TRƯỜNG CHO</a:t>
                      </a:r>
                      <a:endParaRPr lang="en-US" sz="3200" b="1">
                        <a:latin typeface="Calibri (Body)"/>
                        <a:cs typeface="#9Slide07 Baloo Tamma" panose="03080902040302020200" charset="0"/>
                      </a:endParaRPr>
                    </a:p>
                  </a:txBody>
                  <a:tcPr>
                    <a:solidFill>
                      <a:srgbClr val="00B05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Calibri (Body)"/>
                          <a:cs typeface="#9Slide07 Baloo Tamma" panose="03080902040302020200" charset="0"/>
                        </a:rPr>
                        <a:t>MÔI</a:t>
                      </a:r>
                      <a:r>
                        <a:rPr lang="en-US" sz="3200" b="1" baseline="0">
                          <a:latin typeface="Calibri (Body)"/>
                          <a:cs typeface="#9Slide07 Baloo Tamma" panose="03080902040302020200" charset="0"/>
                        </a:rPr>
                        <a:t> TRƯỜNG NHẬN</a:t>
                      </a:r>
                      <a:endParaRPr lang="en-US" sz="3200" b="1">
                        <a:latin typeface="Calibri (Body)"/>
                        <a:cs typeface="#9Slide07 Baloo Tamma" panose="03080902040302020200" charset="0"/>
                      </a:endParaRPr>
                    </a:p>
                  </a:txBody>
                  <a:tcPr>
                    <a:solidFill>
                      <a:srgbClr val="00B05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68287"/>
                  </a:ext>
                </a:extLst>
              </a:tr>
              <a:tr h="4659023">
                <a:tc>
                  <a:txBody>
                    <a:bodyPr/>
                    <a:lstStyle/>
                    <a:p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Thức ăn</a:t>
                      </a:r>
                    </a:p>
                    <a:p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Nước uống, nước dùng</a:t>
                      </a: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</a:t>
                      </a:r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trong sinh hoạt, sản xuất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</a:t>
                      </a:r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Chất đốt</a:t>
                      </a:r>
                      <a:endParaRPr lang="en-US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Rừng</a:t>
                      </a:r>
                    </a:p>
                    <a:p>
                      <a:pPr marL="231775" indent="-231775">
                        <a:buFontTx/>
                        <a:buChar char="-"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Các</a:t>
                      </a: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loài động vật quý hiếm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b="1" i="0" kern="1200" baseline="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Biển, sông, suối</a:t>
                      </a:r>
                      <a:endParaRPr lang="vi-VN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Phân, rác thải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- </a:t>
                      </a:r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Nước thải</a:t>
                      </a:r>
                      <a:endParaRPr lang="en-US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280988" indent="-280988">
                        <a:buFontTx/>
                        <a:buChar char="-"/>
                      </a:pPr>
                      <a:r>
                        <a:rPr lang="vi-VN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Khói, khí thả</a:t>
                      </a: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i</a:t>
                      </a:r>
                    </a:p>
                    <a:p>
                      <a:pPr marL="280988" indent="-280988">
                        <a:buFontTx/>
                        <a:buChar char="-"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Đốt</a:t>
                      </a: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rừng, chặt cây.</a:t>
                      </a:r>
                    </a:p>
                    <a:p>
                      <a:pPr marL="280988" indent="-280988">
                        <a:buFontTx/>
                        <a:buChar char="-"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Săn</a:t>
                      </a: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bắt động vật.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b="1" i="0" kern="1200">
                        <a:solidFill>
                          <a:schemeClr val="dk1"/>
                        </a:solidFill>
                        <a:effectLst/>
                        <a:latin typeface="Calibri (Body)"/>
                        <a:ea typeface="+mn-ea"/>
                        <a:cs typeface="#9Slide07 Baloo Tamma" panose="03080902040302020200" charset="0"/>
                      </a:endParaRP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en-US" sz="3200" b="1" i="0" kern="120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Đánh</a:t>
                      </a:r>
                      <a:r>
                        <a:rPr lang="en-US" sz="3200" b="1" i="0" kern="1200" baseline="0">
                          <a:solidFill>
                            <a:schemeClr val="dk1"/>
                          </a:solidFill>
                          <a:effectLst/>
                          <a:latin typeface="Calibri (Body)"/>
                          <a:ea typeface="+mn-ea"/>
                          <a:cs typeface="#9Slide07 Baloo Tamma" panose="03080902040302020200" charset="0"/>
                        </a:rPr>
                        <a:t> bắt cá, nước thải, chất thải</a:t>
                      </a:r>
                      <a:endParaRPr lang="en-US" sz="3200" b="1">
                        <a:latin typeface="Calibri (Body)"/>
                        <a:cs typeface="#9Slide07 Baloo Tamma" panose="03080902040302020200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4027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6967EAF-A533-4DFD-B877-FEFEF2CF8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6" y="0"/>
            <a:ext cx="1054089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4">
            <a:extLst>
              <a:ext uri="{FF2B5EF4-FFF2-40B4-BE49-F238E27FC236}">
                <a16:creationId xmlns:a16="http://schemas.microsoft.com/office/drawing/2014/main" id="{BECADBBB-DCB6-4773-8182-7DA67D50E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618332"/>
            <a:ext cx="12413673" cy="8711917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94E377-24B7-4D11-AA4B-AE93622A11CC}"/>
              </a:ext>
            </a:extLst>
          </p:cNvPr>
          <p:cNvGrpSpPr/>
          <p:nvPr/>
        </p:nvGrpSpPr>
        <p:grpSpPr>
          <a:xfrm>
            <a:off x="5237072" y="-88186"/>
            <a:ext cx="6391469" cy="3854140"/>
            <a:chOff x="5237072" y="-88186"/>
            <a:chExt cx="6391469" cy="38541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196643A-D612-4A53-92A4-079E77E41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50" b="99500" l="10000" r="90000">
                          <a14:foregroundMark x1="39450" y1="6900" x2="50400" y2="17400"/>
                          <a14:foregroundMark x1="50400" y1="17400" x2="57800" y2="16550"/>
                          <a14:foregroundMark x1="57800" y1="16550" x2="58350" y2="15050"/>
                          <a14:foregroundMark x1="41650" y1="7450" x2="50650" y2="9050"/>
                          <a14:foregroundMark x1="50650" y1="9050" x2="50750" y2="10450"/>
                          <a14:foregroundMark x1="42400" y1="2850" x2="37800" y2="7850"/>
                          <a14:foregroundMark x1="49500" y1="88050" x2="49700" y2="99500"/>
                          <a14:foregroundMark x1="49700" y1="99500" x2="49700" y2="99500"/>
                          <a14:foregroundMark x1="43000" y1="27500" x2="40400" y2="28400"/>
                          <a14:foregroundMark x1="40950" y1="28050" x2="40800" y2="35450"/>
                          <a14:backgroundMark x1="32800" y1="18400" x2="41637" y2="26913"/>
                          <a14:backgroundMark x1="30750" y1="16350" x2="33650" y2="24600"/>
                          <a14:backgroundMark x1="33650" y1="24600" x2="30750" y2="29150"/>
                          <a14:backgroundMark x1="33150" y1="22100" x2="39050" y2="21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5316" y="-88186"/>
              <a:ext cx="2483225" cy="248322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BDD05A-D57F-4B5B-A2B4-F8DEA1762629}"/>
                </a:ext>
              </a:extLst>
            </p:cNvPr>
            <p:cNvGrpSpPr/>
            <p:nvPr/>
          </p:nvGrpSpPr>
          <p:grpSpPr>
            <a:xfrm>
              <a:off x="5237072" y="1820321"/>
              <a:ext cx="6391469" cy="1945633"/>
              <a:chOff x="5447837" y="144809"/>
              <a:chExt cx="6391469" cy="19456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338972C-B3CA-4EFA-9FEF-534716419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24" t="16990" b="66781"/>
              <a:stretch/>
            </p:blipFill>
            <p:spPr>
              <a:xfrm>
                <a:off x="5737815" y="144809"/>
                <a:ext cx="5811515" cy="1945633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4DAC41-B69A-4DEC-9D3E-A3742B8F8445}"/>
                  </a:ext>
                </a:extLst>
              </p:cNvPr>
              <p:cNvSpPr txBox="1"/>
              <p:nvPr/>
            </p:nvSpPr>
            <p:spPr>
              <a:xfrm>
                <a:off x="5447837" y="655960"/>
                <a:ext cx="639146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>
                    <a:solidFill>
                      <a:srgbClr val="00B0F0"/>
                    </a:solidFill>
                  </a:rPr>
                  <a:t>HOẠT ĐỘNG 1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DA94-D804-4857-A454-965163D038BE}"/>
              </a:ext>
            </a:extLst>
          </p:cNvPr>
          <p:cNvGrpSpPr/>
          <p:nvPr/>
        </p:nvGrpSpPr>
        <p:grpSpPr>
          <a:xfrm>
            <a:off x="307085" y="890016"/>
            <a:ext cx="11577829" cy="5922269"/>
            <a:chOff x="307085" y="890016"/>
            <a:chExt cx="11577829" cy="59222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12031F8-47FF-487F-B34A-BEEEF9A613CD}"/>
                </a:ext>
              </a:extLst>
            </p:cNvPr>
            <p:cNvGrpSpPr/>
            <p:nvPr/>
          </p:nvGrpSpPr>
          <p:grpSpPr>
            <a:xfrm>
              <a:off x="307085" y="4099007"/>
              <a:ext cx="11577829" cy="2688709"/>
              <a:chOff x="675272" y="4801981"/>
              <a:chExt cx="11577829" cy="268870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69ACA8E-FF8D-4F8F-972F-E33609D80B7D}"/>
                  </a:ext>
                </a:extLst>
              </p:cNvPr>
              <p:cNvGrpSpPr/>
              <p:nvPr/>
            </p:nvGrpSpPr>
            <p:grpSpPr>
              <a:xfrm>
                <a:off x="675272" y="4801981"/>
                <a:ext cx="11577829" cy="2688709"/>
                <a:chOff x="0" y="5359667"/>
                <a:chExt cx="12380443" cy="1989625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EEA600BC-69E1-4681-AF17-751B49102B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200" t="80183" r="26150" b="11097"/>
                <a:stretch/>
              </p:blipFill>
              <p:spPr>
                <a:xfrm>
                  <a:off x="0" y="5359667"/>
                  <a:ext cx="10543502" cy="1961344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155C453-60C8-44A5-B452-154EB64116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189" t="80347" r="7776" b="10933"/>
                <a:stretch/>
              </p:blipFill>
              <p:spPr>
                <a:xfrm>
                  <a:off x="8706561" y="5406129"/>
                  <a:ext cx="3673882" cy="1943163"/>
                </a:xfrm>
                <a:prstGeom prst="rect">
                  <a:avLst/>
                </a:prstGeom>
              </p:spPr>
            </p:pic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FB526D-F04B-453B-86C1-00F7379C265F}"/>
                  </a:ext>
                </a:extLst>
              </p:cNvPr>
              <p:cNvSpPr txBox="1"/>
              <p:nvPr/>
            </p:nvSpPr>
            <p:spPr>
              <a:xfrm>
                <a:off x="1579419" y="5313133"/>
                <a:ext cx="1004408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900" b="1">
                  <a:solidFill>
                    <a:srgbClr val="C00000"/>
                  </a:solidFill>
                  <a:latin typeface="#9Slide07 Baloo Tamma" panose="03080902040302020200" charset="0"/>
                  <a:cs typeface="#9Slide07 Baloo Tamma" panose="03080902040302020200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C346F0A-ED74-4778-BD85-074AD1E2B2C4}"/>
                </a:ext>
              </a:extLst>
            </p:cNvPr>
            <p:cNvGrpSpPr/>
            <p:nvPr/>
          </p:nvGrpSpPr>
          <p:grpSpPr>
            <a:xfrm>
              <a:off x="752574" y="890016"/>
              <a:ext cx="10273413" cy="5922269"/>
              <a:chOff x="752574" y="890016"/>
              <a:chExt cx="10273413" cy="5922269"/>
            </a:xfrm>
          </p:grpSpPr>
          <p:sp>
            <p:nvSpPr>
              <p:cNvPr id="19" name="Rectangle 6">
                <a:extLst>
                  <a:ext uri="{FF2B5EF4-FFF2-40B4-BE49-F238E27FC236}">
                    <a16:creationId xmlns:a16="http://schemas.microsoft.com/office/drawing/2014/main" id="{844F33F7-E238-47EB-BBF2-98E6C2129B4F}"/>
                  </a:ext>
                </a:extLst>
              </p:cNvPr>
              <p:cNvSpPr/>
              <p:nvPr/>
            </p:nvSpPr>
            <p:spPr>
              <a:xfrm>
                <a:off x="752574" y="890016"/>
                <a:ext cx="2990220" cy="4147117"/>
              </a:xfrm>
              <a:custGeom>
                <a:avLst/>
                <a:gdLst>
                  <a:gd name="connsiteX0" fmla="*/ 0 w 5909187"/>
                  <a:gd name="connsiteY0" fmla="*/ 0 h 5960806"/>
                  <a:gd name="connsiteX1" fmla="*/ 5909187 w 5909187"/>
                  <a:gd name="connsiteY1" fmla="*/ 0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5909187"/>
                  <a:gd name="connsiteY0" fmla="*/ 0 h 5960806"/>
                  <a:gd name="connsiteX1" fmla="*/ 5653549 w 5909187"/>
                  <a:gd name="connsiteY1" fmla="*/ 147484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5909187"/>
                  <a:gd name="connsiteY0" fmla="*/ 0 h 5960806"/>
                  <a:gd name="connsiteX1" fmla="*/ 5653549 w 5909187"/>
                  <a:gd name="connsiteY1" fmla="*/ 147484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6479941"/>
                  <a:gd name="connsiteY0" fmla="*/ 0 h 5960806"/>
                  <a:gd name="connsiteX1" fmla="*/ 5653549 w 6479941"/>
                  <a:gd name="connsiteY1" fmla="*/ 147484 h 5960806"/>
                  <a:gd name="connsiteX2" fmla="*/ 6282813 w 6479941"/>
                  <a:gd name="connsiteY2" fmla="*/ 5250426 h 5960806"/>
                  <a:gd name="connsiteX3" fmla="*/ 5909187 w 6479941"/>
                  <a:gd name="connsiteY3" fmla="*/ 5960806 h 5960806"/>
                  <a:gd name="connsiteX4" fmla="*/ 0 w 6479941"/>
                  <a:gd name="connsiteY4" fmla="*/ 5960806 h 5960806"/>
                  <a:gd name="connsiteX5" fmla="*/ 0 w 6479941"/>
                  <a:gd name="connsiteY5" fmla="*/ 0 h 5960806"/>
                  <a:gd name="connsiteX0" fmla="*/ 0 w 6594986"/>
                  <a:gd name="connsiteY0" fmla="*/ 0 h 6025812"/>
                  <a:gd name="connsiteX1" fmla="*/ 5653549 w 6594986"/>
                  <a:gd name="connsiteY1" fmla="*/ 147484 h 6025812"/>
                  <a:gd name="connsiteX2" fmla="*/ 6282813 w 6594986"/>
                  <a:gd name="connsiteY2" fmla="*/ 5250426 h 6025812"/>
                  <a:gd name="connsiteX3" fmla="*/ 6518787 w 6594986"/>
                  <a:gd name="connsiteY3" fmla="*/ 5978013 h 6025812"/>
                  <a:gd name="connsiteX4" fmla="*/ 5909187 w 6594986"/>
                  <a:gd name="connsiteY4" fmla="*/ 5960806 h 6025812"/>
                  <a:gd name="connsiteX5" fmla="*/ 0 w 6594986"/>
                  <a:gd name="connsiteY5" fmla="*/ 5960806 h 6025812"/>
                  <a:gd name="connsiteX6" fmla="*/ 0 w 6594986"/>
                  <a:gd name="connsiteY6" fmla="*/ 0 h 602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94986" h="6025812">
                    <a:moveTo>
                      <a:pt x="0" y="0"/>
                    </a:moveTo>
                    <a:lnTo>
                      <a:pt x="5653549" y="147484"/>
                    </a:lnTo>
                    <a:cubicBezTo>
                      <a:pt x="6626942" y="971755"/>
                      <a:pt x="6240207" y="4281539"/>
                      <a:pt x="6282813" y="5250426"/>
                    </a:cubicBezTo>
                    <a:cubicBezTo>
                      <a:pt x="6417187" y="6215626"/>
                      <a:pt x="6581058" y="5859616"/>
                      <a:pt x="6518787" y="5978013"/>
                    </a:cubicBezTo>
                    <a:cubicBezTo>
                      <a:pt x="6456516" y="6096410"/>
                      <a:pt x="6985819" y="5957119"/>
                      <a:pt x="5909187" y="5960806"/>
                    </a:cubicBezTo>
                    <a:lnTo>
                      <a:pt x="0" y="596080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2333" l="10000" r="90000">
                              <a14:foregroundMark x1="29667" y1="41917" x2="24083" y2="46917"/>
                              <a14:foregroundMark x1="24083" y1="46917" x2="24083" y2="46000"/>
                              <a14:foregroundMark x1="30250" y1="44500" x2="38583" y2="46750"/>
                              <a14:foregroundMark x1="25583" y1="88000" x2="21500" y2="92333"/>
                              <a14:foregroundMark x1="34667" y1="89583" x2="34833" y2="89833"/>
                              <a14:foregroundMark x1="14667" y1="63833" x2="12417" y2="64917"/>
                              <a14:foregroundMark x1="15333" y1="68083" x2="17083" y2="66583"/>
                              <a14:foregroundMark x1="35833" y1="91917" x2="36833" y2="91250"/>
                              <a14:backgroundMark x1="50000" y1="68417" x2="45667" y2="84500"/>
                              <a14:backgroundMark x1="11333" y1="70083" x2="18167" y2="717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1" r="-8889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D543EC-CEFB-4176-B464-E814FE4233E9}"/>
                  </a:ext>
                </a:extLst>
              </p:cNvPr>
              <p:cNvSpPr txBox="1"/>
              <p:nvPr/>
            </p:nvSpPr>
            <p:spPr>
              <a:xfrm>
                <a:off x="981903" y="4503961"/>
                <a:ext cx="1004408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200" b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#1Li-N7 IcielNabila" pitchFamily="2" charset="0"/>
                  <a:cs typeface="#9Slide07 Baloo Tamma" panose="03080902040302020200" charset="0"/>
                </a:endParaRPr>
              </a:p>
              <a:p>
                <a:pPr algn="ctr"/>
                <a:r>
                  <a:rPr lang="en-US" sz="6600" b="1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C000"/>
                    </a:solidFill>
                    <a:latin typeface="#1Li-N7 IcielNabila" pitchFamily="2" charset="0"/>
                  </a:rPr>
                  <a:t>N</a:t>
                </a:r>
                <a:r>
                  <a:rPr lang="en-US" sz="6600" b="1" i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C000"/>
                    </a:solidFill>
                    <a:effectLst/>
                    <a:latin typeface="#1Li-N7 IcielNabila" pitchFamily="2" charset="0"/>
                  </a:rPr>
                  <a:t>guyên nhân dẫn đến rừng bị tàn phá</a:t>
                </a:r>
                <a:endParaRPr lang="en-US" sz="6600" b="1">
                  <a:ln w="28575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#1Li-N7 IcielNabila" pitchFamily="2" charset="0"/>
                  <a:cs typeface="#9Slide07 Baloo Tamma" panose="0308090204030202020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8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8D38E5-F728-4E0F-93A8-387BB916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1789"/>
            <a:ext cx="12173527" cy="854338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EBF68-133E-4376-B24B-A029F0AF1083}"/>
              </a:ext>
            </a:extLst>
          </p:cNvPr>
          <p:cNvSpPr/>
          <p:nvPr/>
        </p:nvSpPr>
        <p:spPr>
          <a:xfrm>
            <a:off x="353365" y="96088"/>
            <a:ext cx="11478417" cy="6556002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4EE1E0-9959-4B07-9664-706C05633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66" y="2232272"/>
            <a:ext cx="2624871" cy="1737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DA956-CE96-4472-ADB9-B4AB21628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56" y="2157219"/>
            <a:ext cx="2910235" cy="1737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6D87B1-B34A-4063-B35B-F001FBC8A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75" y="4375118"/>
            <a:ext cx="2624871" cy="17440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4DAA61-2031-492A-B6CF-8FBA3451D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19" y="4499601"/>
            <a:ext cx="2584043" cy="172269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A7C0207-E1FA-424B-AC8D-9F2BB9AB4B44}"/>
              </a:ext>
            </a:extLst>
          </p:cNvPr>
          <p:cNvGrpSpPr/>
          <p:nvPr/>
        </p:nvGrpSpPr>
        <p:grpSpPr>
          <a:xfrm>
            <a:off x="312409" y="-721622"/>
            <a:ext cx="11086613" cy="3130716"/>
            <a:chOff x="290915" y="-743405"/>
            <a:chExt cx="11086613" cy="31307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FD4D6FE-AFDA-4FFC-A419-12630724D5A5}"/>
                </a:ext>
              </a:extLst>
            </p:cNvPr>
            <p:cNvGrpSpPr/>
            <p:nvPr/>
          </p:nvGrpSpPr>
          <p:grpSpPr>
            <a:xfrm>
              <a:off x="1322656" y="385045"/>
              <a:ext cx="10054872" cy="1487308"/>
              <a:chOff x="2137125" y="392859"/>
              <a:chExt cx="10054872" cy="1005840"/>
            </a:xfrm>
          </p:grpSpPr>
          <p:sp>
            <p:nvSpPr>
              <p:cNvPr id="5" name="Arrow: Pentagon 4">
                <a:extLst>
                  <a:ext uri="{FF2B5EF4-FFF2-40B4-BE49-F238E27FC236}">
                    <a16:creationId xmlns:a16="http://schemas.microsoft.com/office/drawing/2014/main" id="{6AE3D127-0D8E-441F-A3D8-5A7AD4D977BB}"/>
                  </a:ext>
                </a:extLst>
              </p:cNvPr>
              <p:cNvSpPr/>
              <p:nvPr/>
            </p:nvSpPr>
            <p:spPr>
              <a:xfrm flipH="1">
                <a:off x="2137125" y="392859"/>
                <a:ext cx="10054872" cy="1005840"/>
              </a:xfrm>
              <a:prstGeom prst="homePlate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Comfortaa SemiBold" pitchFamily="2" charset="0"/>
                </a:endParaRPr>
              </a:p>
            </p:txBody>
          </p:sp>
          <p:sp>
            <p:nvSpPr>
              <p:cNvPr id="6" name="Arrow: Pentagon 5">
                <a:extLst>
                  <a:ext uri="{FF2B5EF4-FFF2-40B4-BE49-F238E27FC236}">
                    <a16:creationId xmlns:a16="http://schemas.microsoft.com/office/drawing/2014/main" id="{8A81CDD1-8D64-43FD-ABAF-61A92932525D}"/>
                  </a:ext>
                </a:extLst>
              </p:cNvPr>
              <p:cNvSpPr/>
              <p:nvPr/>
            </p:nvSpPr>
            <p:spPr>
              <a:xfrm flipH="1">
                <a:off x="2383205" y="475936"/>
                <a:ext cx="9700940" cy="822960"/>
              </a:xfrm>
              <a:prstGeom prst="homePlat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Quan sát các hình d</a:t>
                </a:r>
                <a:r>
                  <a:rPr lang="vi-VN" sz="360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ư</a:t>
                </a:r>
                <a:r>
                  <a:rPr lang="en-US" sz="360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ới đây, cho biết con người khai thác gỗ để làm gì?</a:t>
                </a:r>
                <a:endParaRPr lang="en-US" sz="3600" dirty="0">
                  <a:latin typeface="#9Slide07 Cadena" panose="02000503000000020004" pitchFamily="2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5C1664A-A6FB-4909-951B-DEC71A50DFD9}"/>
                </a:ext>
              </a:extLst>
            </p:cNvPr>
            <p:cNvGrpSpPr/>
            <p:nvPr/>
          </p:nvGrpSpPr>
          <p:grpSpPr>
            <a:xfrm flipH="1">
              <a:off x="290915" y="-743405"/>
              <a:ext cx="1700652" cy="3130716"/>
              <a:chOff x="1626722" y="1539579"/>
              <a:chExt cx="2118493" cy="3778841"/>
            </a:xfrm>
          </p:grpSpPr>
          <p:sp>
            <p:nvSpPr>
              <p:cNvPr id="26" name="Rectangle 6">
                <a:extLst>
                  <a:ext uri="{FF2B5EF4-FFF2-40B4-BE49-F238E27FC236}">
                    <a16:creationId xmlns:a16="http://schemas.microsoft.com/office/drawing/2014/main" id="{28DE7036-08D7-4AA5-91BA-7F070307BFC4}"/>
                  </a:ext>
                </a:extLst>
              </p:cNvPr>
              <p:cNvSpPr/>
              <p:nvPr/>
            </p:nvSpPr>
            <p:spPr>
              <a:xfrm flipH="1">
                <a:off x="1626722" y="1539579"/>
                <a:ext cx="2118493" cy="3778841"/>
              </a:xfrm>
              <a:custGeom>
                <a:avLst/>
                <a:gdLst>
                  <a:gd name="connsiteX0" fmla="*/ 0 w 5909187"/>
                  <a:gd name="connsiteY0" fmla="*/ 0 h 5960806"/>
                  <a:gd name="connsiteX1" fmla="*/ 5909187 w 5909187"/>
                  <a:gd name="connsiteY1" fmla="*/ 0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5909187"/>
                  <a:gd name="connsiteY0" fmla="*/ 0 h 5960806"/>
                  <a:gd name="connsiteX1" fmla="*/ 5653549 w 5909187"/>
                  <a:gd name="connsiteY1" fmla="*/ 147484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5909187"/>
                  <a:gd name="connsiteY0" fmla="*/ 0 h 5960806"/>
                  <a:gd name="connsiteX1" fmla="*/ 5653549 w 5909187"/>
                  <a:gd name="connsiteY1" fmla="*/ 147484 h 5960806"/>
                  <a:gd name="connsiteX2" fmla="*/ 5909187 w 5909187"/>
                  <a:gd name="connsiteY2" fmla="*/ 5960806 h 5960806"/>
                  <a:gd name="connsiteX3" fmla="*/ 0 w 5909187"/>
                  <a:gd name="connsiteY3" fmla="*/ 5960806 h 5960806"/>
                  <a:gd name="connsiteX4" fmla="*/ 0 w 5909187"/>
                  <a:gd name="connsiteY4" fmla="*/ 0 h 5960806"/>
                  <a:gd name="connsiteX0" fmla="*/ 0 w 6479941"/>
                  <a:gd name="connsiteY0" fmla="*/ 0 h 5960806"/>
                  <a:gd name="connsiteX1" fmla="*/ 5653549 w 6479941"/>
                  <a:gd name="connsiteY1" fmla="*/ 147484 h 5960806"/>
                  <a:gd name="connsiteX2" fmla="*/ 6282813 w 6479941"/>
                  <a:gd name="connsiteY2" fmla="*/ 5250426 h 5960806"/>
                  <a:gd name="connsiteX3" fmla="*/ 5909187 w 6479941"/>
                  <a:gd name="connsiteY3" fmla="*/ 5960806 h 5960806"/>
                  <a:gd name="connsiteX4" fmla="*/ 0 w 6479941"/>
                  <a:gd name="connsiteY4" fmla="*/ 5960806 h 5960806"/>
                  <a:gd name="connsiteX5" fmla="*/ 0 w 6479941"/>
                  <a:gd name="connsiteY5" fmla="*/ 0 h 5960806"/>
                  <a:gd name="connsiteX0" fmla="*/ 0 w 6594986"/>
                  <a:gd name="connsiteY0" fmla="*/ 0 h 6025812"/>
                  <a:gd name="connsiteX1" fmla="*/ 5653549 w 6594986"/>
                  <a:gd name="connsiteY1" fmla="*/ 147484 h 6025812"/>
                  <a:gd name="connsiteX2" fmla="*/ 6282813 w 6594986"/>
                  <a:gd name="connsiteY2" fmla="*/ 5250426 h 6025812"/>
                  <a:gd name="connsiteX3" fmla="*/ 6518787 w 6594986"/>
                  <a:gd name="connsiteY3" fmla="*/ 5978013 h 6025812"/>
                  <a:gd name="connsiteX4" fmla="*/ 5909187 w 6594986"/>
                  <a:gd name="connsiteY4" fmla="*/ 5960806 h 6025812"/>
                  <a:gd name="connsiteX5" fmla="*/ 0 w 6594986"/>
                  <a:gd name="connsiteY5" fmla="*/ 5960806 h 6025812"/>
                  <a:gd name="connsiteX6" fmla="*/ 0 w 6594986"/>
                  <a:gd name="connsiteY6" fmla="*/ 0 h 602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94986" h="6025812">
                    <a:moveTo>
                      <a:pt x="0" y="0"/>
                    </a:moveTo>
                    <a:lnTo>
                      <a:pt x="5653549" y="147484"/>
                    </a:lnTo>
                    <a:cubicBezTo>
                      <a:pt x="6626942" y="971755"/>
                      <a:pt x="6240207" y="4281539"/>
                      <a:pt x="6282813" y="5250426"/>
                    </a:cubicBezTo>
                    <a:cubicBezTo>
                      <a:pt x="6417187" y="6215626"/>
                      <a:pt x="6581058" y="5859616"/>
                      <a:pt x="6518787" y="5978013"/>
                    </a:cubicBezTo>
                    <a:cubicBezTo>
                      <a:pt x="6456516" y="6096410"/>
                      <a:pt x="6985819" y="5957119"/>
                      <a:pt x="5909187" y="5960806"/>
                    </a:cubicBezTo>
                    <a:lnTo>
                      <a:pt x="0" y="596080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2333" l="10000" r="90000">
                              <a14:foregroundMark x1="28396" y1="43055" x2="24083" y2="46917"/>
                              <a14:foregroundMark x1="24083" y1="46917" x2="24083" y2="46000"/>
                              <a14:foregroundMark x1="30250" y1="44500" x2="38583" y2="46750"/>
                              <a14:foregroundMark x1="25583" y1="88000" x2="21500" y2="92333"/>
                              <a14:foregroundMark x1="34667" y1="89583" x2="34833" y2="89833"/>
                              <a14:foregroundMark x1="14667" y1="63833" x2="12417" y2="64917"/>
                              <a14:foregroundMark x1="15333" y1="68083" x2="17083" y2="66583"/>
                              <a14:foregroundMark x1="35833" y1="91917" x2="36833" y2="91250"/>
                              <a14:foregroundMark x1="28775" y1="47132" x2="26667" y2="46500"/>
                              <a14:backgroundMark x1="50000" y1="68417" x2="45667" y2="84500"/>
                              <a14:backgroundMark x1="11333" y1="70083" x2="18167" y2="71750"/>
                              <a14:backgroundMark x1="30333" y1="40167" x2="27083" y2="39667"/>
                              <a14:backgroundMark x1="29167" y1="40667" x2="25250" y2="42833"/>
                              <a14:backgroundMark x1="29000" y1="41833" x2="27083" y2="41667"/>
                              <a14:backgroundMark x1="37083" y1="42333" x2="34500" y2="39667"/>
                              <a14:backgroundMark x1="31750" y1="42083" x2="26417" y2="39417"/>
                              <a14:backgroundMark x1="36333" y1="40417" x2="35917" y2="42333"/>
                              <a14:backgroundMark x1="33333" y1="47250" x2="28750" y2="46500"/>
                              <a14:backgroundMark x1="29000" y1="46500" x2="28250" y2="46000"/>
                              <a14:backgroundMark x1="49667" y1="68417" x2="43333" y2="83583"/>
                              <a14:backgroundMark x1="43333" y1="83583" x2="43333" y2="83583"/>
                              <a14:backgroundMark x1="51250" y1="67333" x2="50750" y2="87917"/>
                              <a14:backgroundMark x1="12333" y1="71917" x2="11250" y2="83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1" r="-8889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888101D-FB87-438F-85A6-F9F22E446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2833" y="2766283"/>
                <a:ext cx="646550" cy="646550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D191C2-90F4-48CB-BB6A-0AD237637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2634" y="3311232"/>
                <a:ext cx="266947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5DA8809-6DF6-4A15-89C3-9FB0BBF1F6B3}"/>
              </a:ext>
            </a:extLst>
          </p:cNvPr>
          <p:cNvSpPr txBox="1"/>
          <p:nvPr/>
        </p:nvSpPr>
        <p:spPr>
          <a:xfrm>
            <a:off x="2103926" y="6098092"/>
            <a:ext cx="275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Lấy chất đốt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5AE71E-1127-4E2B-8784-254FF576F0BC}"/>
              </a:ext>
            </a:extLst>
          </p:cNvPr>
          <p:cNvSpPr txBox="1"/>
          <p:nvPr/>
        </p:nvSpPr>
        <p:spPr>
          <a:xfrm>
            <a:off x="7286078" y="3906363"/>
            <a:ext cx="275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Xây nhà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41A4F3-029B-4CE5-9A16-2DF343FD7354}"/>
              </a:ext>
            </a:extLst>
          </p:cNvPr>
          <p:cNvSpPr txBox="1"/>
          <p:nvPr/>
        </p:nvSpPr>
        <p:spPr>
          <a:xfrm>
            <a:off x="6308627" y="6158149"/>
            <a:ext cx="3681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Mở rộng diện tích đất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F5E9A4-DAED-4178-975E-149415D06B33}"/>
              </a:ext>
            </a:extLst>
          </p:cNvPr>
          <p:cNvSpPr txBox="1"/>
          <p:nvPr/>
        </p:nvSpPr>
        <p:spPr>
          <a:xfrm>
            <a:off x="2518711" y="3889062"/>
            <a:ext cx="275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Đóng đồ đạc</a:t>
            </a:r>
          </a:p>
        </p:txBody>
      </p:sp>
    </p:spTree>
    <p:extLst>
      <p:ext uri="{BB962C8B-B14F-4D97-AF65-F5344CB8AC3E}">
        <p14:creationId xmlns:p14="http://schemas.microsoft.com/office/powerpoint/2010/main" val="1927478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16E09FA-5EEE-4A52-A929-42838321E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/>
          <a:stretch/>
        </p:blipFill>
        <p:spPr>
          <a:xfrm>
            <a:off x="-436339" y="0"/>
            <a:ext cx="12868485" cy="7100499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CC6AB1-C2BF-45EB-885B-3DC822107EE8}"/>
              </a:ext>
            </a:extLst>
          </p:cNvPr>
          <p:cNvSpPr/>
          <p:nvPr/>
        </p:nvSpPr>
        <p:spPr>
          <a:xfrm>
            <a:off x="307109" y="334701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56A92-9CAF-465D-8D55-BFE9ABBF1412}"/>
              </a:ext>
            </a:extLst>
          </p:cNvPr>
          <p:cNvSpPr txBox="1"/>
          <p:nvPr/>
        </p:nvSpPr>
        <p:spPr>
          <a:xfrm>
            <a:off x="2324585" y="2345396"/>
            <a:ext cx="101075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>
                <a:solidFill>
                  <a:srgbClr val="FFC000"/>
                </a:solidFill>
                <a:latin typeface="Calibri (Body)"/>
              </a:rPr>
              <a:t>1) Đ</a:t>
            </a:r>
            <a:r>
              <a:rPr lang="vi-VN" sz="4800" b="1" i="0">
                <a:solidFill>
                  <a:srgbClr val="FFC000"/>
                </a:solidFill>
                <a:effectLst/>
                <a:latin typeface="Calibri (Body)"/>
              </a:rPr>
              <a:t>ốt rừng làm nương rẫy</a:t>
            </a:r>
            <a:endParaRPr lang="en-US" sz="4800" b="1" i="0">
              <a:solidFill>
                <a:srgbClr val="FFC000"/>
              </a:solidFill>
              <a:effectLst/>
              <a:latin typeface="Calibri (Body)"/>
            </a:endParaRPr>
          </a:p>
          <a:p>
            <a:pPr algn="just"/>
            <a:r>
              <a:rPr lang="en-US" sz="4800" b="1">
                <a:solidFill>
                  <a:srgbClr val="7030A0"/>
                </a:solidFill>
                <a:latin typeface="Calibri (Body)"/>
              </a:rPr>
              <a:t>2) C</a:t>
            </a:r>
            <a:r>
              <a:rPr lang="vi-VN" sz="4800" b="1" i="0">
                <a:solidFill>
                  <a:srgbClr val="7030A0"/>
                </a:solidFill>
                <a:effectLst/>
                <a:latin typeface="Calibri (Body)"/>
              </a:rPr>
              <a:t>hặt cây lấy gỗ</a:t>
            </a:r>
            <a:endParaRPr lang="en-US" sz="4800" b="1" i="0">
              <a:solidFill>
                <a:srgbClr val="7030A0"/>
              </a:solidFill>
              <a:effectLst/>
              <a:latin typeface="Calibri (Body)"/>
            </a:endParaRPr>
          </a:p>
          <a:p>
            <a:pPr algn="just"/>
            <a:r>
              <a:rPr lang="en-US" sz="4800" b="1" i="0">
                <a:solidFill>
                  <a:srgbClr val="00B050"/>
                </a:solidFill>
                <a:effectLst/>
                <a:latin typeface="Calibri (Body)"/>
              </a:rPr>
              <a:t>3) Đ</a:t>
            </a:r>
            <a:r>
              <a:rPr lang="vi-VN" sz="4800" b="1" i="0">
                <a:solidFill>
                  <a:srgbClr val="00B050"/>
                </a:solidFill>
                <a:effectLst/>
                <a:latin typeface="Calibri (Body)"/>
              </a:rPr>
              <a:t>óng đồ dùng gia đình</a:t>
            </a:r>
            <a:endParaRPr lang="en-US" sz="4800" b="1" i="0">
              <a:solidFill>
                <a:srgbClr val="00B050"/>
              </a:solidFill>
              <a:effectLst/>
              <a:latin typeface="Calibri (Body)"/>
            </a:endParaRPr>
          </a:p>
          <a:p>
            <a:pPr algn="just"/>
            <a:r>
              <a:rPr lang="en-US" sz="4800" b="1">
                <a:solidFill>
                  <a:srgbClr val="00B0F0"/>
                </a:solidFill>
                <a:latin typeface="Calibri (Body)"/>
              </a:rPr>
              <a:t>4) L</a:t>
            </a:r>
            <a:r>
              <a:rPr lang="vi-VN" sz="4800" b="1" i="0">
                <a:solidFill>
                  <a:srgbClr val="00B0F0"/>
                </a:solidFill>
                <a:effectLst/>
                <a:latin typeface="Calibri (Body)"/>
              </a:rPr>
              <a:t>ấy đất làm nhà, làm đường,…</a:t>
            </a:r>
            <a:endParaRPr lang="en-US" sz="4800" b="1">
              <a:solidFill>
                <a:srgbClr val="00B0F0"/>
              </a:solidFill>
              <a:latin typeface="Calibri (Body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700F76-9F8A-448E-B5CC-00E0E818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1" y="1122950"/>
            <a:ext cx="1144318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6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6134-CEC9-49D9-89E7-BD369CBE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F0D0B-E472-47EB-95CC-57A13973E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76E3E-BD62-4B79-845C-7C6FF6841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4"/>
          <a:stretch/>
        </p:blipFill>
        <p:spPr>
          <a:xfrm>
            <a:off x="-123152" y="-34637"/>
            <a:ext cx="12315152" cy="69272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BBBC03-9C3C-47DE-BF05-24B3D32EB338}"/>
              </a:ext>
            </a:extLst>
          </p:cNvPr>
          <p:cNvGrpSpPr/>
          <p:nvPr/>
        </p:nvGrpSpPr>
        <p:grpSpPr>
          <a:xfrm>
            <a:off x="5571772" y="1295623"/>
            <a:ext cx="6519018" cy="3709212"/>
            <a:chOff x="5574520" y="584111"/>
            <a:chExt cx="6519018" cy="37092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22CA5A-5398-4F08-ADA0-A7ED8A942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74520" y="584111"/>
              <a:ext cx="6432654" cy="37092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3AF0A6-356E-4161-9425-28970795118B}"/>
                </a:ext>
              </a:extLst>
            </p:cNvPr>
            <p:cNvSpPr/>
            <p:nvPr/>
          </p:nvSpPr>
          <p:spPr>
            <a:xfrm>
              <a:off x="5864698" y="1913524"/>
              <a:ext cx="622884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>
                  <a:ln w="28575">
                    <a:solidFill>
                      <a:srgbClr val="7030A0"/>
                    </a:solidFill>
                  </a:ln>
                  <a:solidFill>
                    <a:srgbClr val="FFC000"/>
                  </a:solidFill>
                  <a:latin typeface="#9Slide05 SVNJourney" pitchFamily="2" charset="0"/>
                  <a:cs typeface="Times New Roman" panose="02020603050405020304" pitchFamily="18" charset="0"/>
                </a:rPr>
                <a:t>Tác hại của việc phá rừng</a:t>
              </a:r>
              <a:endParaRPr lang="en-US" sz="3200">
                <a:ln w="28575">
                  <a:solidFill>
                    <a:srgbClr val="7030A0"/>
                  </a:solidFill>
                </a:ln>
                <a:solidFill>
                  <a:srgbClr val="FFC000"/>
                </a:solidFill>
                <a:latin typeface="#9Slide05 SVNJourney" pitchFamily="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DF005C5-1F61-4298-AD2F-5B1BE9E29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30" y="1906217"/>
            <a:ext cx="5799970" cy="5360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1FEFC2-7F91-4964-8012-26DE06EBA5F2}"/>
              </a:ext>
            </a:extLst>
          </p:cNvPr>
          <p:cNvSpPr txBox="1"/>
          <p:nvPr/>
        </p:nvSpPr>
        <p:spPr>
          <a:xfrm>
            <a:off x="1676034" y="1080094"/>
            <a:ext cx="614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#1Li-N7 Pattaya" pitchFamily="2" charset="-34"/>
                <a:cs typeface="#1Li-N7 Pattaya" pitchFamily="2" charset="-34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22371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45295B-7F35-469F-B634-43E3554C6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"/>
          <a:stretch/>
        </p:blipFill>
        <p:spPr>
          <a:xfrm>
            <a:off x="-436339" y="0"/>
            <a:ext cx="12868485" cy="7100499"/>
          </a:xfr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CBA70B-4DC4-45CD-973B-FA2440A6EC67}"/>
              </a:ext>
            </a:extLst>
          </p:cNvPr>
          <p:cNvSpPr/>
          <p:nvPr/>
        </p:nvSpPr>
        <p:spPr>
          <a:xfrm>
            <a:off x="137652" y="300161"/>
            <a:ext cx="11577782" cy="643109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A2054F-57E1-41FC-A021-0456369A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58" y="766375"/>
            <a:ext cx="8350663" cy="5117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11147-CE59-477A-82B1-615343EC3738}"/>
              </a:ext>
            </a:extLst>
          </p:cNvPr>
          <p:cNvSpPr txBox="1"/>
          <p:nvPr/>
        </p:nvSpPr>
        <p:spPr>
          <a:xfrm>
            <a:off x="5005895" y="6084925"/>
            <a:ext cx="275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Lũ lụt</a:t>
            </a:r>
          </a:p>
        </p:txBody>
      </p:sp>
    </p:spTree>
    <p:extLst>
      <p:ext uri="{BB962C8B-B14F-4D97-AF65-F5344CB8AC3E}">
        <p14:creationId xmlns:p14="http://schemas.microsoft.com/office/powerpoint/2010/main" val="17794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222</Words>
  <Application>Microsoft Office PowerPoint</Application>
  <PresentationFormat>Widescreen</PresentationFormat>
  <Paragraphs>45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#1Li-N7 Pattaya</vt:lpstr>
      <vt:lpstr>Calibri</vt:lpstr>
      <vt:lpstr>Calibri (Body)</vt:lpstr>
      <vt:lpstr>Cambria Math</vt:lpstr>
      <vt:lpstr>杨任东竹石体-Medium</vt:lpstr>
      <vt:lpstr>Arial</vt:lpstr>
      <vt:lpstr>#9Slide05 SVNJourney</vt:lpstr>
      <vt:lpstr>Times New Roman</vt:lpstr>
      <vt:lpstr>Comfortaa SemiBold</vt:lpstr>
      <vt:lpstr>#1Li-N7 IcielNabila</vt:lpstr>
      <vt:lpstr>#9Slide07 Cadena</vt:lpstr>
      <vt:lpstr>#9Slide07 Baloo Tamma</vt:lpstr>
      <vt:lpstr>印品黑体</vt:lpstr>
      <vt:lpstr>Calibri Light</vt:lpstr>
      <vt:lpstr>Coiny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DMIN</cp:lastModifiedBy>
  <cp:revision>13</cp:revision>
  <dcterms:created xsi:type="dcterms:W3CDTF">2022-03-27T04:16:25Z</dcterms:created>
  <dcterms:modified xsi:type="dcterms:W3CDTF">2022-05-08T16:14:01Z</dcterms:modified>
</cp:coreProperties>
</file>