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0"/>
  </p:notesMasterIdLst>
  <p:sldIdLst>
    <p:sldId id="305" r:id="rId2"/>
    <p:sldId id="306" r:id="rId3"/>
    <p:sldId id="304" r:id="rId4"/>
    <p:sldId id="301" r:id="rId5"/>
    <p:sldId id="302" r:id="rId6"/>
    <p:sldId id="291" r:id="rId7"/>
    <p:sldId id="278" r:id="rId8"/>
    <p:sldId id="262" r:id="rId9"/>
    <p:sldId id="292" r:id="rId10"/>
    <p:sldId id="281" r:id="rId11"/>
    <p:sldId id="293" r:id="rId12"/>
    <p:sldId id="294" r:id="rId13"/>
    <p:sldId id="282" r:id="rId14"/>
    <p:sldId id="299" r:id="rId15"/>
    <p:sldId id="309" r:id="rId16"/>
    <p:sldId id="310" r:id="rId17"/>
    <p:sldId id="270" r:id="rId18"/>
    <p:sldId id="289"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708"/>
    <a:srgbClr val="FFFEF4"/>
    <a:srgbClr val="D01A1D"/>
    <a:srgbClr val="F0E527"/>
    <a:srgbClr val="C81B1F"/>
    <a:srgbClr val="77BAE8"/>
    <a:srgbClr val="F3A59A"/>
    <a:srgbClr val="F2A49B"/>
    <a:srgbClr val="F5D825"/>
    <a:srgbClr val="CD9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825" autoAdjust="0"/>
    <p:restoredTop sz="94660"/>
  </p:normalViewPr>
  <p:slideViewPr>
    <p:cSldViewPr snapToGrid="0">
      <p:cViewPr varScale="1">
        <p:scale>
          <a:sx n="73" d="100"/>
          <a:sy n="73" d="100"/>
        </p:scale>
        <p:origin x="-108" y="-114"/>
      </p:cViewPr>
      <p:guideLst>
        <p:guide orient="horz" pos="2160"/>
        <p:guide pos="3840"/>
      </p:guideLst>
    </p:cSldViewPr>
  </p:slideViewPr>
  <p:notesTextViewPr>
    <p:cViewPr>
      <p:scale>
        <a:sx n="1" d="1"/>
        <a:sy n="1" d="1"/>
      </p:scale>
      <p:origin x="0" y="0"/>
    </p:cViewPr>
  </p:notesTextViewPr>
  <p:sorterViewPr>
    <p:cViewPr>
      <p:scale>
        <a:sx n="75" d="100"/>
        <a:sy n="75" d="100"/>
      </p:scale>
      <p:origin x="0" y="-1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5564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24759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4972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53486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258461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08609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97706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5591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17321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735276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91692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99185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84774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60462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f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17.pn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6" name="文本框 15"/>
          <p:cNvSpPr txBox="1"/>
          <p:nvPr/>
        </p:nvSpPr>
        <p:spPr>
          <a:xfrm>
            <a:off x="4239683" y="2343613"/>
            <a:ext cx="5032147" cy="923330"/>
          </a:xfrm>
          <a:prstGeom prst="rect">
            <a:avLst/>
          </a:prstGeom>
          <a:noFill/>
        </p:spPr>
        <p:txBody>
          <a:bodyPr wrap="none" rtlCol="0">
            <a:spAutoFit/>
          </a:bodyPr>
          <a:lstStyle/>
          <a:p>
            <a:r>
              <a:rPr lang="en-US" altLang="zh-CN" sz="5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LÀM VĂN</a:t>
            </a:r>
            <a:endParaRPr lang="zh-CN" altLang="en-US" sz="5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3" name="唯美动人浪漫场景短视频配乐.wav">
            <a:hlinkClick r:id="" action="ppaction://media"/>
            <a:extLst>
              <a:ext uri="{FF2B5EF4-FFF2-40B4-BE49-F238E27FC236}">
                <a16:creationId xmlns:a16="http://schemas.microsoft.com/office/drawing/2014/main" xmlns=""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67348" y="0"/>
            <a:ext cx="685800" cy="685800"/>
          </a:xfrm>
          <a:prstGeom prst="rect">
            <a:avLst/>
          </a:prstGeom>
        </p:spPr>
      </p:pic>
    </p:spTree>
    <p:extLst>
      <p:ext uri="{BB962C8B-B14F-4D97-AF65-F5344CB8AC3E}">
        <p14:creationId xmlns:p14="http://schemas.microsoft.com/office/powerpoint/2010/main" val="1230538206"/>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anim calcmode="lin" valueType="num">
                                      <p:cBhvr>
                                        <p:cTn id="15" dur="750" fill="hold"/>
                                        <p:tgtEl>
                                          <p:spTgt spid="16"/>
                                        </p:tgtEl>
                                        <p:attrNameLst>
                                          <p:attrName>ppt_w</p:attrName>
                                        </p:attrNameLst>
                                      </p:cBhvr>
                                      <p:tavLst>
                                        <p:tav tm="0" fmla="#ppt_w*sin(2.5*pi*$)">
                                          <p:val>
                                            <p:fltVal val="0"/>
                                          </p:val>
                                        </p:tav>
                                        <p:tav tm="100000">
                                          <p:val>
                                            <p:fltVal val="1"/>
                                          </p:val>
                                        </p:tav>
                                      </p:tavLst>
                                    </p:anim>
                                    <p:anim calcmode="lin" valueType="num">
                                      <p:cBhvr>
                                        <p:cTn id="16" dur="750" fill="hold"/>
                                        <p:tgtEl>
                                          <p:spTgt spid="16"/>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6"/>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457200" y="698715"/>
            <a:ext cx="11564754"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endParaRPr lang="en-US" sz="3200" dirty="0">
              <a:latin typeface="Times New Roman" panose="02020603050405020304" pitchFamily="18" charset="0"/>
              <a:cs typeface="Times New Roman" panose="02020603050405020304" pitchFamily="18" charset="0"/>
            </a:endParaRPr>
          </a:p>
        </p:txBody>
      </p:sp>
      <p:sp>
        <p:nvSpPr>
          <p:cNvPr id="15" name="Rectangle 3"/>
          <p:cNvSpPr txBox="1">
            <a:spLocks noChangeArrowheads="1"/>
          </p:cNvSpPr>
          <p:nvPr/>
        </p:nvSpPr>
        <p:spPr>
          <a:xfrm>
            <a:off x="8274" y="1744820"/>
            <a:ext cx="7638230" cy="2451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solidFill>
                  <a:schemeClr val="accent6">
                    <a:lumMod val="50000"/>
                  </a:schemeClr>
                </a:solidFill>
                <a:latin typeface="Times New Roman" panose="02020603050405020304" pitchFamily="18" charset="0"/>
                <a:cs typeface="Times New Roman" panose="02020603050405020304" pitchFamily="18" charset="0"/>
              </a:rPr>
              <a:t>Mẫu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sắc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dày</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dài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sắc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nét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cái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nhìn</a:t>
            </a:r>
            <a:r>
              <a:rPr lang="en-US" sz="3200" dirty="0">
                <a:solidFill>
                  <a:schemeClr val="accent6">
                    <a:lumMod val="50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t="7550" b="7550"/>
          <a:stretch/>
        </p:blipFill>
        <p:spPr bwMode="auto">
          <a:xfrm>
            <a:off x="8082176" y="1710485"/>
            <a:ext cx="3736567" cy="2112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l="5942" r="5942"/>
          <a:stretch/>
        </p:blipFill>
        <p:spPr bwMode="auto">
          <a:xfrm>
            <a:off x="8135187" y="4114800"/>
            <a:ext cx="3630543" cy="2529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
            <a:extLst>
              <a:ext uri="{FF2B5EF4-FFF2-40B4-BE49-F238E27FC236}">
                <a16:creationId xmlns:a16="http://schemas.microsoft.com/office/drawing/2014/main" xmlns="" id="{1F2F4BE6-4875-42E6-AE99-5A14D698BEC0}"/>
              </a:ext>
            </a:extLst>
          </p:cNvPr>
          <p:cNvSpPr txBox="1">
            <a:spLocks noChangeArrowheads="1"/>
          </p:cNvSpPr>
          <p:nvPr/>
        </p:nvSpPr>
        <p:spPr>
          <a:xfrm>
            <a:off x="457200" y="4419989"/>
            <a:ext cx="7388942"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623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grpSp>
        <p:nvGrpSpPr>
          <p:cNvPr id="13" name="组合 12"/>
          <p:cNvGrpSpPr/>
          <p:nvPr/>
        </p:nvGrpSpPr>
        <p:grpSpPr>
          <a:xfrm flipH="1">
            <a:off x="1839547" y="878244"/>
            <a:ext cx="6344962" cy="4777560"/>
            <a:chOff x="-558688" y="0"/>
            <a:chExt cx="9107943" cy="6858000"/>
          </a:xfrm>
        </p:grpSpPr>
        <p:pic>
          <p:nvPicPr>
            <p:cNvPr id="14" name="图片 1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20" name="Rectangle 2"/>
          <p:cNvSpPr txBox="1">
            <a:spLocks noChangeArrowheads="1"/>
          </p:cNvSpPr>
          <p:nvPr/>
        </p:nvSpPr>
        <p:spPr>
          <a:xfrm>
            <a:off x="1097425" y="2767806"/>
            <a:ext cx="8229600" cy="13223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FF0000"/>
                </a:solidFill>
              </a:rPr>
              <a:t>THỰC HÀNH</a:t>
            </a:r>
          </a:p>
        </p:txBody>
      </p:sp>
    </p:spTree>
    <p:extLst>
      <p:ext uri="{BB962C8B-B14F-4D97-AF65-F5344CB8AC3E}">
        <p14:creationId xmlns:p14="http://schemas.microsoft.com/office/powerpoint/2010/main" val="416868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txBox="1">
            <a:spLocks noChangeArrowheads="1"/>
          </p:cNvSpPr>
          <p:nvPr/>
        </p:nvSpPr>
        <p:spPr>
          <a:xfrm>
            <a:off x="1376516" y="2086619"/>
            <a:ext cx="9340645" cy="4956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3200" dirty="0">
                <a:solidFill>
                  <a:srgbClr val="FF0000"/>
                </a:solidFill>
                <a:latin typeface="Times New Roman" panose="02020603050405020304" pitchFamily="18" charset="0"/>
                <a:cs typeface="Times New Roman" panose="02020603050405020304" pitchFamily="18" charset="0"/>
              </a:rPr>
              <a:t>d) Sau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FF00"/>
              </a:solidFill>
              <a:latin typeface="Times New Roman" panose="02020603050405020304" pitchFamily="18" charset="0"/>
              <a:cs typeface="Times New Roman" panose="02020603050405020304" pitchFamily="18" charset="0"/>
            </a:endParaRPr>
          </a:p>
          <a:p>
            <a:pPr>
              <a:buFontTx/>
              <a:buChar char="-"/>
            </a:pP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a:p>
            <a:pPr>
              <a:buFontTx/>
              <a:buChar char="-"/>
            </a:pP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a:p>
            <a:pPr>
              <a:buFontTx/>
              <a:buChar char="-"/>
            </a:pP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984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a:xfrm>
            <a:off x="457200" y="277813"/>
            <a:ext cx="8229600" cy="5970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grpSp>
        <p:nvGrpSpPr>
          <p:cNvPr id="3" name="Group 2">
            <a:extLst>
              <a:ext uri="{FF2B5EF4-FFF2-40B4-BE49-F238E27FC236}">
                <a16:creationId xmlns:a16="http://schemas.microsoft.com/office/drawing/2014/main" xmlns="" id="{8A9D34C6-4AE7-4AE5-8CEF-C8B11CB1D57F}"/>
              </a:ext>
            </a:extLst>
          </p:cNvPr>
          <p:cNvGrpSpPr/>
          <p:nvPr/>
        </p:nvGrpSpPr>
        <p:grpSpPr>
          <a:xfrm>
            <a:off x="2590800" y="796139"/>
            <a:ext cx="6796590" cy="4172126"/>
            <a:chOff x="2590800" y="796139"/>
            <a:chExt cx="6796590" cy="4172126"/>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796139"/>
              <a:ext cx="6796590" cy="4172126"/>
            </a:xfrm>
            <a:prstGeom prst="rect">
              <a:avLst/>
            </a:prstGeom>
          </p:spPr>
        </p:pic>
        <p:sp>
          <p:nvSpPr>
            <p:cNvPr id="12" name="Rectangle 11"/>
            <p:cNvSpPr/>
            <p:nvPr/>
          </p:nvSpPr>
          <p:spPr>
            <a:xfrm>
              <a:off x="2590800" y="2559037"/>
              <a:ext cx="6096000" cy="707886"/>
            </a:xfrm>
            <a:prstGeom prst="rect">
              <a:avLst/>
            </a:prstGeom>
          </p:spPr>
          <p:txBody>
            <a:bodyPr>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188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grpSp>
        <p:nvGrpSpPr>
          <p:cNvPr id="2" name="Group 1">
            <a:extLst>
              <a:ext uri="{FF2B5EF4-FFF2-40B4-BE49-F238E27FC236}">
                <a16:creationId xmlns:a16="http://schemas.microsoft.com/office/drawing/2014/main" xmlns="" id="{76C22F01-BD9B-4157-8CA9-FBED15AD3B9B}"/>
              </a:ext>
            </a:extLst>
          </p:cNvPr>
          <p:cNvGrpSpPr/>
          <p:nvPr/>
        </p:nvGrpSpPr>
        <p:grpSpPr>
          <a:xfrm>
            <a:off x="1848783" y="915385"/>
            <a:ext cx="8797445" cy="5073062"/>
            <a:chOff x="1848783" y="915385"/>
            <a:chExt cx="8797445" cy="5073062"/>
          </a:xfrm>
        </p:grpSpPr>
        <p:grpSp>
          <p:nvGrpSpPr>
            <p:cNvPr id="13" name="组合 12"/>
            <p:cNvGrpSpPr/>
            <p:nvPr/>
          </p:nvGrpSpPr>
          <p:grpSpPr>
            <a:xfrm flipH="1">
              <a:off x="1848783" y="915385"/>
              <a:ext cx="8797445" cy="4777560"/>
              <a:chOff x="-558688" y="0"/>
              <a:chExt cx="9107943" cy="6858000"/>
            </a:xfrm>
          </p:grpSpPr>
          <p:pic>
            <p:nvPicPr>
              <p:cNvPr id="14" name="图片 13"/>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53" y="297219"/>
                <a:ext cx="8362072" cy="6299200"/>
              </a:xfrm>
              <a:prstGeom prst="rect">
                <a:avLst/>
              </a:prstGeom>
              <a:effectLst>
                <a:innerShdw blurRad="114300">
                  <a:prstClr val="black"/>
                </a:innerShdw>
              </a:effectLst>
            </p:spPr>
          </p:pic>
        </p:grpSp>
        <p:sp>
          <p:nvSpPr>
            <p:cNvPr id="20" name="Rectangle 2"/>
            <p:cNvSpPr txBox="1">
              <a:spLocks noChangeArrowheads="1"/>
            </p:cNvSpPr>
            <p:nvPr/>
          </p:nvSpPr>
          <p:spPr>
            <a:xfrm>
              <a:off x="3021261" y="2109283"/>
              <a:ext cx="6497088" cy="38791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folHlink"/>
                  </a:solidFill>
                  <a:latin typeface="Times New Roman" panose="02020603050405020304" pitchFamily="18" charset="0"/>
                  <a:cs typeface="Times New Roman" panose="02020603050405020304" pitchFamily="18" charset="0"/>
                </a:rPr>
                <a:t/>
              </a:r>
              <a:br>
                <a:rPr lang="en-US" sz="4800" dirty="0">
                  <a:solidFill>
                    <a:schemeClr val="folHlink"/>
                  </a:solidFill>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nhận</a:t>
              </a:r>
              <a:r>
                <a:rPr lang="en-US" sz="480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xét theo tiêu chí.</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7509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8AC055C-953E-4E68-B9F9-AB7984E66121}"/>
              </a:ext>
            </a:extLst>
          </p:cNvPr>
          <p:cNvSpPr txBox="1"/>
          <p:nvPr/>
        </p:nvSpPr>
        <p:spPr>
          <a:xfrm>
            <a:off x="0" y="1133575"/>
            <a:ext cx="12006470" cy="4524315"/>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Mẹ là </a:t>
            </a:r>
            <a:r>
              <a:rPr lang="vi-VN" sz="3200" b="0" i="0">
                <a:effectLst/>
                <a:latin typeface="Times New Roman" panose="02020603050405020304" pitchFamily="18" charset="0"/>
                <a:cs typeface="Times New Roman" panose="02020603050405020304" pitchFamily="18" charset="0"/>
              </a:rPr>
              <a:t>người </a:t>
            </a:r>
            <a:r>
              <a:rPr lang="vi-VN" sz="3200" b="0" i="0" smtClean="0">
                <a:effectLst/>
                <a:latin typeface="Times New Roman" panose="02020603050405020304" pitchFamily="18" charset="0"/>
                <a:cs typeface="Times New Roman" panose="02020603050405020304" pitchFamily="18" charset="0"/>
              </a:rPr>
              <a:t>gần gũivới </a:t>
            </a:r>
            <a:r>
              <a:rPr lang="vi-VN" sz="3200" b="0" i="0">
                <a:effectLst/>
                <a:latin typeface="Times New Roman" panose="02020603050405020304" pitchFamily="18" charset="0"/>
                <a:cs typeface="Times New Roman" panose="02020603050405020304" pitchFamily="18" charset="0"/>
              </a:rPr>
              <a:t>em </a:t>
            </a:r>
            <a:r>
              <a:rPr lang="vi-VN" sz="3200" b="0" i="0" smtClean="0">
                <a:effectLst/>
                <a:latin typeface="Times New Roman" panose="02020603050405020304" pitchFamily="18" charset="0"/>
                <a:cs typeface="Times New Roman" panose="02020603050405020304" pitchFamily="18" charset="0"/>
              </a:rPr>
              <a:t>nhất. </a:t>
            </a:r>
            <a:r>
              <a:rPr lang="vi-VN" sz="3200" b="0" i="0" dirty="0">
                <a:effectLst/>
                <a:latin typeface="Times New Roman" panose="02020603050405020304" pitchFamily="18" charset="0"/>
                <a:cs typeface="Times New Roman" panose="02020603050405020304" pitchFamily="18" charset="0"/>
              </a:rPr>
              <a:t>Năm nay mẹ đã ngoài bốn mươi tuổi</a:t>
            </a:r>
            <a:r>
              <a:rPr lang="en-US" sz="3200" b="0" i="0" dirty="0">
                <a:effectLst/>
                <a:latin typeface="Times New Roman" panose="02020603050405020304" pitchFamily="18" charset="0"/>
                <a:cs typeface="Times New Roman" panose="02020603050405020304" pitchFamily="18" charset="0"/>
              </a:rPr>
              <a:t>.</a:t>
            </a:r>
            <a:r>
              <a:rPr lang="vi-VN" sz="3200" b="0" i="0" dirty="0">
                <a:effectLst/>
                <a:latin typeface="Times New Roman" panose="02020603050405020304" pitchFamily="18" charset="0"/>
                <a:cs typeface="Times New Roman" panose="02020603050405020304" pitchFamily="18" charset="0"/>
              </a:rPr>
              <a:t> Mẹ</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em</a:t>
            </a:r>
            <a:r>
              <a:rPr lang="vi-VN" sz="3200" b="0" i="0" dirty="0">
                <a:effectLst/>
                <a:latin typeface="Times New Roman" panose="02020603050405020304" pitchFamily="18" charset="0"/>
                <a:cs typeface="Times New Roman" panose="02020603050405020304" pitchFamily="18" charset="0"/>
              </a:rPr>
              <a:t> có dáng người cao cao. Khuôn mặt mẹ hình trái xoan, trông thật hiền dịu. Đôi môi mẹ đỏ mọng mặc dù không thoa son</a:t>
            </a:r>
            <a:r>
              <a:rPr lang="vi-VN" sz="3200" b="0" i="0">
                <a:effectLst/>
                <a:latin typeface="Times New Roman" panose="02020603050405020304" pitchFamily="18" charset="0"/>
                <a:cs typeface="Times New Roman" panose="02020603050405020304" pitchFamily="18" charset="0"/>
              </a:rPr>
              <a:t>, </a:t>
            </a:r>
            <a:r>
              <a:rPr lang="vi-VN" sz="3200" b="0" i="0" smtClean="0">
                <a:effectLst/>
                <a:latin typeface="Times New Roman" panose="02020603050405020304" pitchFamily="18" charset="0"/>
                <a:cs typeface="Times New Roman" panose="02020603050405020304" pitchFamily="18" charset="0"/>
              </a:rPr>
              <a:t>miệng tươi như cười . </a:t>
            </a:r>
            <a:r>
              <a:rPr lang="vi-VN" sz="3200" b="0" i="0" dirty="0">
                <a:effectLst/>
                <a:latin typeface="Times New Roman" panose="02020603050405020304" pitchFamily="18" charset="0"/>
                <a:cs typeface="Times New Roman" panose="02020603050405020304" pitchFamily="18" charset="0"/>
              </a:rPr>
              <a:t>Nụ </a:t>
            </a:r>
            <a:r>
              <a:rPr lang="vi-VN" sz="3200" b="0" i="0">
                <a:effectLst/>
                <a:latin typeface="Times New Roman" panose="02020603050405020304" pitchFamily="18" charset="0"/>
                <a:cs typeface="Times New Roman" panose="02020603050405020304" pitchFamily="18" charset="0"/>
              </a:rPr>
              <a:t>cười </a:t>
            </a:r>
            <a:r>
              <a:rPr lang="vi-VN" sz="3200" b="0" i="0" smtClean="0">
                <a:effectLst/>
                <a:latin typeface="Times New Roman" panose="02020603050405020304" pitchFamily="18" charset="0"/>
                <a:cs typeface="Times New Roman" panose="02020603050405020304" pitchFamily="18" charset="0"/>
              </a:rPr>
              <a:t>làm gương mặt mẹ thêm rạng rỡ. Đôi </a:t>
            </a:r>
            <a:r>
              <a:rPr lang="vi-VN" sz="3200" b="0" i="0">
                <a:effectLst/>
                <a:latin typeface="Times New Roman" panose="02020603050405020304" pitchFamily="18" charset="0"/>
                <a:cs typeface="Times New Roman" panose="02020603050405020304" pitchFamily="18" charset="0"/>
              </a:rPr>
              <a:t>mắt </a:t>
            </a:r>
            <a:r>
              <a:rPr lang="vi-VN" sz="3200" smtClean="0">
                <a:latin typeface="Times New Roman" panose="02020603050405020304" pitchFamily="18" charset="0"/>
                <a:cs typeface="Times New Roman" panose="02020603050405020304" pitchFamily="18" charset="0"/>
              </a:rPr>
              <a:t>nâu hiền</a:t>
            </a:r>
            <a:r>
              <a:rPr lang="vi-VN" sz="3200" b="0" i="0" smtClean="0">
                <a:effectLst/>
                <a:latin typeface="Times New Roman" panose="02020603050405020304" pitchFamily="18" charset="0"/>
                <a:cs typeface="Times New Roman" panose="02020603050405020304" pitchFamily="18" charset="0"/>
              </a:rPr>
              <a:t> ánh lên cái nhìn trìu mến, chứa chan tình </a:t>
            </a:r>
            <a:r>
              <a:rPr lang="vi-VN" sz="3200" b="0" i="0" dirty="0">
                <a:effectLst/>
                <a:latin typeface="Times New Roman" panose="02020603050405020304" pitchFamily="18" charset="0"/>
                <a:cs typeface="Times New Roman" panose="02020603050405020304" pitchFamily="18" charset="0"/>
              </a:rPr>
              <a:t>yêu thương</a:t>
            </a:r>
            <a:r>
              <a:rPr lang="vi-VN" sz="3200" b="0" i="0">
                <a:effectLst/>
                <a:latin typeface="Times New Roman" panose="02020603050405020304" pitchFamily="18" charset="0"/>
                <a:cs typeface="Times New Roman" panose="02020603050405020304" pitchFamily="18" charset="0"/>
              </a:rPr>
              <a:t>. </a:t>
            </a:r>
            <a:r>
              <a:rPr lang="vi-VN" sz="3200" b="0" i="0" smtClean="0">
                <a:effectLst/>
                <a:latin typeface="Times New Roman" panose="02020603050405020304" pitchFamily="18" charset="0"/>
                <a:cs typeface="Times New Roman" panose="02020603050405020304" pitchFamily="18" charset="0"/>
              </a:rPr>
              <a:t>Mái </a:t>
            </a:r>
            <a:r>
              <a:rPr lang="vi-VN" sz="3200" b="0" i="0" dirty="0">
                <a:effectLst/>
                <a:latin typeface="Times New Roman" panose="02020603050405020304" pitchFamily="18" charset="0"/>
                <a:cs typeface="Times New Roman" panose="02020603050405020304" pitchFamily="18" charset="0"/>
              </a:rPr>
              <a:t>tóc mẹ </a:t>
            </a:r>
            <a:r>
              <a:rPr lang="vi-VN" sz="3200" b="0" i="0">
                <a:effectLst/>
                <a:latin typeface="Times New Roman" panose="02020603050405020304" pitchFamily="18" charset="0"/>
                <a:cs typeface="Times New Roman" panose="02020603050405020304" pitchFamily="18" charset="0"/>
              </a:rPr>
              <a:t>đẹp </a:t>
            </a:r>
            <a:r>
              <a:rPr lang="vi-VN" sz="3200" b="0" i="0" smtClean="0">
                <a:effectLst/>
                <a:latin typeface="Times New Roman" panose="02020603050405020304" pitchFamily="18" charset="0"/>
                <a:cs typeface="Times New Roman" panose="02020603050405020304" pitchFamily="18" charset="0"/>
              </a:rPr>
              <a:t>lắm, óng ả, suôn mượt, thơm mùi hương xả luôn được mẹ cặp gọn sau gáy. Nước </a:t>
            </a:r>
            <a:r>
              <a:rPr lang="vi-VN" sz="3200" b="0" i="0" dirty="0">
                <a:effectLst/>
                <a:latin typeface="Times New Roman" panose="02020603050405020304" pitchFamily="18" charset="0"/>
                <a:cs typeface="Times New Roman" panose="02020603050405020304" pitchFamily="18" charset="0"/>
              </a:rPr>
              <a:t>da mẹ hơi rám nắng vì mẹ phải dãi dầu sương gió</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bán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hàng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ngoài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chợ</a:t>
            </a:r>
            <a:r>
              <a:rPr lang="vi-VN" sz="3200" b="0" i="0" dirty="0">
                <a:effectLst/>
                <a:latin typeface="Times New Roman" panose="02020603050405020304" pitchFamily="18" charset="0"/>
                <a:cs typeface="Times New Roman" panose="02020603050405020304" pitchFamily="18" charset="0"/>
              </a:rPr>
              <a:t> để kiếm tiền nuôi em ăn học. Đôi bàn tay mẹ gầy gầy, vất vả làm việc để nuôi nấng, chăm </a:t>
            </a:r>
            <a:r>
              <a:rPr lang="vi-VN" sz="3200" b="0" i="0">
                <a:effectLst/>
                <a:latin typeface="Times New Roman" panose="02020603050405020304" pitchFamily="18" charset="0"/>
                <a:cs typeface="Times New Roman" panose="02020603050405020304" pitchFamily="18" charset="0"/>
              </a:rPr>
              <a:t>sóc </a:t>
            </a:r>
            <a:r>
              <a:rPr lang="vi-VN" sz="3200" b="0" i="0" smtClean="0">
                <a:effectLst/>
                <a:latin typeface="Times New Roman" panose="02020603050405020304" pitchFamily="18" charset="0"/>
                <a:cs typeface="Times New Roman" panose="02020603050405020304" pitchFamily="18" charset="0"/>
              </a:rPr>
              <a:t>chúng </a:t>
            </a:r>
            <a:r>
              <a:rPr lang="vi-VN" sz="3200" b="0" i="0" dirty="0">
                <a:effectLst/>
                <a:latin typeface="Times New Roman" panose="02020603050405020304" pitchFamily="18" charset="0"/>
                <a:cs typeface="Times New Roman" panose="02020603050405020304" pitchFamily="18" charset="0"/>
              </a:rPr>
              <a:t>em. Em yêu mẹ biết bao nhiêu.</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53489C96-A47D-45F7-BBB6-2E6462425586}"/>
              </a:ext>
            </a:extLst>
          </p:cNvPr>
          <p:cNvSpPr txBox="1"/>
          <p:nvPr/>
        </p:nvSpPr>
        <p:spPr>
          <a:xfrm>
            <a:off x="3114261" y="425689"/>
            <a:ext cx="6003235" cy="707886"/>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mẹ</a:t>
            </a:r>
            <a:r>
              <a:rPr 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36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8AC055C-953E-4E68-B9F9-AB7984E66121}"/>
              </a:ext>
            </a:extLst>
          </p:cNvPr>
          <p:cNvSpPr txBox="1"/>
          <p:nvPr/>
        </p:nvSpPr>
        <p:spPr>
          <a:xfrm>
            <a:off x="0" y="853660"/>
            <a:ext cx="12006470" cy="5509200"/>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Người gắn bó với em nhất có lẽ là bố. Bố em năm nay đã bốn mươi lăm tuổi. Dáng người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bố</a:t>
            </a:r>
            <a:r>
              <a:rPr lang="vi-VN" sz="3200" b="0" i="0" dirty="0">
                <a:effectLst/>
                <a:latin typeface="Times New Roman" panose="02020603050405020304" pitchFamily="18" charset="0"/>
                <a:cs typeface="Times New Roman" panose="02020603050405020304" pitchFamily="18" charset="0"/>
              </a:rPr>
              <a:t> cao nhưng hơi gầy. Những dấu vết của thời gian đã in hằn trên khuôn mặt của bố. Khuôn mặt vuông chữ điền, mái tóc cắt ngắn đã điểm vài sợi bạc. Làn da ngăm đen vì những tháng ngày vất vả làm việc. Vầng trán cao và rộng. Đôi mắt của bố sáng như những vì sao trên bầu trời đêm vậy. Nhưng em thích nhất là đôi bàn tay to lớn, chai sần </a:t>
            </a:r>
            <a:r>
              <a:rPr lang="vi-VN" sz="3200" b="0" i="0">
                <a:effectLst/>
                <a:latin typeface="Times New Roman" panose="02020603050405020304" pitchFamily="18" charset="0"/>
                <a:cs typeface="Times New Roman" panose="02020603050405020304" pitchFamily="18" charset="0"/>
              </a:rPr>
              <a:t>nhưng </a:t>
            </a:r>
            <a:r>
              <a:rPr lang="vi-VN" sz="3200" b="0" i="0" smtClean="0">
                <a:effectLst/>
                <a:latin typeface="Times New Roman" panose="02020603050405020304" pitchFamily="18" charset="0"/>
                <a:cs typeface="Times New Roman" panose="02020603050405020304" pitchFamily="18" charset="0"/>
              </a:rPr>
              <a:t>ấm áp vô cùng. </a:t>
            </a:r>
            <a:r>
              <a:rPr lang="vi-VN" sz="3200" b="0" i="0" dirty="0">
                <a:effectLst/>
                <a:latin typeface="Times New Roman" panose="02020603050405020304" pitchFamily="18" charset="0"/>
                <a:cs typeface="Times New Roman" panose="02020603050405020304" pitchFamily="18" charset="0"/>
              </a:rPr>
              <a:t>Đôi bàn tay </a:t>
            </a:r>
            <a:r>
              <a:rPr lang="vi-VN" sz="3200" b="0" i="0">
                <a:effectLst/>
                <a:latin typeface="Times New Roman" panose="02020603050405020304" pitchFamily="18" charset="0"/>
                <a:cs typeface="Times New Roman" panose="02020603050405020304" pitchFamily="18" charset="0"/>
              </a:rPr>
              <a:t>đã </a:t>
            </a:r>
            <a:r>
              <a:rPr lang="vi-VN" sz="3200" b="0" i="0" smtClean="0">
                <a:effectLst/>
                <a:latin typeface="Times New Roman" panose="02020603050405020304" pitchFamily="18" charset="0"/>
                <a:cs typeface="Times New Roman" panose="02020603050405020304" pitchFamily="18" charset="0"/>
              </a:rPr>
              <a:t>bế </a:t>
            </a:r>
            <a:r>
              <a:rPr lang="vi-VN" sz="3200" b="0" i="0" dirty="0">
                <a:effectLst/>
                <a:latin typeface="Times New Roman" panose="02020603050405020304" pitchFamily="18" charset="0"/>
                <a:cs typeface="Times New Roman" panose="02020603050405020304" pitchFamily="18" charset="0"/>
              </a:rPr>
              <a:t>em khi còn thơ bé. Đôi bàn tay đã dắt em đến trường trong ngày đầu </a:t>
            </a:r>
            <a:r>
              <a:rPr lang="vi-VN" sz="3200" b="0" i="0">
                <a:effectLst/>
                <a:latin typeface="Times New Roman" panose="02020603050405020304" pitchFamily="18" charset="0"/>
                <a:cs typeface="Times New Roman" panose="02020603050405020304" pitchFamily="18" charset="0"/>
              </a:rPr>
              <a:t>đi </a:t>
            </a:r>
            <a:r>
              <a:rPr lang="vi-VN" sz="3200" b="0" i="0" smtClean="0">
                <a:effectLst/>
                <a:latin typeface="Times New Roman" panose="02020603050405020304" pitchFamily="18" charset="0"/>
                <a:cs typeface="Times New Roman" panose="02020603050405020304" pitchFamily="18" charset="0"/>
              </a:rPr>
              <a:t>học. </a:t>
            </a:r>
            <a:r>
              <a:rPr lang="vi-VN" sz="3200" b="0" i="0" dirty="0">
                <a:effectLst/>
                <a:latin typeface="Times New Roman" panose="02020603050405020304" pitchFamily="18" charset="0"/>
                <a:cs typeface="Times New Roman" panose="02020603050405020304" pitchFamily="18" charset="0"/>
              </a:rPr>
              <a:t>Công việc hàng ngày của bố rất bận rộn. Mọi người thường bảo em có những nét rất giống bố. Đối với em, bố vô cùng tuyệt vời. Em rất </a:t>
            </a:r>
            <a:r>
              <a:rPr lang="vi-VN" sz="3200" b="0" i="0">
                <a:effectLst/>
                <a:latin typeface="Times New Roman" panose="02020603050405020304" pitchFamily="18" charset="0"/>
                <a:cs typeface="Times New Roman" panose="02020603050405020304" pitchFamily="18" charset="0"/>
              </a:rPr>
              <a:t>yêu </a:t>
            </a:r>
            <a:r>
              <a:rPr lang="vi-VN" sz="3200" b="0" i="0" smtClean="0">
                <a:effectLst/>
                <a:latin typeface="Times New Roman" panose="02020603050405020304" pitchFamily="18" charset="0"/>
                <a:cs typeface="Times New Roman" panose="02020603050405020304" pitchFamily="18" charset="0"/>
              </a:rPr>
              <a:t>quý và tự hào về bố.</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53489C96-A47D-45F7-BBB6-2E6462425586}"/>
              </a:ext>
            </a:extLst>
          </p:cNvPr>
          <p:cNvSpPr txBox="1"/>
          <p:nvPr/>
        </p:nvSpPr>
        <p:spPr>
          <a:xfrm>
            <a:off x="3114261" y="145774"/>
            <a:ext cx="6003235" cy="707886"/>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bố</a:t>
            </a:r>
            <a:r>
              <a:rPr 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07747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853" y="348629"/>
            <a:ext cx="7624293" cy="5279228"/>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9594" y="852133"/>
            <a:ext cx="3135617" cy="103666"/>
          </a:xfrm>
          <a:prstGeom prst="rect">
            <a:avLst/>
          </a:prstGeom>
        </p:spPr>
      </p:pic>
      <p:sp>
        <p:nvSpPr>
          <p:cNvPr id="13" name="文本框 12"/>
          <p:cNvSpPr txBox="1"/>
          <p:nvPr/>
        </p:nvSpPr>
        <p:spPr>
          <a:xfrm>
            <a:off x="1859860" y="215685"/>
            <a:ext cx="3482043" cy="830997"/>
          </a:xfrm>
          <a:prstGeom prst="rect">
            <a:avLst/>
          </a:prstGeom>
          <a:noFill/>
        </p:spPr>
        <p:txBody>
          <a:bodyPr wrap="none" rtlCol="0">
            <a:spAutoFit/>
          </a:bodyPr>
          <a:lstStyle/>
          <a:p>
            <a:pPr algn="ctr"/>
            <a:r>
              <a:rPr lang="en-US" altLang="zh-CN" sz="48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4" name="Rectangle 3"/>
          <p:cNvSpPr txBox="1">
            <a:spLocks noChangeArrowheads="1"/>
          </p:cNvSpPr>
          <p:nvPr/>
        </p:nvSpPr>
        <p:spPr>
          <a:xfrm>
            <a:off x="3982382" y="1845553"/>
            <a:ext cx="8229600" cy="407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p>
            <a:pPr lvl="1"/>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họp</a:t>
            </a:r>
            <a:endParaRPr lang="en-US" sz="28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8018" y="145473"/>
            <a:ext cx="3491346" cy="955963"/>
          </a:xfrm>
          <a:prstGeom prst="roundRect">
            <a:avLst/>
          </a:prstGeom>
          <a:noFill/>
          <a:ln w="38100">
            <a:solidFill>
              <a:srgbClr val="FF2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4197820" y="2368371"/>
            <a:ext cx="5176417" cy="1200329"/>
          </a:xfrm>
          <a:prstGeom prst="rect">
            <a:avLst/>
          </a:prstGeom>
          <a:noFill/>
        </p:spPr>
        <p:txBody>
          <a:bodyPr wrap="none" rtlCol="0">
            <a:spAutoFit/>
          </a:bodyPr>
          <a:lstStyle/>
          <a:p>
            <a:r>
              <a:rPr lang="en-US" altLang="zh-CN" sz="7200" b="1" dirty="0">
                <a:solidFill>
                  <a:srgbClr val="5F91B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rPr>
              <a:t>THANK YOU</a:t>
            </a:r>
            <a:endParaRPr lang="zh-CN" altLang="en-US" sz="7200" b="1" dirty="0">
              <a:solidFill>
                <a:srgbClr val="5F91B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Tree>
    <p:extLst>
      <p:ext uri="{BB962C8B-B14F-4D97-AF65-F5344CB8AC3E}">
        <p14:creationId xmlns:p14="http://schemas.microsoft.com/office/powerpoint/2010/main" val="29076008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4025"/>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420471" y="1788459"/>
            <a:ext cx="8350623" cy="2937023"/>
            <a:chOff x="-558688" y="0"/>
            <a:chExt cx="9107943" cy="6858000"/>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6" name="文本框 15"/>
          <p:cNvSpPr txBox="1"/>
          <p:nvPr/>
        </p:nvSpPr>
        <p:spPr>
          <a:xfrm>
            <a:off x="4477870" y="2792507"/>
            <a:ext cx="5136777" cy="1015663"/>
          </a:xfrm>
          <a:prstGeom prst="rect">
            <a:avLst/>
          </a:prstGeom>
          <a:noFill/>
        </p:spPr>
        <p:txBody>
          <a:bodyPr wrap="square" rtlCol="0">
            <a:spAutoFit/>
          </a:bodyPr>
          <a:lstStyle/>
          <a:p>
            <a:r>
              <a:rPr lang="en-US" altLang="zh-CN" sz="60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3" name="唯美动人浪漫场景短视频配乐.wav">
            <a:hlinkClick r:id="" action="ppaction://media"/>
            <a:extLst>
              <a:ext uri="{FF2B5EF4-FFF2-40B4-BE49-F238E27FC236}">
                <a16:creationId xmlns:a16="http://schemas.microsoft.com/office/drawing/2014/main" xmlns=""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67348" y="0"/>
            <a:ext cx="685800" cy="685800"/>
          </a:xfrm>
          <a:prstGeom prst="rect">
            <a:avLst/>
          </a:prstGeom>
        </p:spPr>
      </p:pic>
    </p:spTree>
    <p:extLst>
      <p:ext uri="{BB962C8B-B14F-4D97-AF65-F5344CB8AC3E}">
        <p14:creationId xmlns:p14="http://schemas.microsoft.com/office/powerpoint/2010/main" val="1096323976"/>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anim calcmode="lin" valueType="num">
                                      <p:cBhvr>
                                        <p:cTn id="15" dur="750" fill="hold"/>
                                        <p:tgtEl>
                                          <p:spTgt spid="16"/>
                                        </p:tgtEl>
                                        <p:attrNameLst>
                                          <p:attrName>ppt_w</p:attrName>
                                        </p:attrNameLst>
                                      </p:cBhvr>
                                      <p:tavLst>
                                        <p:tav tm="0" fmla="#ppt_w*sin(2.5*pi*$)">
                                          <p:val>
                                            <p:fltVal val="0"/>
                                          </p:val>
                                        </p:tav>
                                        <p:tav tm="100000">
                                          <p:val>
                                            <p:fltVal val="1"/>
                                          </p:val>
                                        </p:tav>
                                      </p:tavLst>
                                    </p:anim>
                                    <p:anim calcmode="lin" valueType="num">
                                      <p:cBhvr>
                                        <p:cTn id="16" dur="750" fill="hold"/>
                                        <p:tgtEl>
                                          <p:spTgt spid="16"/>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6"/>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07281" y="3056751"/>
            <a:ext cx="2377438" cy="567591"/>
          </a:xfrm>
          <a:prstGeom prst="rect">
            <a:avLst/>
          </a:prstGeom>
          <a:noFill/>
        </p:spPr>
        <p:txBody>
          <a:bodyPr wrap="square" rtlCol="0">
            <a:spAutoFit/>
          </a:bodyPr>
          <a:lstStyle/>
          <a:p>
            <a:pPr algn="ctr">
              <a:lnSpc>
                <a:spcPct val="120000"/>
              </a:lnSpc>
            </a:pPr>
            <a:r>
              <a:rPr lang="zh-CN" altLang="en-US" sz="2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此处添加标题</a:t>
            </a:r>
          </a:p>
        </p:txBody>
      </p:sp>
      <p:grpSp>
        <p:nvGrpSpPr>
          <p:cNvPr id="2" name="Group 1">
            <a:extLst>
              <a:ext uri="{FF2B5EF4-FFF2-40B4-BE49-F238E27FC236}">
                <a16:creationId xmlns:a16="http://schemas.microsoft.com/office/drawing/2014/main" xmlns="" id="{C2663699-8457-43E5-897A-8F03F19EBE0A}"/>
              </a:ext>
            </a:extLst>
          </p:cNvPr>
          <p:cNvGrpSpPr/>
          <p:nvPr/>
        </p:nvGrpSpPr>
        <p:grpSpPr>
          <a:xfrm>
            <a:off x="532326" y="1172707"/>
            <a:ext cx="11127345" cy="4903270"/>
            <a:chOff x="532327" y="1954730"/>
            <a:chExt cx="11127345" cy="4903270"/>
          </a:xfrm>
        </p:grpSpPr>
        <p:grpSp>
          <p:nvGrpSpPr>
            <p:cNvPr id="10" name="组合 9"/>
            <p:cNvGrpSpPr/>
            <p:nvPr/>
          </p:nvGrpSpPr>
          <p:grpSpPr>
            <a:xfrm>
              <a:off x="532327" y="1954730"/>
              <a:ext cx="11127345" cy="4903270"/>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 name="Rectangle 3"/>
            <p:cNvSpPr txBox="1">
              <a:spLocks noChangeArrowheads="1"/>
            </p:cNvSpPr>
            <p:nvPr/>
          </p:nvSpPr>
          <p:spPr>
            <a:xfrm>
              <a:off x="537985" y="2746082"/>
              <a:ext cx="11037487" cy="2574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3600" dirty="0"/>
                <a:t>    </a:t>
              </a:r>
            </a:p>
            <a:p>
              <a:pPr marL="0" indent="0" algn="ctr">
                <a:buClr>
                  <a:srgbClr val="FFFF00"/>
                </a:buClr>
                <a:buNone/>
              </a:pPr>
              <a:r>
                <a:rPr lang="en-US" sz="3600" dirty="0"/>
                <a:t> </a:t>
              </a:r>
              <a:r>
                <a:rPr lang="en-US" sz="5400" dirty="0" err="1">
                  <a:latin typeface="Times New Roman" panose="02020603050405020304" pitchFamily="18" charset="0"/>
                  <a:cs typeface="Times New Roman" panose="02020603050405020304" pitchFamily="18" charset="0"/>
                </a:rPr>
                <a:t>Nêu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dàn</a:t>
              </a:r>
              <a:r>
                <a:rPr lang="en-US" sz="5400" dirty="0">
                  <a:latin typeface="Times New Roman" panose="02020603050405020304" pitchFamily="18" charset="0"/>
                  <a:cs typeface="Times New Roman" panose="02020603050405020304" pitchFamily="18" charset="0"/>
                </a:rPr>
                <a:t> ý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5387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sp>
        <p:nvSpPr>
          <p:cNvPr id="16" name="文本框 15"/>
          <p:cNvSpPr txBox="1"/>
          <p:nvPr/>
        </p:nvSpPr>
        <p:spPr>
          <a:xfrm>
            <a:off x="4318546" y="1482807"/>
            <a:ext cx="4172388" cy="769441"/>
          </a:xfrm>
          <a:prstGeom prst="rect">
            <a:avLst/>
          </a:prstGeom>
          <a:noFill/>
        </p:spPr>
        <p:txBody>
          <a:bodyPr wrap="square" rtlCol="0">
            <a:spAutoFit/>
          </a:bodyPr>
          <a:lstStyle/>
          <a:p>
            <a:r>
              <a:rPr lang="en-US" altLang="zh-CN" sz="4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LÀM VĂN</a:t>
            </a:r>
            <a:endParaRPr lang="zh-CN" altLang="en-US" sz="4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7"/>
          <p:cNvSpPr txBox="1"/>
          <p:nvPr/>
        </p:nvSpPr>
        <p:spPr>
          <a:xfrm>
            <a:off x="2879533" y="2614715"/>
            <a:ext cx="7847711" cy="707886"/>
          </a:xfrm>
          <a:prstGeom prst="rect">
            <a:avLst/>
          </a:prstGeom>
          <a:noFill/>
        </p:spPr>
        <p:txBody>
          <a:bodyPr wrap="square" rtlCol="0">
            <a:spAutoFit/>
          </a:bodyPr>
          <a:lstStyle/>
          <a:p>
            <a:pPr algn="ct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tả</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người</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Tả</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ngoại</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p:txBody>
      </p:sp>
      <p:pic>
        <p:nvPicPr>
          <p:cNvPr id="3" name="唯美动人浪漫场景短视频配乐.wav">
            <a:hlinkClick r:id="" action="ppaction://media"/>
            <a:extLst>
              <a:ext uri="{FF2B5EF4-FFF2-40B4-BE49-F238E27FC236}">
                <a16:creationId xmlns:a16="http://schemas.microsoft.com/office/drawing/2014/main" xmlns=""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7348" y="0"/>
            <a:ext cx="685800" cy="685800"/>
          </a:xfrm>
          <a:prstGeom prst="rect">
            <a:avLst/>
          </a:prstGeom>
        </p:spPr>
      </p:pic>
    </p:spTree>
    <p:extLst>
      <p:ext uri="{BB962C8B-B14F-4D97-AF65-F5344CB8AC3E}">
        <p14:creationId xmlns:p14="http://schemas.microsoft.com/office/powerpoint/2010/main" val="2410582959"/>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ppt_w</p:attrName>
                                        </p:attrNameLst>
                                      </p:cBhvr>
                                      <p:tavLst>
                                        <p:tav tm="0" fmla="#ppt_w*sin(2.5*pi*$)">
                                          <p:val>
                                            <p:fltVal val="0"/>
                                          </p:val>
                                        </p:tav>
                                        <p:tav tm="100000">
                                          <p:val>
                                            <p:fltVal val="1"/>
                                          </p:val>
                                        </p:tav>
                                      </p:tavLst>
                                    </p:anim>
                                    <p:anim calcmode="lin" valueType="num">
                                      <p:cBhvr>
                                        <p:cTn id="9" dur="750" fill="hold"/>
                                        <p:tgtEl>
                                          <p:spTgt spid="16"/>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6"/>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6"/>
                                        </p:tgtEl>
                                      </p:cBhvr>
                                      <p:by x="20000" y="20000"/>
                                    </p:animScale>
                                  </p:childTnLst>
                                </p:cTn>
                              </p:par>
                            </p:childTnLst>
                          </p:cTn>
                        </p:par>
                        <p:par>
                          <p:cTn id="14" fill="hold">
                            <p:stCondLst>
                              <p:cond delay="13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8"/>
                                        </p:tgtEl>
                                        <p:attrNameLst>
                                          <p:attrName>ppt_y</p:attrName>
                                        </p:attrNameLst>
                                      </p:cBhvr>
                                      <p:tavLst>
                                        <p:tav tm="0">
                                          <p:val>
                                            <p:strVal val="#ppt_y"/>
                                          </p:val>
                                        </p:tav>
                                        <p:tav tm="100000">
                                          <p:val>
                                            <p:strVal val="#ppt_y"/>
                                          </p:val>
                                        </p:tav>
                                      </p:tavLst>
                                    </p:anim>
                                    <p:anim calcmode="lin" valueType="num">
                                      <p:cBhvr>
                                        <p:cTn id="1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31474" y="391887"/>
            <a:ext cx="4767943" cy="875211"/>
          </a:xfrm>
          <a:prstGeom prst="roundRect">
            <a:avLst/>
          </a:prstGeom>
          <a:solidFill>
            <a:srgbClr val="A9C6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YÊU CẦU CẦN ĐẠT</a:t>
            </a:r>
          </a:p>
        </p:txBody>
      </p:sp>
      <p:grpSp>
        <p:nvGrpSpPr>
          <p:cNvPr id="6" name="Group 5">
            <a:extLst>
              <a:ext uri="{FF2B5EF4-FFF2-40B4-BE49-F238E27FC236}">
                <a16:creationId xmlns:a16="http://schemas.microsoft.com/office/drawing/2014/main" xmlns="" id="{1D3DD48F-33C2-4D1C-8B1B-9D6D225CF4C6}"/>
              </a:ext>
            </a:extLst>
          </p:cNvPr>
          <p:cNvGrpSpPr/>
          <p:nvPr/>
        </p:nvGrpSpPr>
        <p:grpSpPr>
          <a:xfrm>
            <a:off x="761169" y="1922103"/>
            <a:ext cx="10294758" cy="1067113"/>
            <a:chOff x="761169" y="1922103"/>
            <a:chExt cx="10294758" cy="1067113"/>
          </a:xfrm>
        </p:grpSpPr>
        <p:sp>
          <p:nvSpPr>
            <p:cNvPr id="7" name="Rounded Rectangle 6"/>
            <p:cNvSpPr/>
            <p:nvPr/>
          </p:nvSpPr>
          <p:spPr>
            <a:xfrm>
              <a:off x="1509486" y="1922103"/>
              <a:ext cx="9546441" cy="1067113"/>
            </a:xfrm>
            <a:prstGeom prst="roundRect">
              <a:avLst/>
            </a:prstGeom>
            <a:solidFill>
              <a:srgbClr val="CD9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a:solidFill>
                    <a:schemeClr val="tx1">
                      <a:lumMod val="95000"/>
                      <a:lumOff val="5000"/>
                    </a:schemeClr>
                  </a:solidFill>
                  <a:latin typeface="Times New Roman" panose="02020603050405020304" pitchFamily="18" charset="0"/>
                  <a:ea typeface="Calibri" panose="020F0502020204030204" pitchFamily="34" charset="0"/>
                </a:rPr>
                <a:t>V</a:t>
              </a:r>
              <a:r>
                <a:rPr lang="pt-BR" sz="2800" smtClean="0">
                  <a:solidFill>
                    <a:schemeClr val="tx1">
                      <a:lumMod val="95000"/>
                      <a:lumOff val="5000"/>
                    </a:schemeClr>
                  </a:solidFill>
                  <a:effectLst/>
                  <a:latin typeface="Times New Roman" panose="02020603050405020304" pitchFamily="18" charset="0"/>
                  <a:ea typeface="Calibri" panose="020F0502020204030204" pitchFamily="34" charset="0"/>
                </a:rPr>
                <a:t>iết </a:t>
              </a:r>
              <a:r>
                <a:rPr lang="pt-BR" sz="2800" dirty="0">
                  <a:solidFill>
                    <a:schemeClr val="tx1">
                      <a:lumMod val="95000"/>
                      <a:lumOff val="5000"/>
                    </a:schemeClr>
                  </a:solidFill>
                  <a:effectLst/>
                  <a:latin typeface="Times New Roman" panose="02020603050405020304" pitchFamily="18" charset="0"/>
                  <a:ea typeface="Calibri" panose="020F0502020204030204" pitchFamily="34" charset="0"/>
                </a:rPr>
                <a:t>được một đoạn văn tả ngoại hình của một người em thường gặp dựa vào dàn ý và kết quả quan sát đã có</a:t>
              </a:r>
              <a:endParaRPr lang="en-US" sz="3600" dirty="0">
                <a:solidFill>
                  <a:schemeClr val="tx1">
                    <a:lumMod val="95000"/>
                    <a:lumOff val="5000"/>
                  </a:schemeClr>
                </a:solidFill>
              </a:endParaRPr>
            </a:p>
          </p:txBody>
        </p:sp>
        <p:sp>
          <p:nvSpPr>
            <p:cNvPr id="8" name="Oval 7"/>
            <p:cNvSpPr/>
            <p:nvPr/>
          </p:nvSpPr>
          <p:spPr>
            <a:xfrm>
              <a:off x="761169" y="2257852"/>
              <a:ext cx="418011" cy="378823"/>
            </a:xfrm>
            <a:prstGeom prst="ellipse">
              <a:avLst/>
            </a:prstGeom>
            <a:solidFill>
              <a:srgbClr val="CD9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F819A4E5-CA67-444D-A099-E5C16D0A7056}"/>
              </a:ext>
            </a:extLst>
          </p:cNvPr>
          <p:cNvGrpSpPr/>
          <p:nvPr/>
        </p:nvGrpSpPr>
        <p:grpSpPr>
          <a:xfrm>
            <a:off x="761169" y="3591398"/>
            <a:ext cx="10294758" cy="627018"/>
            <a:chOff x="761169" y="3591398"/>
            <a:chExt cx="10294758" cy="627018"/>
          </a:xfrm>
        </p:grpSpPr>
        <p:sp>
          <p:nvSpPr>
            <p:cNvPr id="9" name="Rounded Rectangle 8"/>
            <p:cNvSpPr/>
            <p:nvPr/>
          </p:nvSpPr>
          <p:spPr>
            <a:xfrm>
              <a:off x="1509486" y="3591398"/>
              <a:ext cx="9546441" cy="627018"/>
            </a:xfrm>
            <a:prstGeom prst="roundRect">
              <a:avLst/>
            </a:prstGeom>
            <a:solidFill>
              <a:srgbClr val="F2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Viết</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văn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hay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giàu</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hình</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ảnh</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cảm</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xúc</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600" dirty="0">
                <a:solidFill>
                  <a:schemeClr val="tx1">
                    <a:lumMod val="95000"/>
                    <a:lumOff val="5000"/>
                  </a:schemeClr>
                </a:solidFill>
              </a:endParaRPr>
            </a:p>
          </p:txBody>
        </p:sp>
        <p:sp>
          <p:nvSpPr>
            <p:cNvPr id="10" name="Oval 9"/>
            <p:cNvSpPr/>
            <p:nvPr/>
          </p:nvSpPr>
          <p:spPr>
            <a:xfrm>
              <a:off x="761169" y="3715496"/>
              <a:ext cx="418011" cy="378823"/>
            </a:xfrm>
            <a:prstGeom prst="ellipse">
              <a:avLst/>
            </a:prstGeom>
            <a:solidFill>
              <a:srgbClr val="F3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12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18980" y="2358680"/>
            <a:ext cx="10954040" cy="293291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 name="Rectangle 3"/>
          <p:cNvSpPr txBox="1">
            <a:spLocks noChangeArrowheads="1"/>
          </p:cNvSpPr>
          <p:nvPr/>
        </p:nvSpPr>
        <p:spPr>
          <a:xfrm>
            <a:off x="1597232" y="2743329"/>
            <a:ext cx="9798265" cy="1603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Clr>
                <a:srgbClr val="FFFF00"/>
              </a:buClr>
              <a:buNone/>
            </a:pP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xmlns="" id="{AA62DB32-2DD4-47E5-A8F2-CF3FB8699C95}"/>
              </a:ext>
            </a:extLst>
          </p:cNvPr>
          <p:cNvGrpSpPr/>
          <p:nvPr/>
        </p:nvGrpSpPr>
        <p:grpSpPr>
          <a:xfrm>
            <a:off x="2408145" y="0"/>
            <a:ext cx="6937828" cy="2124302"/>
            <a:chOff x="2408145" y="0"/>
            <a:chExt cx="6937828" cy="212430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145" y="0"/>
              <a:ext cx="6937828" cy="2124302"/>
            </a:xfrm>
            <a:prstGeom prst="rect">
              <a:avLst/>
            </a:prstGeom>
          </p:spPr>
        </p:pic>
        <p:sp>
          <p:nvSpPr>
            <p:cNvPr id="2" name="TextBox 1"/>
            <p:cNvSpPr txBox="1"/>
            <p:nvPr/>
          </p:nvSpPr>
          <p:spPr>
            <a:xfrm>
              <a:off x="4353059" y="1447132"/>
              <a:ext cx="3181082"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ĐỀ BÀI</a:t>
              </a:r>
            </a:p>
          </p:txBody>
        </p:sp>
      </p:grpSp>
    </p:spTree>
    <p:extLst>
      <p:ext uri="{BB962C8B-B14F-4D97-AF65-F5344CB8AC3E}">
        <p14:creationId xmlns:p14="http://schemas.microsoft.com/office/powerpoint/2010/main" val="343639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9"/>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文本框 55"/>
          <p:cNvSpPr txBox="1"/>
          <p:nvPr/>
        </p:nvSpPr>
        <p:spPr>
          <a:xfrm>
            <a:off x="2389860" y="490941"/>
            <a:ext cx="6777817" cy="769441"/>
          </a:xfrm>
          <a:prstGeom prst="rect">
            <a:avLst/>
          </a:prstGeom>
          <a:noFill/>
        </p:spPr>
        <p:txBody>
          <a:bodyPr wrap="none" rtlCol="0">
            <a:spAutoFit/>
          </a:bodyPr>
          <a:lstStyle/>
          <a:p>
            <a:pPr algn="ctr"/>
            <a:r>
              <a:rPr lang="en-US" altLang="zh-CN" sz="4400" b="1" smtClean="0">
                <a:solidFill>
                  <a:srgbClr val="FF0000"/>
                </a:solidFill>
                <a:effectLst>
                  <a:outerShdw blurRad="38100" dist="38100" dir="2700000" algn="tl">
                    <a:srgbClr val="000000">
                      <a:alpha val="43137"/>
                    </a:srgbClr>
                  </a:outerShdw>
                </a:effectLst>
                <a:latin typeface="Times New Roman" pitchFamily="18" charset="0"/>
                <a:ea typeface="inpin heiti" panose="00000500000000000000" pitchFamily="2" charset="-122"/>
                <a:cs typeface="Times New Roman" pitchFamily="18" charset="0"/>
                <a:sym typeface="inpin heiti" panose="00000500000000000000" pitchFamily="2" charset="-122"/>
              </a:rPr>
              <a:t>Tìm hiểu đối tượng miêu tả</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nvGrpSpPr>
          <p:cNvPr id="8" name="Group 7">
            <a:extLst>
              <a:ext uri="{FF2B5EF4-FFF2-40B4-BE49-F238E27FC236}">
                <a16:creationId xmlns:a16="http://schemas.microsoft.com/office/drawing/2014/main" xmlns="" id="{E72F5A05-C046-4BBC-A309-12CA6E9D135E}"/>
              </a:ext>
            </a:extLst>
          </p:cNvPr>
          <p:cNvGrpSpPr/>
          <p:nvPr/>
        </p:nvGrpSpPr>
        <p:grpSpPr>
          <a:xfrm>
            <a:off x="1378472" y="1734715"/>
            <a:ext cx="3179861" cy="3662465"/>
            <a:chOff x="1378472" y="1734715"/>
            <a:chExt cx="3179861" cy="3662465"/>
          </a:xfrm>
        </p:grpSpPr>
        <p:grpSp>
          <p:nvGrpSpPr>
            <p:cNvPr id="2" name="组合 1"/>
            <p:cNvGrpSpPr/>
            <p:nvPr/>
          </p:nvGrpSpPr>
          <p:grpSpPr>
            <a:xfrm rot="1389033">
              <a:off x="1378472" y="1734715"/>
              <a:ext cx="3179861" cy="3662465"/>
              <a:chOff x="3886994" y="742096"/>
              <a:chExt cx="2983904" cy="3593091"/>
            </a:xfrm>
          </p:grpSpPr>
          <p:grpSp>
            <p:nvGrpSpPr>
              <p:cNvPr id="3" name="组合 2"/>
              <p:cNvGrpSpPr/>
              <p:nvPr/>
            </p:nvGrpSpPr>
            <p:grpSpPr>
              <a:xfrm>
                <a:off x="3886994" y="742096"/>
                <a:ext cx="2983904" cy="3593091"/>
                <a:chOff x="3633429" y="789584"/>
                <a:chExt cx="2983904" cy="3593091"/>
              </a:xfrm>
            </p:grpSpPr>
            <p:sp>
              <p:nvSpPr>
                <p:cNvPr id="6" name="圆角矩形 5"/>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圆角矩形 6"/>
                <p:cNvSpPr/>
                <p:nvPr/>
              </p:nvSpPr>
              <p:spPr>
                <a:xfrm rot="20949018">
                  <a:off x="3691734" y="859792"/>
                  <a:ext cx="2867295" cy="3452675"/>
                </a:xfrm>
                <a:prstGeom prst="roundRect">
                  <a:avLst>
                    <a:gd name="adj" fmla="val 4247"/>
                  </a:avLst>
                </a:prstGeom>
                <a:noFill/>
                <a:ln w="12700">
                  <a:solidFill>
                    <a:srgbClr val="6861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 name="圆角矩形 3"/>
              <p:cNvSpPr/>
              <p:nvPr/>
            </p:nvSpPr>
            <p:spPr>
              <a:xfrm rot="20949018">
                <a:off x="4115848" y="941817"/>
                <a:ext cx="2526196" cy="3193648"/>
              </a:xfrm>
              <a:prstGeom prst="roundRect">
                <a:avLst>
                  <a:gd name="adj" fmla="val 4247"/>
                </a:avLst>
              </a:prstGeom>
              <a:blipFill dpi="0" rotWithShape="1">
                <a:blip r:embed="rId4"/>
                <a:srcRect/>
                <a:stretch>
                  <a:fillRect/>
                </a:stretch>
              </a:blipFill>
              <a:ln w="28575">
                <a:solidFill>
                  <a:srgbClr val="F2E6CE"/>
                </a:solidFill>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圆角矩形 4"/>
              <p:cNvSpPr/>
              <p:nvPr/>
            </p:nvSpPr>
            <p:spPr>
              <a:xfrm rot="20949018">
                <a:off x="4180605" y="1023683"/>
                <a:ext cx="2396683" cy="3029916"/>
              </a:xfrm>
              <a:prstGeom prst="roundRect">
                <a:avLst>
                  <a:gd name="adj" fmla="val 4247"/>
                </a:avLst>
              </a:prstGeom>
              <a:noFill/>
              <a:ln w="12700">
                <a:solidFill>
                  <a:schemeClr val="tx1">
                    <a:lumMod val="75000"/>
                    <a:lumOff val="25000"/>
                  </a:schemeClr>
                </a:solidFill>
                <a:prstDash val="dash"/>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893" t="409" r="1953" b="-409"/>
            <a:stretch/>
          </p:blipFill>
          <p:spPr bwMode="auto">
            <a:xfrm rot="760360">
              <a:off x="1582478" y="1924538"/>
              <a:ext cx="2740681" cy="3250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9" name="Group 8">
            <a:extLst>
              <a:ext uri="{FF2B5EF4-FFF2-40B4-BE49-F238E27FC236}">
                <a16:creationId xmlns:a16="http://schemas.microsoft.com/office/drawing/2014/main" xmlns="" id="{8733C8F6-AAE8-4173-A9D2-78EE5614A149}"/>
              </a:ext>
            </a:extLst>
          </p:cNvPr>
          <p:cNvGrpSpPr/>
          <p:nvPr/>
        </p:nvGrpSpPr>
        <p:grpSpPr>
          <a:xfrm>
            <a:off x="4911548" y="2159030"/>
            <a:ext cx="2983904" cy="4370947"/>
            <a:chOff x="4911548" y="2159030"/>
            <a:chExt cx="2983904" cy="4370947"/>
          </a:xfrm>
        </p:grpSpPr>
        <p:grpSp>
          <p:nvGrpSpPr>
            <p:cNvPr id="57" name="组合 56"/>
            <p:cNvGrpSpPr/>
            <p:nvPr/>
          </p:nvGrpSpPr>
          <p:grpSpPr>
            <a:xfrm rot="507547">
              <a:off x="4911548" y="2159030"/>
              <a:ext cx="2983904" cy="4370947"/>
              <a:chOff x="7742193" y="1210214"/>
              <a:chExt cx="2983904" cy="4370947"/>
            </a:xfrm>
          </p:grpSpPr>
          <p:grpSp>
            <p:nvGrpSpPr>
              <p:cNvPr id="17" name="组合 16"/>
              <p:cNvGrpSpPr/>
              <p:nvPr/>
            </p:nvGrpSpPr>
            <p:grpSpPr>
              <a:xfrm rot="21201317">
                <a:off x="7742193" y="1988070"/>
                <a:ext cx="2983904" cy="3593091"/>
                <a:chOff x="3886994" y="742096"/>
                <a:chExt cx="2983904" cy="3593091"/>
              </a:xfrm>
            </p:grpSpPr>
            <p:grpSp>
              <p:nvGrpSpPr>
                <p:cNvPr id="18" name="组合 17"/>
                <p:cNvGrpSpPr/>
                <p:nvPr/>
              </p:nvGrpSpPr>
              <p:grpSpPr>
                <a:xfrm>
                  <a:off x="3886994" y="742096"/>
                  <a:ext cx="2983904" cy="3593091"/>
                  <a:chOff x="3633429" y="789584"/>
                  <a:chExt cx="2983904" cy="3593091"/>
                </a:xfrm>
              </p:grpSpPr>
              <p:sp>
                <p:nvSpPr>
                  <p:cNvPr id="21" name="圆角矩形 20"/>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152400" dist="1524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圆角矩形 21"/>
                  <p:cNvSpPr/>
                  <p:nvPr/>
                </p:nvSpPr>
                <p:spPr>
                  <a:xfrm rot="20949018">
                    <a:off x="3691734" y="859792"/>
                    <a:ext cx="2867295" cy="3452675"/>
                  </a:xfrm>
                  <a:prstGeom prst="roundRect">
                    <a:avLst>
                      <a:gd name="adj" fmla="val 4247"/>
                    </a:avLst>
                  </a:prstGeom>
                  <a:solidFill>
                    <a:srgbClr val="E5823F"/>
                  </a:solidFill>
                  <a:ln w="28575" cap="flat" cmpd="sng" algn="ctr">
                    <a:solidFill>
                      <a:srgbClr val="6861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圆角矩形 18"/>
                <p:cNvSpPr/>
                <p:nvPr/>
              </p:nvSpPr>
              <p:spPr>
                <a:xfrm rot="20949018">
                  <a:off x="4115848" y="941817"/>
                  <a:ext cx="2526196" cy="3193648"/>
                </a:xfrm>
                <a:prstGeom prst="roundRect">
                  <a:avLst>
                    <a:gd name="adj" fmla="val 4247"/>
                  </a:avLst>
                </a:prstGeom>
                <a:blipFill dpi="0" rotWithShape="1">
                  <a:blip r:embed="rId6">
                    <a:duotone>
                      <a:srgbClr val="70AD47">
                        <a:shade val="45000"/>
                        <a:satMod val="135000"/>
                      </a:srgbClr>
                      <a:prstClr val="white"/>
                    </a:duotone>
                    <a:extLst>
                      <a:ext uri="{28A0092B-C50C-407E-A947-70E740481C1C}">
                        <a14:useLocalDpi xmlns:a14="http://schemas.microsoft.com/office/drawing/2010/main"/>
                      </a:ext>
                    </a:extLst>
                  </a:blip>
                  <a:srcRect/>
                  <a:stretch>
                    <a:fillRect/>
                  </a:stretch>
                </a:blipFill>
                <a:ln w="28575" cap="flat" cmpd="sng" algn="ctr">
                  <a:solidFill>
                    <a:srgbClr val="F2E6CE"/>
                  </a:solidFill>
                  <a:prstDash val="solid"/>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圆角矩形 19"/>
                <p:cNvSpPr/>
                <p:nvPr/>
              </p:nvSpPr>
              <p:spPr>
                <a:xfrm rot="20949018">
                  <a:off x="4180605" y="1023683"/>
                  <a:ext cx="2396683" cy="3029916"/>
                </a:xfrm>
                <a:prstGeom prst="roundRect">
                  <a:avLst>
                    <a:gd name="adj" fmla="val 4247"/>
                  </a:avLst>
                </a:prstGeom>
                <a:noFill/>
                <a:ln w="28575" cap="flat" cmpd="sng" algn="ctr">
                  <a:solidFill>
                    <a:srgbClr val="F2E6CE"/>
                  </a:solidFill>
                  <a:prstDash val="dash"/>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4" name="图片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65546" y="1210214"/>
                <a:ext cx="797721" cy="830959"/>
              </a:xfrm>
              <a:prstGeom prst="rect">
                <a:avLst/>
              </a:prstGeom>
            </p:spPr>
          </p:pic>
        </p:gr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4121" t="598" r="26305" b="-598"/>
            <a:stretch/>
          </p:blipFill>
          <p:spPr bwMode="auto">
            <a:xfrm rot="21024245">
              <a:off x="5036204" y="3077161"/>
              <a:ext cx="2599341" cy="3219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0" name="Group 9">
            <a:extLst>
              <a:ext uri="{FF2B5EF4-FFF2-40B4-BE49-F238E27FC236}">
                <a16:creationId xmlns:a16="http://schemas.microsoft.com/office/drawing/2014/main" xmlns="" id="{5F888EC4-8040-425D-9AA9-3DC270544E71}"/>
              </a:ext>
            </a:extLst>
          </p:cNvPr>
          <p:cNvGrpSpPr/>
          <p:nvPr/>
        </p:nvGrpSpPr>
        <p:grpSpPr>
          <a:xfrm>
            <a:off x="7868421" y="1318682"/>
            <a:ext cx="4042839" cy="2780409"/>
            <a:chOff x="7868421" y="1318682"/>
            <a:chExt cx="4042839" cy="2780409"/>
          </a:xfrm>
        </p:grpSpPr>
        <p:sp>
          <p:nvSpPr>
            <p:cNvPr id="58" name="圆角矩形 5"/>
            <p:cNvSpPr/>
            <p:nvPr/>
          </p:nvSpPr>
          <p:spPr>
            <a:xfrm rot="386562">
              <a:off x="7868421" y="1318682"/>
              <a:ext cx="4042839" cy="2780409"/>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l="8124" r="8124"/>
            <a:stretch/>
          </p:blipFill>
          <p:spPr bwMode="auto">
            <a:xfrm rot="374667">
              <a:off x="8022740" y="1437831"/>
              <a:ext cx="3785595" cy="2531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03133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H="1">
            <a:off x="1465586" y="654956"/>
            <a:ext cx="7034085" cy="5184141"/>
            <a:chOff x="-558688" y="0"/>
            <a:chExt cx="9107943" cy="6858000"/>
          </a:xfrm>
        </p:grpSpPr>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30" name="Rectangle 2"/>
          <p:cNvSpPr txBox="1">
            <a:spLocks noChangeArrowheads="1"/>
          </p:cNvSpPr>
          <p:nvPr/>
        </p:nvSpPr>
        <p:spPr>
          <a:xfrm>
            <a:off x="2690949" y="2793502"/>
            <a:ext cx="5116202" cy="6942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FF0000"/>
                </a:solidFill>
              </a:rPr>
              <a:t>KHÁM PHÁ</a:t>
            </a:r>
            <a:r>
              <a:rPr lang="en-US" sz="6000" dirty="0"/>
              <a:t>.</a:t>
            </a:r>
          </a:p>
        </p:txBody>
      </p:sp>
    </p:spTree>
    <p:extLst>
      <p:ext uri="{BB962C8B-B14F-4D97-AF65-F5344CB8AC3E}">
        <p14:creationId xmlns:p14="http://schemas.microsoft.com/office/powerpoint/2010/main" val="355407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691" y="4675187"/>
            <a:ext cx="2924276" cy="218281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046" y="1601086"/>
            <a:ext cx="628650" cy="695325"/>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5237" y="2507456"/>
            <a:ext cx="314325" cy="3429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74100">
            <a:off x="10125456" y="1779014"/>
            <a:ext cx="439002" cy="485563"/>
          </a:xfrm>
          <a:prstGeom prst="rect">
            <a:avLst/>
          </a:prstGeom>
        </p:spPr>
      </p:pic>
      <p:sp>
        <p:nvSpPr>
          <p:cNvPr id="17" name="Rectangle 2"/>
          <p:cNvSpPr txBox="1">
            <a:spLocks noChangeArrowheads="1"/>
          </p:cNvSpPr>
          <p:nvPr/>
        </p:nvSpPr>
        <p:spPr>
          <a:xfrm>
            <a:off x="457200" y="277813"/>
            <a:ext cx="8229600"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p:txBody>
      </p:sp>
      <p:sp>
        <p:nvSpPr>
          <p:cNvPr id="18" name="Rectangle 30"/>
          <p:cNvSpPr txBox="1">
            <a:spLocks noChangeArrowheads="1"/>
          </p:cNvSpPr>
          <p:nvPr/>
        </p:nvSpPr>
        <p:spPr>
          <a:xfrm>
            <a:off x="506285" y="903020"/>
            <a:ext cx="11329892"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a:t>
            </a:r>
          </a:p>
        </p:txBody>
      </p:sp>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4675187"/>
            <a:ext cx="2924276" cy="218281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l="3830" r="3830"/>
          <a:stretch/>
        </p:blipFill>
        <p:spPr bwMode="auto">
          <a:xfrm rot="154894">
            <a:off x="643798" y="4846510"/>
            <a:ext cx="2449070" cy="176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l="9421" r="9421"/>
          <a:stretch/>
        </p:blipFill>
        <p:spPr bwMode="auto">
          <a:xfrm>
            <a:off x="4703157" y="4815629"/>
            <a:ext cx="2367343" cy="179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188" y="4675187"/>
            <a:ext cx="2924276" cy="2182813"/>
          </a:xfrm>
          <a:prstGeom prst="rect">
            <a:avLst/>
          </a:prstGeom>
        </p:spPr>
      </p:pic>
      <p:pic>
        <p:nvPicPr>
          <p:cNvPr id="20" name="Picture 6"/>
          <p:cNvPicPr>
            <a:picLocks noChangeAspect="1" noChangeArrowheads="1"/>
          </p:cNvPicPr>
          <p:nvPr/>
        </p:nvPicPr>
        <p:blipFill>
          <a:blip r:embed="rId8">
            <a:extLst>
              <a:ext uri="{28A0092B-C50C-407E-A947-70E740481C1C}">
                <a14:useLocalDpi xmlns:a14="http://schemas.microsoft.com/office/drawing/2010/main" val="0"/>
              </a:ext>
            </a:extLst>
          </a:blip>
          <a:srcRect l="8124" r="8124"/>
          <a:stretch/>
        </p:blipFill>
        <p:spPr bwMode="auto">
          <a:xfrm rot="154757">
            <a:off x="8789349" y="4907290"/>
            <a:ext cx="2459955" cy="1644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Table 3">
            <a:extLst>
              <a:ext uri="{FF2B5EF4-FFF2-40B4-BE49-F238E27FC236}">
                <a16:creationId xmlns:a16="http://schemas.microsoft.com/office/drawing/2014/main" xmlns="" id="{740E7F39-CF22-4549-ABB0-623EABE4A912}"/>
              </a:ext>
            </a:extLst>
          </p:cNvPr>
          <p:cNvGraphicFramePr>
            <a:graphicFrameLocks noGrp="1"/>
          </p:cNvGraphicFramePr>
          <p:nvPr>
            <p:extLst>
              <p:ext uri="{D42A27DB-BD31-4B8C-83A1-F6EECF244321}">
                <p14:modId xmlns:p14="http://schemas.microsoft.com/office/powerpoint/2010/main" val="3274321236"/>
              </p:ext>
            </p:extLst>
          </p:nvPr>
        </p:nvGraphicFramePr>
        <p:xfrm>
          <a:off x="1521411" y="1923599"/>
          <a:ext cx="7507086" cy="1737360"/>
        </p:xfrm>
        <a:graphic>
          <a:graphicData uri="http://schemas.openxmlformats.org/drawingml/2006/table">
            <a:tbl>
              <a:tblPr firstRow="1" bandRow="1">
                <a:tableStyleId>{5C22544A-7EE6-4342-B048-85BDC9FD1C3A}</a:tableStyleId>
              </a:tblPr>
              <a:tblGrid>
                <a:gridCol w="3753543">
                  <a:extLst>
                    <a:ext uri="{9D8B030D-6E8A-4147-A177-3AD203B41FA5}">
                      <a16:colId xmlns:a16="http://schemas.microsoft.com/office/drawing/2014/main" xmlns="" val="2503327089"/>
                    </a:ext>
                  </a:extLst>
                </a:gridCol>
                <a:gridCol w="3753543">
                  <a:extLst>
                    <a:ext uri="{9D8B030D-6E8A-4147-A177-3AD203B41FA5}">
                      <a16:colId xmlns:a16="http://schemas.microsoft.com/office/drawing/2014/main" xmlns="" val="3063876272"/>
                    </a:ext>
                  </a:extLst>
                </a:gridCol>
              </a:tblGrid>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Khuôn</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mặt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Vóc</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người</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416075672"/>
                  </a:ext>
                </a:extLst>
              </a:tr>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Mái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tóc</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Dáng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đi</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80029548"/>
                  </a:ext>
                </a:extLst>
              </a:tr>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Đôi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mắt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370122675"/>
                  </a:ext>
                </a:extLst>
              </a:tr>
            </a:tbl>
          </a:graphicData>
        </a:graphic>
      </p:graphicFrame>
    </p:spTree>
    <p:extLst>
      <p:ext uri="{BB962C8B-B14F-4D97-AF65-F5344CB8AC3E}">
        <p14:creationId xmlns:p14="http://schemas.microsoft.com/office/powerpoint/2010/main" val="39106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812</TotalTime>
  <Words>700</Words>
  <Application>Microsoft Office PowerPoint</Application>
  <PresentationFormat>Custom</PresentationFormat>
  <Paragraphs>61</Paragraphs>
  <Slides>18</Slides>
  <Notes>15</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cp:lastModifiedBy>
  <cp:revision>110</cp:revision>
  <dcterms:created xsi:type="dcterms:W3CDTF">2017-08-18T03:02:00Z</dcterms:created>
  <dcterms:modified xsi:type="dcterms:W3CDTF">2021-12-13T15:37:42Z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