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2"/>
  </p:notesMasterIdLst>
  <p:sldIdLst>
    <p:sldId id="263" r:id="rId2"/>
    <p:sldId id="256" r:id="rId3"/>
    <p:sldId id="257" r:id="rId4"/>
    <p:sldId id="305" r:id="rId5"/>
    <p:sldId id="312" r:id="rId6"/>
    <p:sldId id="316" r:id="rId7"/>
    <p:sldId id="313" r:id="rId8"/>
    <p:sldId id="314" r:id="rId9"/>
    <p:sldId id="322" r:id="rId10"/>
    <p:sldId id="317" r:id="rId11"/>
    <p:sldId id="320" r:id="rId12"/>
    <p:sldId id="323" r:id="rId13"/>
    <p:sldId id="324" r:id="rId14"/>
    <p:sldId id="310" r:id="rId15"/>
    <p:sldId id="325" r:id="rId16"/>
    <p:sldId id="326" r:id="rId17"/>
    <p:sldId id="328" r:id="rId18"/>
    <p:sldId id="309" r:id="rId19"/>
    <p:sldId id="308" r:id="rId20"/>
    <p:sldId id="283" r:id="rId21"/>
  </p:sldIdLst>
  <p:sldSz cx="9144000" cy="5143500" type="screen16x9"/>
  <p:notesSz cx="6858000" cy="9144000"/>
  <p:embeddedFontLst>
    <p:embeddedFont>
      <p:font typeface="Fira Sans Extra Condensed Medium" charset="0"/>
      <p:regular r:id="rId23"/>
      <p:bold r:id="rId24"/>
      <p:italic r:id="rId25"/>
      <p:boldItalic r:id="rId26"/>
    </p:embeddedFont>
    <p:embeddedFont>
      <p:font typeface="Calibri" pitchFamily="34" charset="0"/>
      <p:regular r:id="rId27"/>
      <p:bold r:id="rId28"/>
      <p:italic r:id="rId29"/>
      <p:boldItalic r:id="rId30"/>
    </p:embeddedFont>
    <p:embeddedFont>
      <p:font typeface="Oswald Regular" charset="-93"/>
      <p:regular r:id="rId31"/>
      <p:bold r:id="rId32"/>
    </p:embeddedFont>
    <p:embeddedFont>
      <p:font typeface="Roboto Slab Regular" charset="0"/>
      <p:regular r:id="rId33"/>
      <p:bold r:id="rId34"/>
    </p:embeddedFont>
    <p:embeddedFont>
      <p:font typeface="Cambria" pitchFamily="18" charset="0"/>
      <p:regular r:id="rId35"/>
      <p:bold r:id="rId36"/>
      <p:italic r:id="rId37"/>
      <p:boldItalic r:id="rId38"/>
    </p:embeddedFont>
    <p:embeddedFont>
      <p:font typeface="Englebert"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99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965"/>
    <a:srgbClr val="7F78AA"/>
    <a:srgbClr val="EE6D77"/>
    <a:srgbClr val="FF4495"/>
    <a:srgbClr val="E3B271"/>
    <a:srgbClr val="665CA7"/>
    <a:srgbClr val="C574AD"/>
    <a:srgbClr val="79AB0E"/>
    <a:srgbClr val="791D0B"/>
    <a:srgbClr val="6C5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9412" autoAdjust="0"/>
  </p:normalViewPr>
  <p:slideViewPr>
    <p:cSldViewPr snapToGrid="0">
      <p:cViewPr varScale="1">
        <p:scale>
          <a:sx n="77" d="100"/>
          <a:sy n="77" d="100"/>
        </p:scale>
        <p:origin x="-1104" y="-90"/>
      </p:cViewPr>
      <p:guideLst>
        <p:guide orient="horz" pos="996"/>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412043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540b6adc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540b6adc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8706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3654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56901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4312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38873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effectLst/>
                <a:latin typeface="Arial" panose="020B0604020202020204" pitchFamily="34" charset="0"/>
              </a:rPr>
              <a:t>GV chốt lại: Để tả sự thay đổi màu sắc của mặt nước biển theo sắc màu của trời mây. Tác giả đã quan sát vào những thời điểm khác nhau và có những liên tưởng thú vị. Biển cũng có tính khí thất thường đủ mọi cung bậc tình cảm như con người. Bằng sự liên tưởng tác giả đã khiến biển trở nên gần gũi, đáng yêu hơn.</a:t>
            </a:r>
            <a:endParaRPr lang="en-US" dirty="0"/>
          </a:p>
        </p:txBody>
      </p:sp>
    </p:spTree>
    <p:extLst>
      <p:ext uri="{BB962C8B-B14F-4D97-AF65-F5344CB8AC3E}">
        <p14:creationId xmlns:p14="http://schemas.microsoft.com/office/powerpoint/2010/main" val="3345336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3535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4041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3206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AFA8D0"/>
        </a:solidFill>
        <a:effectLst/>
      </p:bgPr>
    </p:bg>
    <p:spTree>
      <p:nvGrpSpPr>
        <p:cNvPr id="1" name="Shape 9"/>
        <p:cNvGrpSpPr/>
        <p:nvPr/>
      </p:nvGrpSpPr>
      <p:grpSpPr>
        <a:xfrm>
          <a:off x="0" y="0"/>
          <a:ext cx="0" cy="0"/>
          <a:chOff x="0" y="0"/>
          <a:chExt cx="0" cy="0"/>
        </a:xfrm>
      </p:grpSpPr>
      <p:sp>
        <p:nvSpPr>
          <p:cNvPr id="10" name="Google Shape;10;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flipH="1">
            <a:off x="-118475" y="3119750"/>
            <a:ext cx="87069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9000">
                <a:latin typeface="Englebert"/>
                <a:ea typeface="Englebert"/>
                <a:cs typeface="Englebert"/>
                <a:sym typeface="Englebert"/>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5" name="Google Shape;15;p2"/>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AFA8D0"/>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205803"/>
          </a:xfrm>
          <a:prstGeom prst="rect">
            <a:avLst/>
          </a:prstGeom>
          <a:noFill/>
          <a:ln>
            <a:noFill/>
          </a:ln>
        </p:spPr>
      </p:pic>
      <p:sp>
        <p:nvSpPr>
          <p:cNvPr id="18" name="Google Shape;18;p3"/>
          <p:cNvSpPr txBox="1">
            <a:spLocks noGrp="1"/>
          </p:cNvSpPr>
          <p:nvPr>
            <p:ph type="ctrTitle"/>
          </p:nvPr>
        </p:nvSpPr>
        <p:spPr>
          <a:xfrm>
            <a:off x="308968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 name="Google Shape;19;p3"/>
          <p:cNvSpPr txBox="1">
            <a:spLocks noGrp="1"/>
          </p:cNvSpPr>
          <p:nvPr>
            <p:ph type="subTitle" idx="1"/>
          </p:nvPr>
        </p:nvSpPr>
        <p:spPr>
          <a:xfrm>
            <a:off x="3089699"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0" name="Google Shape;20;p3"/>
          <p:cNvSpPr txBox="1">
            <a:spLocks noGrp="1"/>
          </p:cNvSpPr>
          <p:nvPr>
            <p:ph type="title" idx="2" hasCustomPrompt="1"/>
          </p:nvPr>
        </p:nvSpPr>
        <p:spPr>
          <a:xfrm>
            <a:off x="2165299"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533513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 name="Google Shape;22;p3"/>
          <p:cNvSpPr txBox="1">
            <a:spLocks noGrp="1"/>
          </p:cNvSpPr>
          <p:nvPr>
            <p:ph type="subTitle" idx="4"/>
          </p:nvPr>
        </p:nvSpPr>
        <p:spPr>
          <a:xfrm>
            <a:off x="5335147"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title" idx="5" hasCustomPrompt="1"/>
          </p:nvPr>
        </p:nvSpPr>
        <p:spPr>
          <a:xfrm>
            <a:off x="4413250"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308968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3"/>
          <p:cNvSpPr txBox="1">
            <a:spLocks noGrp="1"/>
          </p:cNvSpPr>
          <p:nvPr>
            <p:ph type="subTitle" idx="7"/>
          </p:nvPr>
        </p:nvSpPr>
        <p:spPr>
          <a:xfrm>
            <a:off x="3089699"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6" name="Google Shape;26;p3"/>
          <p:cNvSpPr txBox="1">
            <a:spLocks noGrp="1"/>
          </p:cNvSpPr>
          <p:nvPr>
            <p:ph type="title" idx="8" hasCustomPrompt="1"/>
          </p:nvPr>
        </p:nvSpPr>
        <p:spPr>
          <a:xfrm>
            <a:off x="2165299"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9"/>
          </p:nvPr>
        </p:nvSpPr>
        <p:spPr>
          <a:xfrm>
            <a:off x="533513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3"/>
          </p:nvPr>
        </p:nvSpPr>
        <p:spPr>
          <a:xfrm>
            <a:off x="5335147"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title" idx="14" hasCustomPrompt="1"/>
          </p:nvPr>
        </p:nvSpPr>
        <p:spPr>
          <a:xfrm>
            <a:off x="4413250"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308968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 name="Google Shape;31;p3"/>
          <p:cNvSpPr txBox="1">
            <a:spLocks noGrp="1"/>
          </p:cNvSpPr>
          <p:nvPr>
            <p:ph type="subTitle" idx="16"/>
          </p:nvPr>
        </p:nvSpPr>
        <p:spPr>
          <a:xfrm>
            <a:off x="3089699"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2" name="Google Shape;32;p3"/>
          <p:cNvSpPr txBox="1">
            <a:spLocks noGrp="1"/>
          </p:cNvSpPr>
          <p:nvPr>
            <p:ph type="title" idx="17" hasCustomPrompt="1"/>
          </p:nvPr>
        </p:nvSpPr>
        <p:spPr>
          <a:xfrm>
            <a:off x="2165299"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ctrTitle" idx="18"/>
          </p:nvPr>
        </p:nvSpPr>
        <p:spPr>
          <a:xfrm>
            <a:off x="533513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4" name="Google Shape;34;p3"/>
          <p:cNvSpPr txBox="1">
            <a:spLocks noGrp="1"/>
          </p:cNvSpPr>
          <p:nvPr>
            <p:ph type="subTitle" idx="19"/>
          </p:nvPr>
        </p:nvSpPr>
        <p:spPr>
          <a:xfrm>
            <a:off x="5335147"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5" name="Google Shape;35;p3"/>
          <p:cNvSpPr txBox="1">
            <a:spLocks noGrp="1"/>
          </p:cNvSpPr>
          <p:nvPr>
            <p:ph type="title" idx="20" hasCustomPrompt="1"/>
          </p:nvPr>
        </p:nvSpPr>
        <p:spPr>
          <a:xfrm>
            <a:off x="4413250"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_1_1_2_2">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28" name="Google Shape;128;p22"/>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cSld>
  <p:clrMapOvr>
    <a:masterClrMapping/>
  </p:clrMapOvr>
  <p:extLst>
    <p:ext uri="{DCECCB84-F9BA-43D5-87BE-67443E8EF086}">
      <p15:sldGuideLst xmlns="" xmlns:p15="http://schemas.microsoft.com/office/powerpoint/2012/main">
        <p15:guide id="1" pos="454">
          <p15:clr>
            <a:srgbClr val="FA7B17"/>
          </p15:clr>
        </p15:guide>
        <p15:guide id="2" pos="530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
    <p:bg>
      <p:bgPr>
        <a:solidFill>
          <a:srgbClr val="AFA8D0"/>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800"/>
            <a:fld id="{B02EC1F8-A0AD-4C3D-B6B2-E5FD8E035D3C}" type="datetimeFigureOut">
              <a:rPr lang="en-US" smtClean="0">
                <a:solidFill>
                  <a:prstClr val="black">
                    <a:tint val="75000"/>
                  </a:prstClr>
                </a:solidFill>
              </a:rPr>
              <a:pPr defTabSz="685800"/>
              <a:t>10/27/2021</a:t>
            </a:fld>
            <a:endParaRPr lang="en-US">
              <a:solidFill>
                <a:prstClr val="black">
                  <a:tint val="75000"/>
                </a:prstClr>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1B04DC09-B126-41F2-9C22-B5D5D1D9101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3645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FA8D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2pPr>
            <a:lvl3pPr lvl="2">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3pPr>
            <a:lvl4pPr lvl="3">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4pPr>
            <a:lvl5pPr lvl="4">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5pPr>
            <a:lvl6pPr lvl="5">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6pPr>
            <a:lvl7pPr lvl="6">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7pPr>
            <a:lvl8pPr lvl="7">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8pPr>
            <a:lvl9pPr lvl="8">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marL="914400" lvl="1"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marL="1371600" lvl="2"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marL="1828800" lvl="3"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marL="2286000" lvl="4"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marL="2743200" lvl="5"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marL="3200400" lvl="6"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marL="3657600" lvl="7"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marL="4114800" lvl="8" indent="-2921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Roboto Slab Regular"/>
                <a:ea typeface="Roboto Slab Regular"/>
                <a:cs typeface="Roboto Slab Regular"/>
                <a:sym typeface="Roboto Slab Regular"/>
              </a:defRPr>
            </a:lvl1pPr>
            <a:lvl2pPr lvl="1" algn="r">
              <a:buNone/>
              <a:defRPr sz="1300">
                <a:solidFill>
                  <a:srgbClr val="666666"/>
                </a:solidFill>
                <a:latin typeface="Roboto Slab Regular"/>
                <a:ea typeface="Roboto Slab Regular"/>
                <a:cs typeface="Roboto Slab Regular"/>
                <a:sym typeface="Roboto Slab Regular"/>
              </a:defRPr>
            </a:lvl2pPr>
            <a:lvl3pPr lvl="2" algn="r">
              <a:buNone/>
              <a:defRPr sz="1300">
                <a:solidFill>
                  <a:srgbClr val="666666"/>
                </a:solidFill>
                <a:latin typeface="Roboto Slab Regular"/>
                <a:ea typeface="Roboto Slab Regular"/>
                <a:cs typeface="Roboto Slab Regular"/>
                <a:sym typeface="Roboto Slab Regular"/>
              </a:defRPr>
            </a:lvl3pPr>
            <a:lvl4pPr lvl="3" algn="r">
              <a:buNone/>
              <a:defRPr sz="1300">
                <a:solidFill>
                  <a:srgbClr val="666666"/>
                </a:solidFill>
                <a:latin typeface="Roboto Slab Regular"/>
                <a:ea typeface="Roboto Slab Regular"/>
                <a:cs typeface="Roboto Slab Regular"/>
                <a:sym typeface="Roboto Slab Regular"/>
              </a:defRPr>
            </a:lvl4pPr>
            <a:lvl5pPr lvl="4" algn="r">
              <a:buNone/>
              <a:defRPr sz="1300">
                <a:solidFill>
                  <a:srgbClr val="666666"/>
                </a:solidFill>
                <a:latin typeface="Roboto Slab Regular"/>
                <a:ea typeface="Roboto Slab Regular"/>
                <a:cs typeface="Roboto Slab Regular"/>
                <a:sym typeface="Roboto Slab Regular"/>
              </a:defRPr>
            </a:lvl5pPr>
            <a:lvl6pPr lvl="5" algn="r">
              <a:buNone/>
              <a:defRPr sz="1300">
                <a:solidFill>
                  <a:srgbClr val="666666"/>
                </a:solidFill>
                <a:latin typeface="Roboto Slab Regular"/>
                <a:ea typeface="Roboto Slab Regular"/>
                <a:cs typeface="Roboto Slab Regular"/>
                <a:sym typeface="Roboto Slab Regular"/>
              </a:defRPr>
            </a:lvl6pPr>
            <a:lvl7pPr lvl="6" algn="r">
              <a:buNone/>
              <a:defRPr sz="1300">
                <a:solidFill>
                  <a:srgbClr val="666666"/>
                </a:solidFill>
                <a:latin typeface="Roboto Slab Regular"/>
                <a:ea typeface="Roboto Slab Regular"/>
                <a:cs typeface="Roboto Slab Regular"/>
                <a:sym typeface="Roboto Slab Regular"/>
              </a:defRPr>
            </a:lvl7pPr>
            <a:lvl8pPr lvl="7" algn="r">
              <a:buNone/>
              <a:defRPr sz="1300">
                <a:solidFill>
                  <a:srgbClr val="666666"/>
                </a:solidFill>
                <a:latin typeface="Roboto Slab Regular"/>
                <a:ea typeface="Roboto Slab Regular"/>
                <a:cs typeface="Roboto Slab Regular"/>
                <a:sym typeface="Roboto Slab Regular"/>
              </a:defRPr>
            </a:lvl8pPr>
            <a:lvl9pPr lvl="8" algn="r">
              <a:buNone/>
              <a:defRPr sz="1300">
                <a:solidFill>
                  <a:srgbClr val="666666"/>
                </a:solidFill>
                <a:latin typeface="Roboto Slab Regular"/>
                <a:ea typeface="Roboto Slab Regular"/>
                <a:cs typeface="Roboto Slab Regular"/>
                <a:sym typeface="Roboto Slab Regular"/>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8" r:id="rId4"/>
    <p:sldLayoutId id="2147483671" r:id="rId5"/>
    <p:sldLayoutId id="2147483672" r:id="rId6"/>
    <p:sldLayoutId id="2147483673" r:id="rId7"/>
    <p:sldLayoutId id="214748367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fif"/></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284"/>
        <p:cNvGrpSpPr/>
        <p:nvPr/>
      </p:nvGrpSpPr>
      <p:grpSpPr>
        <a:xfrm>
          <a:off x="0" y="0"/>
          <a:ext cx="0" cy="0"/>
          <a:chOff x="0" y="0"/>
          <a:chExt cx="0" cy="0"/>
        </a:xfrm>
      </p:grpSpPr>
      <p:sp>
        <p:nvSpPr>
          <p:cNvPr id="12" name="Rectangle: Rounded Corners 11">
            <a:extLst>
              <a:ext uri="{FF2B5EF4-FFF2-40B4-BE49-F238E27FC236}">
                <a16:creationId xmlns="" xmlns:a16="http://schemas.microsoft.com/office/drawing/2014/main" id="{498D3511-B5D8-4596-9C88-B0BF46F20DE5}"/>
              </a:ext>
            </a:extLst>
          </p:cNvPr>
          <p:cNvSpPr/>
          <p:nvPr/>
        </p:nvSpPr>
        <p:spPr>
          <a:xfrm>
            <a:off x="320040" y="345259"/>
            <a:ext cx="8537408" cy="4603664"/>
          </a:xfrm>
          <a:prstGeom prst="roundRect">
            <a:avLst>
              <a:gd name="adj" fmla="val 5359"/>
            </a:avLst>
          </a:prstGeom>
          <a:solidFill>
            <a:schemeClr val="lt1">
              <a:alpha val="85000"/>
            </a:schemeClr>
          </a:solidFill>
          <a:ln>
            <a:solidFill>
              <a:srgbClr val="EE6D77"/>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5" name="Rectangle 14">
            <a:extLst>
              <a:ext uri="{FF2B5EF4-FFF2-40B4-BE49-F238E27FC236}">
                <a16:creationId xmlns="" xmlns:a16="http://schemas.microsoft.com/office/drawing/2014/main" id="{E33C534B-0D73-4726-B7A7-13B636E8A688}"/>
              </a:ext>
            </a:extLst>
          </p:cNvPr>
          <p:cNvSpPr/>
          <p:nvPr/>
        </p:nvSpPr>
        <p:spPr>
          <a:xfrm>
            <a:off x="3057525" y="1054025"/>
            <a:ext cx="302895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KHỞI ĐỘNG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8" name="Google Shape;187;p33">
            <a:extLst>
              <a:ext uri="{FF2B5EF4-FFF2-40B4-BE49-F238E27FC236}">
                <a16:creationId xmlns="" xmlns:a16="http://schemas.microsoft.com/office/drawing/2014/main" id="{B07E73FB-4A98-4606-98D1-8BCE35A2E672}"/>
              </a:ext>
            </a:extLst>
          </p:cNvPr>
          <p:cNvPicPr preferRelativeResize="0"/>
          <p:nvPr/>
        </p:nvPicPr>
        <p:blipFill rotWithShape="1">
          <a:blip r:embed="rId3">
            <a:alphaModFix/>
          </a:blip>
          <a:srcRect l="9904" r="9896"/>
          <a:stretch/>
        </p:blipFill>
        <p:spPr>
          <a:xfrm>
            <a:off x="2446300" y="20945"/>
            <a:ext cx="1265393" cy="985838"/>
          </a:xfrm>
          <a:prstGeom prst="rect">
            <a:avLst/>
          </a:prstGeom>
          <a:noFill/>
          <a:ln>
            <a:noFill/>
          </a:ln>
        </p:spPr>
      </p:pic>
      <p:grpSp>
        <p:nvGrpSpPr>
          <p:cNvPr id="2" name="Group 1">
            <a:extLst>
              <a:ext uri="{FF2B5EF4-FFF2-40B4-BE49-F238E27FC236}">
                <a16:creationId xmlns="" xmlns:a16="http://schemas.microsoft.com/office/drawing/2014/main" id="{B0046E0E-84A4-4816-AB86-0A8FE8215336}"/>
              </a:ext>
            </a:extLst>
          </p:cNvPr>
          <p:cNvGrpSpPr/>
          <p:nvPr/>
        </p:nvGrpSpPr>
        <p:grpSpPr>
          <a:xfrm>
            <a:off x="909320" y="1715549"/>
            <a:ext cx="4708173" cy="460889"/>
            <a:chOff x="886460" y="1092411"/>
            <a:chExt cx="4708173" cy="460889"/>
          </a:xfrm>
        </p:grpSpPr>
        <p:sp>
          <p:nvSpPr>
            <p:cNvPr id="3" name="TextBox 2">
              <a:extLst>
                <a:ext uri="{FF2B5EF4-FFF2-40B4-BE49-F238E27FC236}">
                  <a16:creationId xmlns="" xmlns:a16="http://schemas.microsoft.com/office/drawing/2014/main" id="{6A893E20-E967-4FDA-8D5E-26E5A87F472B}"/>
                </a:ext>
              </a:extLst>
            </p:cNvPr>
            <p:cNvSpPr txBox="1"/>
            <p:nvPr/>
          </p:nvSpPr>
          <p:spPr>
            <a:xfrm>
              <a:off x="1328722" y="1122413"/>
              <a:ext cx="4265911"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Nêu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cấu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tạo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bài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a:t>
              </a:r>
            </a:p>
          </p:txBody>
        </p:sp>
        <p:pic>
          <p:nvPicPr>
            <p:cNvPr id="1026" name="Picture 2" descr="Cartoon 1 Number, Five For Friday Time Beach Sand - Number 1 Clipart, HD  Png Download - kindpng">
              <a:extLst>
                <a:ext uri="{FF2B5EF4-FFF2-40B4-BE49-F238E27FC236}">
                  <a16:creationId xmlns="" xmlns:a16="http://schemas.microsoft.com/office/drawing/2014/main" id="{7035171F-1243-4832-B0B1-58DFDB7776F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6460" y="1092411"/>
              <a:ext cx="316363" cy="460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 xmlns:a16="http://schemas.microsoft.com/office/drawing/2014/main" id="{99FD1D0E-564C-47AC-863D-FD6659C44445}"/>
              </a:ext>
            </a:extLst>
          </p:cNvPr>
          <p:cNvGrpSpPr/>
          <p:nvPr/>
        </p:nvGrpSpPr>
        <p:grpSpPr>
          <a:xfrm>
            <a:off x="764606" y="2385250"/>
            <a:ext cx="7045795" cy="791266"/>
            <a:chOff x="764606" y="1792114"/>
            <a:chExt cx="7045795" cy="791266"/>
          </a:xfrm>
        </p:grpSpPr>
        <p:sp>
          <p:nvSpPr>
            <p:cNvPr id="20" name="TextBox 19">
              <a:extLst>
                <a:ext uri="{FF2B5EF4-FFF2-40B4-BE49-F238E27FC236}">
                  <a16:creationId xmlns="" xmlns:a16="http://schemas.microsoft.com/office/drawing/2014/main" id="{834C9055-262D-47AD-AE8A-E2CB67C40191}"/>
                </a:ext>
              </a:extLst>
            </p:cNvPr>
            <p:cNvSpPr txBox="1"/>
            <p:nvPr/>
          </p:nvSpPr>
          <p:spPr>
            <a:xfrm>
              <a:off x="1351582" y="1813939"/>
              <a:ext cx="6458819" cy="769441"/>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Những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hình</a:t>
              </a:r>
              <a:r>
                <a:rPr lang="en-US" sz="2200" b="1" dirty="0">
                  <a:latin typeface="Cambria" panose="02040503050406030204" pitchFamily="18" charset="0"/>
                  <a:ea typeface="Cambria" panose="02040503050406030204" pitchFamily="18" charset="0"/>
                </a:rPr>
                <a:t> </a:t>
              </a:r>
              <a:r>
                <a:rPr lang="en-US" sz="2200" b="1" err="1">
                  <a:latin typeface="Cambria" panose="02040503050406030204" pitchFamily="18" charset="0"/>
                  <a:ea typeface="Cambria" panose="02040503050406030204" pitchFamily="18" charset="0"/>
                </a:rPr>
                <a:t>ảnh</a:t>
              </a:r>
              <a:r>
                <a:rPr lang="en-US" sz="2200" b="1">
                  <a:latin typeface="Cambria" panose="02040503050406030204" pitchFamily="18" charset="0"/>
                  <a:ea typeface="Cambria" panose="02040503050406030204" pitchFamily="18" charset="0"/>
                </a:rPr>
                <a:t> </a:t>
              </a:r>
              <a:r>
                <a:rPr lang="en-US" sz="2200" b="1" smtClean="0">
                  <a:latin typeface="Cambria" panose="02040503050406030204" pitchFamily="18" charset="0"/>
                  <a:ea typeface="Cambria" panose="02040503050406030204" pitchFamily="18" charset="0"/>
                </a:rPr>
                <a:t>trong đoạn clip sau là cảnh nào?</a:t>
              </a:r>
            </a:p>
            <a:p>
              <a:r>
                <a:rPr lang="en-US" sz="2200" b="1" smtClean="0">
                  <a:latin typeface="Cambria" panose="02040503050406030204" pitchFamily="18" charset="0"/>
                  <a:ea typeface="Cambria" panose="02040503050406030204" pitchFamily="18" charset="0"/>
                </a:rPr>
                <a:t>ở </a:t>
              </a:r>
              <a:r>
                <a:rPr lang="en-US" sz="2200" b="1" dirty="0" err="1">
                  <a:latin typeface="Cambria" panose="02040503050406030204" pitchFamily="18" charset="0"/>
                  <a:ea typeface="Cambria" panose="02040503050406030204" pitchFamily="18" charset="0"/>
                </a:rPr>
                <a:t>đâu</a:t>
              </a:r>
              <a:r>
                <a:rPr lang="en-US" sz="2200" b="1" dirty="0">
                  <a:latin typeface="Cambria" panose="02040503050406030204" pitchFamily="18" charset="0"/>
                  <a:ea typeface="Cambria" panose="02040503050406030204" pitchFamily="18" charset="0"/>
                </a:rPr>
                <a:t>?</a:t>
              </a:r>
            </a:p>
          </p:txBody>
        </p:sp>
        <p:pic>
          <p:nvPicPr>
            <p:cNvPr id="1028" name="Picture 4" descr="Colored page Number 2 painted by asas">
              <a:extLst>
                <a:ext uri="{FF2B5EF4-FFF2-40B4-BE49-F238E27FC236}">
                  <a16:creationId xmlns="" xmlns:a16="http://schemas.microsoft.com/office/drawing/2014/main" id="{1C9E98CF-27C5-40A5-881F-BC401F4CB0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606" y="1792114"/>
              <a:ext cx="725542" cy="56834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Con kênh được quan sát vào thời điểm nào trong ngày</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 xmlns:a16="http://schemas.microsoft.com/office/drawing/2014/main" id="{E72E9202-3178-40BC-AC82-F2AE47898B26}"/>
              </a:ext>
            </a:extLst>
          </p:cNvPr>
          <p:cNvSpPr txBox="1"/>
          <p:nvPr/>
        </p:nvSpPr>
        <p:spPr>
          <a:xfrm>
            <a:off x="570375" y="3413271"/>
            <a:ext cx="8187696" cy="915251"/>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Con kênh được quan sát vào mọi thời điểm trong ngày: suốt ngày, từ lúc mặt trời mọc đến lúc mặt trời lặn, buổi sáng, giữa trưa, lúc trời chiều.</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2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188259"/>
            <a:ext cx="8739963" cy="477714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20" name="Group 19">
            <a:extLst>
              <a:ext uri="{FF2B5EF4-FFF2-40B4-BE49-F238E27FC236}">
                <a16:creationId xmlns="" xmlns:a16="http://schemas.microsoft.com/office/drawing/2014/main" id="{84536575-D38C-468C-A57B-808864218447}"/>
              </a:ext>
            </a:extLst>
          </p:cNvPr>
          <p:cNvGrpSpPr/>
          <p:nvPr/>
        </p:nvGrpSpPr>
        <p:grpSpPr>
          <a:xfrm>
            <a:off x="457200" y="334830"/>
            <a:ext cx="3576918" cy="2103047"/>
            <a:chOff x="457200" y="334830"/>
            <a:chExt cx="3576918" cy="2103047"/>
          </a:xfrm>
        </p:grpSpPr>
        <p:pic>
          <p:nvPicPr>
            <p:cNvPr id="2" name="Picture 1">
              <a:extLst>
                <a:ext uri="{FF2B5EF4-FFF2-40B4-BE49-F238E27FC236}">
                  <a16:creationId xmlns="" xmlns:a16="http://schemas.microsoft.com/office/drawing/2014/main" id="{F7ECF5B9-7D71-44EC-9122-ECB3783FFCF2}"/>
                </a:ext>
              </a:extLst>
            </p:cNvPr>
            <p:cNvPicPr>
              <a:picLocks noChangeAspect="1"/>
            </p:cNvPicPr>
            <p:nvPr/>
          </p:nvPicPr>
          <p:blipFill>
            <a:blip r:embed="rId3"/>
            <a:stretch>
              <a:fillRect/>
            </a:stretch>
          </p:blipFill>
          <p:spPr>
            <a:xfrm>
              <a:off x="737835" y="334830"/>
              <a:ext cx="2935941" cy="1731746"/>
            </a:xfrm>
            <a:prstGeom prst="rect">
              <a:avLst/>
            </a:prstGeom>
          </p:spPr>
        </p:pic>
        <p:sp>
          <p:nvSpPr>
            <p:cNvPr id="17" name="TextBox 16">
              <a:extLst>
                <a:ext uri="{FF2B5EF4-FFF2-40B4-BE49-F238E27FC236}">
                  <a16:creationId xmlns="" xmlns:a16="http://schemas.microsoft.com/office/drawing/2014/main" id="{9B4F77E7-D9D7-4F27-9672-039E8884A27D}"/>
                </a:ext>
              </a:extLst>
            </p:cNvPr>
            <p:cNvSpPr txBox="1"/>
            <p:nvPr/>
          </p:nvSpPr>
          <p:spPr>
            <a:xfrm>
              <a:off x="457200" y="2099323"/>
              <a:ext cx="3576918"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Buổi sáng, con kênh phơn phớt màu đào</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endParaRPr lang="en-US" sz="1100" i="1" dirty="0">
                <a:solidFill>
                  <a:schemeClr val="tx1"/>
                </a:solidFill>
              </a:endParaRPr>
            </a:p>
          </p:txBody>
        </p:sp>
      </p:grpSp>
      <p:grpSp>
        <p:nvGrpSpPr>
          <p:cNvPr id="21" name="Group 20">
            <a:extLst>
              <a:ext uri="{FF2B5EF4-FFF2-40B4-BE49-F238E27FC236}">
                <a16:creationId xmlns="" xmlns:a16="http://schemas.microsoft.com/office/drawing/2014/main" id="{B2AA25D9-1364-4261-8D5B-D7B3375AD7E6}"/>
              </a:ext>
            </a:extLst>
          </p:cNvPr>
          <p:cNvGrpSpPr/>
          <p:nvPr/>
        </p:nvGrpSpPr>
        <p:grpSpPr>
          <a:xfrm>
            <a:off x="4569811" y="334830"/>
            <a:ext cx="4572000" cy="2099905"/>
            <a:chOff x="4569811" y="334830"/>
            <a:chExt cx="4572000" cy="2099905"/>
          </a:xfrm>
        </p:grpSpPr>
        <p:pic>
          <p:nvPicPr>
            <p:cNvPr id="7" name="Picture 6">
              <a:extLst>
                <a:ext uri="{FF2B5EF4-FFF2-40B4-BE49-F238E27FC236}">
                  <a16:creationId xmlns="" xmlns:a16="http://schemas.microsoft.com/office/drawing/2014/main" id="{EB23A573-4685-4321-9B7C-AF50993EB8CC}"/>
                </a:ext>
              </a:extLst>
            </p:cNvPr>
            <p:cNvPicPr>
              <a:picLocks noChangeAspect="1"/>
            </p:cNvPicPr>
            <p:nvPr/>
          </p:nvPicPr>
          <p:blipFill rotWithShape="1">
            <a:blip r:embed="rId4"/>
            <a:srcRect t="21160" r="-880"/>
            <a:stretch/>
          </p:blipFill>
          <p:spPr>
            <a:xfrm>
              <a:off x="5169601" y="334830"/>
              <a:ext cx="2956952" cy="1731746"/>
            </a:xfrm>
            <a:prstGeom prst="rect">
              <a:avLst/>
            </a:prstGeom>
          </p:spPr>
        </p:pic>
        <p:sp>
          <p:nvSpPr>
            <p:cNvPr id="18" name="TextBox 17">
              <a:extLst>
                <a:ext uri="{FF2B5EF4-FFF2-40B4-BE49-F238E27FC236}">
                  <a16:creationId xmlns="" xmlns:a16="http://schemas.microsoft.com/office/drawing/2014/main" id="{18A344A9-0BFF-449C-B247-FD96D2C0C949}"/>
                </a:ext>
              </a:extLst>
            </p:cNvPr>
            <p:cNvSpPr txBox="1"/>
            <p:nvPr/>
          </p:nvSpPr>
          <p:spPr>
            <a:xfrm>
              <a:off x="4569811" y="2096181"/>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G</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iữa trưa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hoá</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ra một dòng thuỷ ngân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endParaRPr lang="en-US" sz="1100" i="1" dirty="0">
                <a:solidFill>
                  <a:schemeClr val="tx1"/>
                </a:solidFill>
              </a:endParaRPr>
            </a:p>
          </p:txBody>
        </p:sp>
      </p:grpSp>
      <p:grpSp>
        <p:nvGrpSpPr>
          <p:cNvPr id="22" name="Group 21">
            <a:extLst>
              <a:ext uri="{FF2B5EF4-FFF2-40B4-BE49-F238E27FC236}">
                <a16:creationId xmlns="" xmlns:a16="http://schemas.microsoft.com/office/drawing/2014/main" id="{B7D58563-3F58-442B-B213-D2F399E5CD21}"/>
              </a:ext>
            </a:extLst>
          </p:cNvPr>
          <p:cNvGrpSpPr/>
          <p:nvPr/>
        </p:nvGrpSpPr>
        <p:grpSpPr>
          <a:xfrm>
            <a:off x="2651364" y="2829608"/>
            <a:ext cx="4572000" cy="2109400"/>
            <a:chOff x="2651364" y="2829608"/>
            <a:chExt cx="4572000" cy="2109400"/>
          </a:xfrm>
        </p:grpSpPr>
        <p:pic>
          <p:nvPicPr>
            <p:cNvPr id="3" name="Picture 2">
              <a:extLst>
                <a:ext uri="{FF2B5EF4-FFF2-40B4-BE49-F238E27FC236}">
                  <a16:creationId xmlns="" xmlns:a16="http://schemas.microsoft.com/office/drawing/2014/main" id="{CAE36675-F358-45F2-AF16-BBFD46D92EC9}"/>
                </a:ext>
              </a:extLst>
            </p:cNvPr>
            <p:cNvPicPr>
              <a:picLocks noChangeAspect="1"/>
            </p:cNvPicPr>
            <p:nvPr/>
          </p:nvPicPr>
          <p:blipFill>
            <a:blip r:embed="rId5"/>
            <a:stretch>
              <a:fillRect/>
            </a:stretch>
          </p:blipFill>
          <p:spPr>
            <a:xfrm>
              <a:off x="3181803" y="2829608"/>
              <a:ext cx="3075507" cy="1731747"/>
            </a:xfrm>
            <a:prstGeom prst="rect">
              <a:avLst/>
            </a:prstGeom>
          </p:spPr>
        </p:pic>
        <p:sp>
          <p:nvSpPr>
            <p:cNvPr id="19" name="TextBox 18">
              <a:extLst>
                <a:ext uri="{FF2B5EF4-FFF2-40B4-BE49-F238E27FC236}">
                  <a16:creationId xmlns="" xmlns:a16="http://schemas.microsoft.com/office/drawing/2014/main" id="{817E63E2-7F71-4DFE-AE16-4CA24F55F155}"/>
                </a:ext>
              </a:extLst>
            </p:cNvPr>
            <p:cNvSpPr txBox="1"/>
            <p:nvPr/>
          </p:nvSpPr>
          <p:spPr>
            <a:xfrm>
              <a:off x="2651364" y="4600454"/>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biến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thành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một</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suối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lửa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lúc</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trời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chiều</a:t>
              </a:r>
              <a:endParaRPr lang="en-US" sz="1100" i="1" dirty="0">
                <a:solidFill>
                  <a:schemeClr val="tx1"/>
                </a:solidFill>
              </a:endParaRPr>
            </a:p>
          </p:txBody>
        </p:sp>
      </p:grpSp>
    </p:spTree>
    <p:extLst>
      <p:ext uri="{BB962C8B-B14F-4D97-AF65-F5344CB8AC3E}">
        <p14:creationId xmlns:p14="http://schemas.microsoft.com/office/powerpoint/2010/main" val="2528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7743" y="1830255"/>
            <a:ext cx="1550410" cy="85737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27" y="1778841"/>
            <a:ext cx="1701773" cy="940454"/>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8154" y="1714106"/>
            <a:ext cx="2258981" cy="819191"/>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7134" y="1135566"/>
            <a:ext cx="3394264" cy="969174"/>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7134" y="2056291"/>
            <a:ext cx="1959151" cy="757172"/>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97259" y="2097702"/>
            <a:ext cx="2229161" cy="621593"/>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3020" y="2888275"/>
            <a:ext cx="3436623" cy="653744"/>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5435" y="3604989"/>
            <a:ext cx="1957661" cy="509063"/>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7891" y="2056293"/>
            <a:ext cx="1397861" cy="1405111"/>
          </a:xfrm>
          <a:prstGeom prst="rect">
            <a:avLst/>
          </a:prstGeom>
        </p:spPr>
      </p:pic>
      <p:pic>
        <p:nvPicPr>
          <p:cNvPr id="17" name="Picture 16"/>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10503"/>
          <a:stretch/>
        </p:blipFill>
        <p:spPr>
          <a:xfrm>
            <a:off x="3927572" y="2056293"/>
            <a:ext cx="1977717" cy="2120729"/>
          </a:xfrm>
          <a:prstGeom prst="rect">
            <a:avLst/>
          </a:prstGeom>
        </p:spPr>
      </p:pic>
    </p:spTree>
    <p:extLst>
      <p:ext uri="{BB962C8B-B14F-4D97-AF65-F5344CB8AC3E}">
        <p14:creationId xmlns:p14="http://schemas.microsoft.com/office/powerpoint/2010/main" val="7146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54685">
            <a:off x="1367743" y="564666"/>
            <a:ext cx="2857580" cy="1722421"/>
          </a:xfrm>
          <a:prstGeom prst="rect">
            <a:avLst/>
          </a:prstGeom>
        </p:spPr>
      </p:pic>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2670"/>
          <a:stretch/>
        </p:blipFill>
        <p:spPr>
          <a:xfrm>
            <a:off x="3928947" y="350325"/>
            <a:ext cx="1986239" cy="627095"/>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806084">
            <a:off x="4403651" y="492099"/>
            <a:ext cx="2086267" cy="1193173"/>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4839" y="2493263"/>
            <a:ext cx="4572000" cy="580797"/>
          </a:xfrm>
          <a:prstGeom prst="rect">
            <a:avLst/>
          </a:prstGeom>
        </p:spPr>
      </p:pic>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45951"/>
          <a:stretch/>
        </p:blipFill>
        <p:spPr>
          <a:xfrm>
            <a:off x="5950497" y="2609390"/>
            <a:ext cx="1714740" cy="422854"/>
          </a:xfrm>
          <a:prstGeom prst="rect">
            <a:avLst/>
          </a:prstGeom>
        </p:spPr>
      </p:pic>
      <p:pic>
        <p:nvPicPr>
          <p:cNvPr id="17" name="Picture 1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1894">
            <a:off x="1041837" y="3100583"/>
            <a:ext cx="3223087" cy="1691844"/>
          </a:xfrm>
          <a:prstGeom prst="rect">
            <a:avLst/>
          </a:prstGeom>
        </p:spPr>
      </p:pic>
      <p:pic>
        <p:nvPicPr>
          <p:cNvPr id="18" name="Picture 1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5978" y="4590809"/>
            <a:ext cx="3458056" cy="528711"/>
          </a:xfrm>
          <a:prstGeom prst="rect">
            <a:avLst/>
          </a:prstGeom>
        </p:spPr>
      </p:pic>
      <p:pic>
        <p:nvPicPr>
          <p:cNvPr id="19" name="Picture 1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871" y="2061956"/>
            <a:ext cx="2688456" cy="1012104"/>
          </a:xfrm>
          <a:prstGeom prst="rect">
            <a:avLst/>
          </a:prstGeom>
        </p:spPr>
      </p:pic>
      <p:pic>
        <p:nvPicPr>
          <p:cNvPr id="21" name="Picture 2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33682"/>
          <a:stretch/>
        </p:blipFill>
        <p:spPr>
          <a:xfrm>
            <a:off x="5981790" y="3032243"/>
            <a:ext cx="2230065" cy="482159"/>
          </a:xfrm>
          <a:prstGeom prst="rect">
            <a:avLst/>
          </a:prstGeom>
        </p:spPr>
      </p:pic>
      <p:pic>
        <p:nvPicPr>
          <p:cNvPr id="22" name="Picture 21"/>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42216"/>
          <a:stretch/>
        </p:blipFill>
        <p:spPr>
          <a:xfrm>
            <a:off x="5863856" y="3032242"/>
            <a:ext cx="2620573" cy="951725"/>
          </a:xfrm>
          <a:prstGeom prst="rect">
            <a:avLst/>
          </a:prstGeom>
        </p:spPr>
      </p:pic>
      <p:pic>
        <p:nvPicPr>
          <p:cNvPr id="23" name="Picture 22"/>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9828"/>
          <a:stretch/>
        </p:blipFill>
        <p:spPr>
          <a:xfrm>
            <a:off x="5875007" y="3032242"/>
            <a:ext cx="2243075" cy="1408017"/>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12518" y="2609390"/>
            <a:ext cx="517082" cy="362519"/>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9600" y="3121472"/>
            <a:ext cx="366901" cy="303700"/>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429" y="3580828"/>
            <a:ext cx="434283" cy="365677"/>
          </a:xfrm>
          <a:prstGeom prst="rect">
            <a:avLst/>
          </a:prstGeom>
        </p:spPr>
      </p:pic>
      <p:pic>
        <p:nvPicPr>
          <p:cNvPr id="27" name="Picture 2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1" r="59223" b="38474"/>
          <a:stretch/>
        </p:blipFill>
        <p:spPr>
          <a:xfrm rot="21375048">
            <a:off x="4170749" y="955680"/>
            <a:ext cx="1204546" cy="1039465"/>
          </a:xfrm>
          <a:prstGeom prst="rect">
            <a:avLst/>
          </a:prstGeom>
        </p:spPr>
      </p:pic>
      <p:pic>
        <p:nvPicPr>
          <p:cNvPr id="28" name="Picture 27"/>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70854" t="75157"/>
          <a:stretch/>
        </p:blipFill>
        <p:spPr>
          <a:xfrm>
            <a:off x="4963338" y="1786193"/>
            <a:ext cx="653761" cy="387926"/>
          </a:xfrm>
          <a:prstGeom prst="rect">
            <a:avLst/>
          </a:prstGeom>
        </p:spPr>
      </p:pic>
    </p:spTree>
    <p:extLst>
      <p:ext uri="{BB962C8B-B14F-4D97-AF65-F5344CB8AC3E}">
        <p14:creationId xmlns:p14="http://schemas.microsoft.com/office/powerpoint/2010/main" val="7143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500"/>
                            </p:stCondLst>
                            <p:childTnLst>
                              <p:par>
                                <p:cTn id="44" presetID="16" presetClass="entr" presetSubtype="21"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 xmlns:a16="http://schemas.microsoft.com/office/drawing/2014/main" id="{A911A615-788F-41EA-9D6E-24ED213582D3}"/>
              </a:ext>
            </a:extLst>
          </p:cNvPr>
          <p:cNvSpPr/>
          <p:nvPr/>
        </p:nvSpPr>
        <p:spPr>
          <a:xfrm>
            <a:off x="890503" y="178096"/>
            <a:ext cx="7863532" cy="1196361"/>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5216D9B-DE7F-4E58-811C-1C19E5D30B8A}"/>
              </a:ext>
            </a:extLst>
          </p:cNvPr>
          <p:cNvGrpSpPr/>
          <p:nvPr/>
        </p:nvGrpSpPr>
        <p:grpSpPr>
          <a:xfrm>
            <a:off x="127649" y="-22815"/>
            <a:ext cx="8626385" cy="1691643"/>
            <a:chOff x="-180345" y="227423"/>
            <a:chExt cx="8626385" cy="1691643"/>
          </a:xfrm>
        </p:grpSpPr>
        <p:sp>
          <p:nvSpPr>
            <p:cNvPr id="13" name="Rectangle 12">
              <a:extLst>
                <a:ext uri="{FF2B5EF4-FFF2-40B4-BE49-F238E27FC236}">
                  <a16:creationId xmlns="" xmlns:a16="http://schemas.microsoft.com/office/drawing/2014/main" id="{E0330586-932C-42E3-9932-D210323B8C36}"/>
                </a:ext>
              </a:extLst>
            </p:cNvPr>
            <p:cNvSpPr/>
            <p:nvPr/>
          </p:nvSpPr>
          <p:spPr>
            <a:xfrm>
              <a:off x="995739" y="472516"/>
              <a:ext cx="7450301"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2.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Dựa vào kết quả quan sát của mình, em hãy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lập dàn ý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 văn miêu tả một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cảnh sông nước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a:t>
              </a:r>
              <a:r>
                <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ột vùng biển, một dòng sông, một con suối hay một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 xmlns:a16="http://schemas.microsoft.com/office/drawing/2014/main" id="{B57D4D1A-2EA6-4485-A058-9A1C2D5965BB}"/>
                </a:ext>
              </a:extLst>
            </p:cNvPr>
            <p:cNvPicPr preferRelativeResize="0"/>
            <p:nvPr/>
          </p:nvPicPr>
          <p:blipFill rotWithShape="1">
            <a:blip r:embed="rId3">
              <a:alphaModFix/>
            </a:blip>
            <a:srcRect l="9904" r="9896"/>
            <a:stretch/>
          </p:blipFill>
          <p:spPr>
            <a:xfrm>
              <a:off x="-180345" y="227423"/>
              <a:ext cx="1265393" cy="985838"/>
            </a:xfrm>
            <a:prstGeom prst="rect">
              <a:avLst/>
            </a:prstGeom>
            <a:noFill/>
            <a:ln>
              <a:noFill/>
            </a:ln>
          </p:spPr>
        </p:pic>
      </p:grpSp>
      <p:sp>
        <p:nvSpPr>
          <p:cNvPr id="35" name="Text Box 15">
            <a:extLst>
              <a:ext uri="{FF2B5EF4-FFF2-40B4-BE49-F238E27FC236}">
                <a16:creationId xmlns="" xmlns:a16="http://schemas.microsoft.com/office/drawing/2014/main" id="{F4F0BC29-2DBB-4384-B446-100D2FF44354}"/>
              </a:ext>
            </a:extLst>
          </p:cNvPr>
          <p:cNvSpPr txBox="1">
            <a:spLocks noChangeArrowheads="1"/>
          </p:cNvSpPr>
          <p:nvPr/>
        </p:nvSpPr>
        <p:spPr bwMode="auto">
          <a:xfrm>
            <a:off x="890503" y="1713010"/>
            <a:ext cx="745030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buFontTx/>
              <a:buNone/>
              <a:defRPr/>
            </a:pPr>
            <a:r>
              <a:rPr lang="en-US" altLang="en-US" sz="2000" b="1" kern="1200" dirty="0">
                <a:solidFill>
                  <a:schemeClr val="tx1"/>
                </a:solidFill>
                <a:effectLst>
                  <a:outerShdw blurRad="38100" dist="38100" dir="2700000" algn="tl">
                    <a:srgbClr val="C0C0C0"/>
                  </a:outerShdw>
                </a:effectLst>
                <a:latin typeface="Cambria" panose="02040503050406030204" pitchFamily="18" charset="0"/>
                <a:ea typeface="Cambria" panose="02040503050406030204" pitchFamily="18" charset="0"/>
                <a:cs typeface="+mn-cs"/>
              </a:rPr>
              <a:t>CHÚ Ý</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tự</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 Theo </a:t>
            </a:r>
            <a:r>
              <a:rPr lang="en-US" altLang="en-US" sz="2000" kern="1200" dirty="0" err="1">
                <a:solidFill>
                  <a:schemeClr val="tx1"/>
                </a:solidFill>
                <a:latin typeface="Cambria" panose="02040503050406030204" pitchFamily="18" charset="0"/>
                <a:ea typeface="Cambria" panose="02040503050406030204" pitchFamily="18" charset="0"/>
                <a:cs typeface="+mn-cs"/>
              </a:rPr>
              <a:t>thời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hoặc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theo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từng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bộ</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phận</a:t>
            </a:r>
            <a:r>
              <a:rPr lang="en-US" altLang="en-US" sz="2000" kern="1200" dirty="0">
                <a:solidFill>
                  <a:schemeClr val="tx1"/>
                </a:solidFill>
                <a:latin typeface="Cambria" panose="02040503050406030204" pitchFamily="18" charset="0"/>
                <a:ea typeface="Cambria" panose="02040503050406030204" pitchFamily="18" charset="0"/>
                <a:cs typeface="+mn-cs"/>
              </a:rPr>
              <a:t> ).</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Thể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hiện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đúng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cấu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tạo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của</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bài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văn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lọc</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biểu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Kết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hợp</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trong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err="1">
                <a:solidFill>
                  <a:schemeClr val="tx1"/>
                </a:solidFill>
                <a:latin typeface="Cambria" panose="02040503050406030204" pitchFamily="18" charset="0"/>
                <a:ea typeface="Cambria" panose="02040503050406030204" pitchFamily="18" charset="0"/>
                <a:cs typeface="+mn-cs"/>
              </a:rPr>
              <a:t>quan</a:t>
            </a:r>
            <a:r>
              <a:rPr lang="en-US" altLang="en-US" sz="2000" kern="1200">
                <a:solidFill>
                  <a:schemeClr val="tx1"/>
                </a:solidFill>
                <a:latin typeface="Cambria" panose="02040503050406030204" pitchFamily="18" charset="0"/>
                <a:ea typeface="Cambria" panose="02040503050406030204" pitchFamily="18" charset="0"/>
                <a:cs typeface="+mn-cs"/>
              </a:rPr>
              <a:t> </a:t>
            </a:r>
            <a:r>
              <a:rPr lang="en-US" altLang="en-US" sz="2000" kern="1200" smtClean="0">
                <a:solidFill>
                  <a:schemeClr val="tx1"/>
                </a:solidFill>
                <a:latin typeface="Cambria" panose="02040503050406030204" pitchFamily="18" charset="0"/>
                <a:ea typeface="Cambria" panose="02040503050406030204" pitchFamily="18" charset="0"/>
                <a:cs typeface="+mn-cs"/>
              </a:rPr>
              <a:t>sát.</a:t>
            </a:r>
            <a:endParaRPr lang="en-US" altLang="en-US" sz="2000" kern="1200" dirty="0">
              <a:solidFill>
                <a:schemeClr val="tx1"/>
              </a:solidFill>
              <a:latin typeface="Cambria" panose="02040503050406030204" pitchFamily="18" charset="0"/>
              <a:ea typeface="Cambria" panose="02040503050406030204" pitchFamily="18" charset="0"/>
              <a:cs typeface="+mn-cs"/>
            </a:endParaRP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Viết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ngắn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gọn</a:t>
            </a:r>
            <a:r>
              <a:rPr lang="en-US" altLang="en-US" sz="2000" kern="1200" dirty="0">
                <a:solidFill>
                  <a:schemeClr val="tx1"/>
                </a:solidFill>
                <a:latin typeface="Cambria" panose="02040503050406030204" pitchFamily="18" charset="0"/>
                <a:ea typeface="Cambria" panose="02040503050406030204" pitchFamily="18" charset="0"/>
                <a:cs typeface="+mn-cs"/>
              </a:rPr>
              <a:t> ý </a:t>
            </a:r>
            <a:r>
              <a:rPr lang="en-US" altLang="en-US" sz="2000" kern="1200" dirty="0" err="1">
                <a:solidFill>
                  <a:schemeClr val="tx1"/>
                </a:solidFill>
                <a:latin typeface="Cambria" panose="02040503050406030204" pitchFamily="18" charset="0"/>
                <a:ea typeface="Cambria" panose="02040503050406030204" pitchFamily="18" charset="0"/>
                <a:cs typeface="+mn-cs"/>
              </a:rPr>
              <a:t>chính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dưới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dạng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dàn</a:t>
            </a:r>
            <a:r>
              <a:rPr lang="en-US" altLang="en-US" sz="2000" kern="1200" dirty="0">
                <a:solidFill>
                  <a:schemeClr val="tx1"/>
                </a:solidFill>
                <a:latin typeface="Cambria" panose="02040503050406030204" pitchFamily="18" charset="0"/>
                <a:ea typeface="Cambria" panose="02040503050406030204" pitchFamily="18" charset="0"/>
                <a:cs typeface="+mn-cs"/>
              </a:rPr>
              <a:t> ý.</a:t>
            </a:r>
          </a:p>
        </p:txBody>
      </p:sp>
    </p:spTree>
    <p:extLst>
      <p:ext uri="{BB962C8B-B14F-4D97-AF65-F5344CB8AC3E}">
        <p14:creationId xmlns:p14="http://schemas.microsoft.com/office/powerpoint/2010/main" val="18751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86522">
            <a:off x="-186236" y="1773089"/>
            <a:ext cx="2362200" cy="2182032"/>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7809"/>
          <a:stretch/>
        </p:blipFill>
        <p:spPr>
          <a:xfrm>
            <a:off x="3356447" y="885711"/>
            <a:ext cx="3730588" cy="599089"/>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74777">
            <a:off x="991538" y="82001"/>
            <a:ext cx="1818131" cy="2164349"/>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1993" y="1151903"/>
            <a:ext cx="2258626" cy="1032660"/>
          </a:xfrm>
          <a:prstGeom prst="rect">
            <a:avLst/>
          </a:prstGeom>
        </p:spPr>
      </p:pic>
      <p:grpSp>
        <p:nvGrpSpPr>
          <p:cNvPr id="5" name="Group 4"/>
          <p:cNvGrpSpPr/>
          <p:nvPr/>
        </p:nvGrpSpPr>
        <p:grpSpPr>
          <a:xfrm>
            <a:off x="-61054" y="1639595"/>
            <a:ext cx="2945795" cy="1046213"/>
            <a:chOff x="-157438" y="857250"/>
            <a:chExt cx="3276600" cy="1665971"/>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57250"/>
              <a:ext cx="2961726" cy="1665971"/>
            </a:xfrm>
            <a:prstGeom prst="rect">
              <a:avLst/>
            </a:prstGeom>
          </p:spPr>
        </p:pic>
        <p:sp>
          <p:nvSpPr>
            <p:cNvPr id="4" name="TextBox 3"/>
            <p:cNvSpPr txBox="1"/>
            <p:nvPr/>
          </p:nvSpPr>
          <p:spPr>
            <a:xfrm>
              <a:off x="-157438" y="1269776"/>
              <a:ext cx="3276600" cy="11272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mbria" pitchFamily="18" charset="0"/>
                  <a:ea typeface="+mn-ea"/>
                  <a:cs typeface="+mn-cs"/>
                </a:rPr>
                <a:t>DÀN Ý BÀI VĂN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mbria" pitchFamily="18" charset="0"/>
                  <a:ea typeface="+mn-ea"/>
                  <a:cs typeface="+mn-cs"/>
                </a:rPr>
                <a:t>TẢ CẢNH SÔNG NƯỚC</a:t>
              </a:r>
            </a:p>
          </p:txBody>
        </p:sp>
      </p:grpSp>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8135" y="93849"/>
            <a:ext cx="4769403" cy="914010"/>
          </a:xfrm>
          <a:prstGeom prst="rect">
            <a:avLst/>
          </a:prstGeom>
        </p:spPr>
      </p:pic>
      <p:pic>
        <p:nvPicPr>
          <p:cNvPr id="9" name="Picture 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45339"/>
          <a:stretch/>
        </p:blipFill>
        <p:spPr>
          <a:xfrm>
            <a:off x="3514976" y="386461"/>
            <a:ext cx="5191956" cy="1098338"/>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75507">
            <a:off x="4168784" y="2280430"/>
            <a:ext cx="4391085" cy="600999"/>
          </a:xfrm>
          <a:prstGeom prst="rect">
            <a:avLst/>
          </a:prstGeom>
        </p:spPr>
      </p:pic>
      <p:pic>
        <p:nvPicPr>
          <p:cNvPr id="13" name="Picture 12"/>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6534"/>
          <a:stretch/>
        </p:blipFill>
        <p:spPr>
          <a:xfrm>
            <a:off x="7263104" y="1383670"/>
            <a:ext cx="2080949" cy="828914"/>
          </a:xfrm>
          <a:prstGeom prst="rect">
            <a:avLst/>
          </a:prstGeom>
        </p:spPr>
      </p:pic>
      <p:pic>
        <p:nvPicPr>
          <p:cNvPr id="14" name="Picture 13"/>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5706" t="19219"/>
          <a:stretch/>
        </p:blipFill>
        <p:spPr>
          <a:xfrm rot="915134">
            <a:off x="7121205" y="2100600"/>
            <a:ext cx="2032222" cy="501986"/>
          </a:xfrm>
          <a:prstGeom prst="rect">
            <a:avLst/>
          </a:prstGeom>
        </p:spPr>
      </p:pic>
      <p:pic>
        <p:nvPicPr>
          <p:cNvPr id="15" name="Picture 14"/>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730" t="25963" r="5187"/>
          <a:stretch/>
        </p:blipFill>
        <p:spPr>
          <a:xfrm rot="1171808">
            <a:off x="4080931" y="2273050"/>
            <a:ext cx="5567879" cy="1859947"/>
          </a:xfrm>
          <a:prstGeom prst="rect">
            <a:avLst/>
          </a:prstGeom>
        </p:spPr>
      </p:pic>
      <p:pic>
        <p:nvPicPr>
          <p:cNvPr id="16" name="Picture 15"/>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51988"/>
          <a:stretch/>
        </p:blipFill>
        <p:spPr>
          <a:xfrm rot="2173561">
            <a:off x="2562144" y="2323224"/>
            <a:ext cx="5601837" cy="155418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304"/>
          <a:stretch/>
        </p:blipFill>
        <p:spPr>
          <a:xfrm rot="1317006">
            <a:off x="1675055" y="4160006"/>
            <a:ext cx="5480843" cy="735056"/>
          </a:xfrm>
          <a:prstGeom prst="rect">
            <a:avLst/>
          </a:prstGeom>
        </p:spPr>
      </p:pic>
      <p:pic>
        <p:nvPicPr>
          <p:cNvPr id="19" name="Picture 18"/>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6887"/>
          <a:stretch/>
        </p:blipFill>
        <p:spPr>
          <a:xfrm rot="998916">
            <a:off x="1479121" y="3649762"/>
            <a:ext cx="3482732" cy="1309001"/>
          </a:xfrm>
          <a:prstGeom prst="rect">
            <a:avLst/>
          </a:prstGeom>
        </p:spPr>
      </p:pic>
      <p:pic>
        <p:nvPicPr>
          <p:cNvPr id="12" name="Picture 11"/>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t="51221" r="6244" b="1"/>
          <a:stretch/>
        </p:blipFill>
        <p:spPr>
          <a:xfrm>
            <a:off x="3870875" y="1512143"/>
            <a:ext cx="3392229" cy="591645"/>
          </a:xfrm>
          <a:prstGeom prst="rect">
            <a:avLst/>
          </a:prstGeom>
        </p:spPr>
      </p:pic>
    </p:spTree>
    <p:extLst>
      <p:ext uri="{BB962C8B-B14F-4D97-AF65-F5344CB8AC3E}">
        <p14:creationId xmlns:p14="http://schemas.microsoft.com/office/powerpoint/2010/main" val="269721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86522">
            <a:off x="-186236" y="1760732"/>
            <a:ext cx="2362200" cy="2182032"/>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74777">
            <a:off x="991538" y="82001"/>
            <a:ext cx="1818131" cy="2164349"/>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1993" y="1151903"/>
            <a:ext cx="2258626" cy="1032660"/>
          </a:xfrm>
          <a:prstGeom prst="rect">
            <a:avLst/>
          </a:prstGeom>
        </p:spPr>
      </p:pic>
      <p:grpSp>
        <p:nvGrpSpPr>
          <p:cNvPr id="5" name="Group 4"/>
          <p:cNvGrpSpPr/>
          <p:nvPr/>
        </p:nvGrpSpPr>
        <p:grpSpPr>
          <a:xfrm>
            <a:off x="-61054" y="1639595"/>
            <a:ext cx="2945795" cy="1046213"/>
            <a:chOff x="-157438" y="857250"/>
            <a:chExt cx="3276600" cy="1665971"/>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2961726" cy="1665971"/>
            </a:xfrm>
            <a:prstGeom prst="rect">
              <a:avLst/>
            </a:prstGeom>
          </p:spPr>
        </p:pic>
        <p:sp>
          <p:nvSpPr>
            <p:cNvPr id="4" name="TextBox 3"/>
            <p:cNvSpPr txBox="1"/>
            <p:nvPr/>
          </p:nvSpPr>
          <p:spPr>
            <a:xfrm>
              <a:off x="-157438" y="1269776"/>
              <a:ext cx="3276600" cy="1127225"/>
            </a:xfrm>
            <a:prstGeom prst="rect">
              <a:avLst/>
            </a:prstGeom>
            <a:noFill/>
          </p:spPr>
          <p:txBody>
            <a:bodyPr wrap="square" rtlCol="0">
              <a:spAutoFit/>
            </a:bodyPr>
            <a:lstStyle/>
            <a:p>
              <a:pPr algn="ctr"/>
              <a:r>
                <a:rPr lang="en-US" sz="2000" b="1">
                  <a:solidFill>
                    <a:srgbClr val="FF0000"/>
                  </a:solidFill>
                  <a:latin typeface="Cambria" pitchFamily="18" charset="0"/>
                </a:rPr>
                <a:t>DÀN Ý BÀI VĂN </a:t>
              </a:r>
            </a:p>
            <a:p>
              <a:pPr algn="ctr"/>
              <a:r>
                <a:rPr lang="en-US" sz="2000" b="1">
                  <a:solidFill>
                    <a:srgbClr val="FF0000"/>
                  </a:solidFill>
                  <a:latin typeface="Cambria" pitchFamily="18" charset="0"/>
                </a:rPr>
                <a:t>TẢ CẢNH SÔNG NƯỚC</a:t>
              </a:r>
            </a:p>
          </p:txBody>
        </p:sp>
      </p:grpSp>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8707" y="81492"/>
            <a:ext cx="4769403" cy="914010"/>
          </a:xfrm>
          <a:prstGeom prst="rect">
            <a:avLst/>
          </a:prstGeom>
        </p:spPr>
      </p:pic>
      <p:pic>
        <p:nvPicPr>
          <p:cNvPr id="15" name="Picture 14"/>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3679" t="33699" r="4502" b="6204"/>
          <a:stretch/>
        </p:blipFill>
        <p:spPr>
          <a:xfrm rot="21336224">
            <a:off x="3537869" y="1154328"/>
            <a:ext cx="5406007" cy="1560161"/>
          </a:xfrm>
          <a:prstGeom prst="rect">
            <a:avLst/>
          </a:prstGeom>
        </p:spPr>
      </p:pic>
      <p:pic>
        <p:nvPicPr>
          <p:cNvPr id="16" name="Picture 15"/>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1988"/>
          <a:stretch/>
        </p:blipFill>
        <p:spPr>
          <a:xfrm rot="247028">
            <a:off x="1965522" y="1748183"/>
            <a:ext cx="5917950" cy="1554186"/>
          </a:xfrm>
          <a:prstGeom prst="rect">
            <a:avLst/>
          </a:prstGeom>
        </p:spPr>
      </p:pic>
      <p:pic>
        <p:nvPicPr>
          <p:cNvPr id="18" name="Picture 17"/>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304"/>
          <a:stretch/>
        </p:blipFill>
        <p:spPr>
          <a:xfrm rot="1317006">
            <a:off x="1712126" y="4209434"/>
            <a:ext cx="5480843" cy="735056"/>
          </a:xfrm>
          <a:prstGeom prst="rect">
            <a:avLst/>
          </a:prstGeom>
        </p:spPr>
      </p:pic>
      <p:pic>
        <p:nvPicPr>
          <p:cNvPr id="19" name="Picture 18"/>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6887"/>
          <a:stretch/>
        </p:blipFill>
        <p:spPr>
          <a:xfrm rot="998916">
            <a:off x="1627405" y="3711547"/>
            <a:ext cx="3482732" cy="1309001"/>
          </a:xfrm>
          <a:prstGeom prst="rect">
            <a:avLst/>
          </a:prstGeom>
        </p:spPr>
      </p:pic>
    </p:spTree>
    <p:extLst>
      <p:ext uri="{BB962C8B-B14F-4D97-AF65-F5344CB8AC3E}">
        <p14:creationId xmlns:p14="http://schemas.microsoft.com/office/powerpoint/2010/main" val="4633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Text Box 15">
            <a:extLst>
              <a:ext uri="{FF2B5EF4-FFF2-40B4-BE49-F238E27FC236}">
                <a16:creationId xmlns="" xmlns:a16="http://schemas.microsoft.com/office/drawing/2014/main" id="{335E0065-9939-4389-B444-39BF1F4B79A9}"/>
              </a:ext>
            </a:extLst>
          </p:cNvPr>
          <p:cNvSpPr txBox="1">
            <a:spLocks noChangeArrowheads="1"/>
          </p:cNvSpPr>
          <p:nvPr/>
        </p:nvSpPr>
        <p:spPr bwMode="auto">
          <a:xfrm>
            <a:off x="800100" y="1936686"/>
            <a:ext cx="8021171" cy="932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457200" indent="-457200" eaLnBrk="1" fontAlgn="base" hangingPunct="1">
              <a:spcBef>
                <a:spcPct val="50000"/>
              </a:spcBef>
              <a:spcAft>
                <a:spcPct val="0"/>
              </a:spcAft>
              <a:buClrTx/>
              <a:buFontTx/>
              <a:buAutoNum type="arabicPeriod"/>
            </a:pPr>
            <a:r>
              <a:rPr lang="en-US" altLang="en-US" sz="2000" kern="1200" smtClean="0">
                <a:latin typeface="Cambria" panose="02040503050406030204" pitchFamily="18" charset="0"/>
                <a:ea typeface="Cambria" panose="02040503050406030204" pitchFamily="18" charset="0"/>
                <a:cs typeface="Times New Roman" panose="02020603050405020304" pitchFamily="18" charset="0"/>
              </a:rPr>
              <a:t>Mở bài: Hồ Gươm là thắng cảnh nổi tiếng nằm giữa lòng Hà Nội</a:t>
            </a:r>
          </a:p>
          <a:p>
            <a:pPr marL="457200" indent="-457200" eaLnBrk="1" fontAlgn="base" hangingPunct="1">
              <a:spcBef>
                <a:spcPct val="50000"/>
              </a:spcBef>
              <a:spcAft>
                <a:spcPct val="0"/>
              </a:spcAft>
              <a:buClrTx/>
              <a:buFontTx/>
              <a:buAutoNum type="arabicPeriod"/>
            </a:pPr>
            <a:r>
              <a:rPr lang="en-US" altLang="en-US" sz="2000" kern="1200">
                <a:latin typeface="Cambria" panose="02040503050406030204" pitchFamily="18" charset="0"/>
                <a:ea typeface="Cambria" panose="02040503050406030204" pitchFamily="18" charset="0"/>
                <a:cs typeface="Times New Roman" panose="02020603050405020304" pitchFamily="18" charset="0"/>
              </a:rPr>
              <a:t>T</a:t>
            </a:r>
            <a:r>
              <a:rPr lang="en-US" altLang="en-US" sz="2000" kern="1200" smtClean="0">
                <a:latin typeface="Cambria" panose="02040503050406030204" pitchFamily="18" charset="0"/>
                <a:ea typeface="Cambria" panose="02040503050406030204" pitchFamily="18" charset="0"/>
                <a:cs typeface="Times New Roman" panose="02020603050405020304" pitchFamily="18" charset="0"/>
              </a:rPr>
              <a:t>hân bài: </a:t>
            </a:r>
          </a:p>
          <a:p>
            <a:pPr marL="457200" indent="-457200" eaLnBrk="1" fontAlgn="base" hangingPunct="1">
              <a:spcBef>
                <a:spcPct val="50000"/>
              </a:spcBef>
              <a:spcAft>
                <a:spcPct val="0"/>
              </a:spcAft>
              <a:buClrTx/>
              <a:buAutoNum type="alphaLcPeriod"/>
            </a:pPr>
            <a:r>
              <a:rPr lang="en-US" altLang="en-US" sz="2000" kern="1200" smtClean="0">
                <a:latin typeface="Cambria" panose="02040503050406030204" pitchFamily="18" charset="0"/>
                <a:ea typeface="Cambria" panose="02040503050406030204" pitchFamily="18" charset="0"/>
                <a:cs typeface="Times New Roman" panose="02020603050405020304" pitchFamily="18" charset="0"/>
              </a:rPr>
              <a:t>Tả bao quát: Hồ rộng, nằm </a:t>
            </a:r>
          </a:p>
          <a:p>
            <a:r>
              <a:rPr lang="vi-VN" sz="2000"/>
              <a:t>Hồ Gươm có một vẻ đẹp tự nhiên như viên ngọc xanh duyên dáng giữa lòng Hà Nội.</a:t>
            </a:r>
            <a:br>
              <a:rPr lang="vi-VN" sz="2000"/>
            </a:br>
            <a:r>
              <a:rPr lang="vi-VN" sz="2000"/>
              <a:t>Màu nước hồ trong xanh có thể nhìn thấy đáy hồ, như chiếc gương khổng lồ để mây trời soi bóng với những gợn sóng lăn tăn trên mặt hồ.</a:t>
            </a:r>
          </a:p>
          <a:p>
            <a:r>
              <a:rPr lang="vi-VN" sz="2000"/>
              <a:t>Đến với Hồ Gươm, mỗi du khách còn ấn tượng bởi vẻ đẹp của những hàng cây xanh ôm trọn lấy hồ. Vào những ngày hè, khung cảnh nơi đây được bao phủ bởi một màu xanh tươi tốt, được tô điểm bằng màu đỏ của hoa phượng, màu tím của hoa bằng lăng, màu vàng của cây cơm nguội. Tất cả đã tạo nên một bức tranh tuyệt đẹp. Đặc biệt, khi đến đây, bạn còn cảm nhận được bầu không khí trong lành, mát mẻ.</a:t>
            </a:r>
          </a:p>
          <a:p>
            <a:r>
              <a:rPr lang="vi-VN" sz="2000"/>
              <a:t>Mùa thu Hồ Gươm đẹp dịu dàng với những vòng ôm xanh thắm của những cây lộc vừng, mờ ảo với dáng sương mờ của hàng liễu.</a:t>
            </a:r>
          </a:p>
          <a:p>
            <a:r>
              <a:rPr lang="vi-VN" sz="2000"/>
              <a:t>Mùa đông, Hồ Gươm mang vẻ đẹp tĩnh lặng. Những bóng liễu rủ xuống mặt hồ như mái tóc của người con gái.</a:t>
            </a:r>
          </a:p>
          <a:p>
            <a:r>
              <a:rPr lang="vi-VN" sz="2000"/>
              <a:t>Cây cầu Thê Húc cong cong, yêu kiều như một dải lụa đỏ dẫn vào đền Ngọc Sơn trong lòng hồ. Các kiến trúc liên quan với Hồ Gươm như Tháp Bút, Tháp Hòa Phong tạo nên sự hài hòa của cảnh hồ, thêm nét thu hút du khách tham quan nơi này.</a:t>
            </a:r>
          </a:p>
          <a:p>
            <a:r>
              <a:rPr lang="vi-VN" sz="2000"/>
              <a:t/>
            </a:r>
            <a:br>
              <a:rPr lang="vi-VN" sz="2000"/>
            </a:br>
            <a:endParaRPr lang="en-US" altLang="en-US" sz="2000" kern="1200" smtClean="0">
              <a:latin typeface="Cambria" panose="02040503050406030204" pitchFamily="18" charset="0"/>
              <a:ea typeface="Cambria" panose="02040503050406030204" pitchFamily="18" charset="0"/>
              <a:cs typeface="Times New Roman" panose="02020603050405020304" pitchFamily="18" charset="0"/>
            </a:endParaRPr>
          </a:p>
          <a:p>
            <a:pPr marL="457200" indent="-457200" eaLnBrk="1" fontAlgn="base" hangingPunct="1">
              <a:spcBef>
                <a:spcPct val="50000"/>
              </a:spcBef>
              <a:spcAft>
                <a:spcPct val="0"/>
              </a:spcAft>
              <a:buClrTx/>
              <a:buFontTx/>
              <a:buAutoNum type="arabicPeriod"/>
            </a:pPr>
            <a:r>
              <a:rPr lang="en-US" altLang="en-US" sz="2000" kern="1200" smtClean="0">
                <a:latin typeface="Cambria" panose="02040503050406030204" pitchFamily="18" charset="0"/>
                <a:ea typeface="Cambria" panose="02040503050406030204" pitchFamily="18" charset="0"/>
                <a:cs typeface="Times New Roman" panose="02020603050405020304" pitchFamily="18" charset="0"/>
              </a:rPr>
              <a:t>kết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Lựa chọn những cảnh/sự vật tiêu biểu, sắp xếp ý theo trình tự hợp lý</a:t>
            </a:r>
            <a:endParaRPr lang="en-US" altLang="en-US" sz="2000" kern="1200">
              <a:latin typeface="Cambria" panose="02040503050406030204" pitchFamily="18" charset="0"/>
              <a:ea typeface="Cambria" panose="02040503050406030204" pitchFamily="18" charset="0"/>
            </a:endParaRPr>
          </a:p>
          <a:p>
            <a:pPr eaLnBrk="1" fontAlgn="base" hangingPunct="1">
              <a:spcBef>
                <a:spcPct val="50000"/>
              </a:spcBef>
              <a:spcAft>
                <a:spcPct val="0"/>
              </a:spcAft>
              <a:buClrTx/>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Sử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a:latin typeface="Cambria" panose="02040503050406030204" pitchFamily="18" charset="0"/>
                <a:ea typeface="Cambria" panose="02040503050406030204" pitchFamily="18" charset="0"/>
                <a:cs typeface="Times New Roman" panose="02020603050405020304" pitchFamily="18" charset="0"/>
              </a:rPr>
              <a:t>so sánh, liên tưởng.</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Diễn đạt mạch lạc</a:t>
            </a:r>
            <a:endParaRPr lang="en-US" altLang="en-US" sz="20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02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4" name="Group 13">
            <a:extLst>
              <a:ext uri="{FF2B5EF4-FFF2-40B4-BE49-F238E27FC236}">
                <a16:creationId xmlns="" xmlns:a16="http://schemas.microsoft.com/office/drawing/2014/main" id="{A77758D3-1949-4F66-9B26-79975E2135F7}"/>
              </a:ext>
            </a:extLst>
          </p:cNvPr>
          <p:cNvGrpSpPr/>
          <p:nvPr/>
        </p:nvGrpSpPr>
        <p:grpSpPr>
          <a:xfrm>
            <a:off x="2202297" y="992341"/>
            <a:ext cx="3960781" cy="569001"/>
            <a:chOff x="708862" y="1392135"/>
            <a:chExt cx="3960781" cy="569001"/>
          </a:xfrm>
        </p:grpSpPr>
        <p:sp>
          <p:nvSpPr>
            <p:cNvPr id="6" name="TextBox 5">
              <a:extLst>
                <a:ext uri="{FF2B5EF4-FFF2-40B4-BE49-F238E27FC236}">
                  <a16:creationId xmlns="" xmlns:a16="http://schemas.microsoft.com/office/drawing/2014/main" id="{4FEDE903-DEE3-499A-B20C-B9B7D8D6585B}"/>
                </a:ext>
              </a:extLst>
            </p:cNvPr>
            <p:cNvSpPr txBox="1"/>
            <p:nvPr/>
          </p:nvSpPr>
          <p:spPr>
            <a:xfrm>
              <a:off x="1346297" y="1561026"/>
              <a:ext cx="3323346" cy="400110"/>
            </a:xfrm>
            <a:prstGeom prst="rect">
              <a:avLst/>
            </a:prstGeom>
            <a:noFill/>
          </p:spPr>
          <p:txBody>
            <a:bodyPr wrap="none" rtlCol="0">
              <a:spAutoFit/>
            </a:bodyPr>
            <a:lstStyle/>
            <a:p>
              <a:r>
                <a:rPr lang="en-US" sz="2000" b="1" dirty="0">
                  <a:latin typeface="Cambria" panose="02040503050406030204" pitchFamily="18" charset="0"/>
                  <a:ea typeface="Cambria" panose="02040503050406030204" pitchFamily="18" charset="0"/>
                </a:rPr>
                <a:t>TIÊU CHÍ ĐÁNH GIÁ DÀN Ý </a:t>
              </a:r>
            </a:p>
          </p:txBody>
        </p:sp>
        <p:pic>
          <p:nvPicPr>
            <p:cNvPr id="16" name="Picture 4" descr="Write note icon Royalty Free Vector Image - VectorStock">
              <a:extLst>
                <a:ext uri="{FF2B5EF4-FFF2-40B4-BE49-F238E27FC236}">
                  <a16:creationId xmlns="" xmlns:a16="http://schemas.microsoft.com/office/drawing/2014/main" id="{7DCE459A-2FF7-4455-B442-A0849446F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778" b="73611" l="10000" r="90000">
                          <a14:foregroundMark x1="75500" y1="23981" x2="75500" y2="23981"/>
                          <a14:foregroundMark x1="32100" y1="23148" x2="32100" y2="23148"/>
                          <a14:foregroundMark x1="30100" y1="37037" x2="30100" y2="37037"/>
                          <a14:foregroundMark x1="33500" y1="72778" x2="33500" y2="72778"/>
                          <a14:foregroundMark x1="73200" y1="58519" x2="73200" y2="58519"/>
                          <a14:foregroundMark x1="58900" y1="62593" x2="58900" y2="62593"/>
                          <a14:foregroundMark x1="39500" y1="30000" x2="39500" y2="30000"/>
                          <a14:foregroundMark x1="39500" y1="49167" x2="39500" y2="49167"/>
                          <a14:foregroundMark x1="36400" y1="59167" x2="36400" y2="59167"/>
                          <a14:foregroundMark x1="49100" y1="64074" x2="49100" y2="64074"/>
                          <a14:foregroundMark x1="67200" y1="51852" x2="67200" y2="51852"/>
                          <a14:foregroundMark x1="35300" y1="27037" x2="33500" y2="50648"/>
                          <a14:foregroundMark x1="51100" y1="27315" x2="36500" y2="57130"/>
                          <a14:foregroundMark x1="36500" y1="57130" x2="36200" y2="57500"/>
                          <a14:foregroundMark x1="60300" y1="24167" x2="29300" y2="25648"/>
                          <a14:foregroundMark x1="29300" y1="25648" x2="25700" y2="34537"/>
                          <a14:foregroundMark x1="25700" y1="34537" x2="25700" y2="34537"/>
                          <a14:foregroundMark x1="21600" y1="38241" x2="28100" y2="37222"/>
                          <a14:foregroundMark x1="25200" y1="42593" x2="25400" y2="45926"/>
                          <a14:foregroundMark x1="21900" y1="48333" x2="29900" y2="47500"/>
                          <a14:foregroundMark x1="25000" y1="51667" x2="25400" y2="55185"/>
                          <a14:foregroundMark x1="21600" y1="59537" x2="31700" y2="57870"/>
                          <a14:foregroundMark x1="31700" y1="57870" x2="31700" y2="57870"/>
                          <a14:foregroundMark x1="24800" y1="64259" x2="29100" y2="73333"/>
                          <a14:foregroundMark x1="29100" y1="73333" x2="39600" y2="73981"/>
                          <a14:foregroundMark x1="39600" y1="73981" x2="62100" y2="72870"/>
                          <a14:foregroundMark x1="62100" y1="72870" x2="71400" y2="69167"/>
                          <a14:foregroundMark x1="71400" y1="69167" x2="69900" y2="58889"/>
                          <a14:foregroundMark x1="69900" y1="58889" x2="72800" y2="39907"/>
                          <a14:foregroundMark x1="35700" y1="69074" x2="62900" y2="65093"/>
                          <a14:foregroundMark x1="37300" y1="65278" x2="63900" y2="63519"/>
                          <a14:foregroundMark x1="63900" y1="63519" x2="42000" y2="67593"/>
                          <a14:foregroundMark x1="31500" y1="60741" x2="27500" y2="29630"/>
                          <a14:foregroundMark x1="27500" y1="29630" x2="26800" y2="29352"/>
                          <a14:foregroundMark x1="43100" y1="38241" x2="43100" y2="38241"/>
                          <a14:foregroundMark x1="33500" y1="65556" x2="45100" y2="35741"/>
                          <a14:foregroundMark x1="38400" y1="62407" x2="43200" y2="52407"/>
                          <a14:foregroundMark x1="43200" y1="52407" x2="57400" y2="35741"/>
                          <a14:foregroundMark x1="57400" y1="35741" x2="57600" y2="36389"/>
                          <a14:foregroundMark x1="40400" y1="63426" x2="46700" y2="47870"/>
                          <a14:foregroundMark x1="46700" y1="47870" x2="47500" y2="37407"/>
                          <a14:foregroundMark x1="47500" y1="37407" x2="54500" y2="29167"/>
                          <a14:foregroundMark x1="35700" y1="60741" x2="35600" y2="35741"/>
                          <a14:foregroundMark x1="35600" y1="35741" x2="36800" y2="34074"/>
                          <a14:foregroundMark x1="31700" y1="66944" x2="28300" y2="45648"/>
                          <a14:foregroundMark x1="28600" y1="68611" x2="26600" y2="57222"/>
                          <a14:foregroundMark x1="26600" y1="57222" x2="29500" y2="47500"/>
                          <a14:foregroundMark x1="29500" y1="47500" x2="29000" y2="45093"/>
                          <a14:foregroundMark x1="29200" y1="69444" x2="31300" y2="47870"/>
                          <a14:foregroundMark x1="31300" y1="47870" x2="36600" y2="38704"/>
                          <a14:foregroundMark x1="36600" y1="38704" x2="56600" y2="30000"/>
                          <a14:foregroundMark x1="56600" y1="30000" x2="56900" y2="30000"/>
                          <a14:foregroundMark x1="39500" y1="33704" x2="54900" y2="29352"/>
                          <a14:foregroundMark x1="33700" y1="30556" x2="44400" y2="26574"/>
                          <a14:foregroundMark x1="44400" y1="26574" x2="55500" y2="26852"/>
                          <a14:foregroundMark x1="55500" y1="26852" x2="53000" y2="37130"/>
                          <a14:foregroundMark x1="53000" y1="37130" x2="41100" y2="50278"/>
                          <a14:foregroundMark x1="32600" y1="71111" x2="65200" y2="68611"/>
                          <a14:foregroundMark x1="65200" y1="68611" x2="71600" y2="61389"/>
                          <a14:foregroundMark x1="71600" y1="61389" x2="70800" y2="51944"/>
                          <a14:foregroundMark x1="70800" y1="51944" x2="59400" y2="54630"/>
                          <a14:foregroundMark x1="59400" y1="54630" x2="37700" y2="66389"/>
                          <a14:foregroundMark x1="52500" y1="57685" x2="66500" y2="41759"/>
                          <a14:foregroundMark x1="66500" y1="41759" x2="69200" y2="50926"/>
                          <a14:foregroundMark x1="69200" y1="50926" x2="53300" y2="55000"/>
                          <a14:foregroundMark x1="54700" y1="26667" x2="54200" y2="35556"/>
                          <a14:foregroundMark x1="66300" y1="41944" x2="69200" y2="48148"/>
                          <a14:foregroundMark x1="54000" y1="26852" x2="56500" y2="34352"/>
                          <a14:foregroundMark x1="49300" y1="52685" x2="49300" y2="52685"/>
                          <a14:foregroundMark x1="25000" y1="30556" x2="33900" y2="24352"/>
                          <a14:foregroundMark x1="33900" y1="24352" x2="55900" y2="22500"/>
                          <a14:foregroundMark x1="55900" y1="22500" x2="58700" y2="22500"/>
                          <a14:foregroundMark x1="25900" y1="30556" x2="32500" y2="22963"/>
                          <a14:foregroundMark x1="32500" y1="22963" x2="34100" y2="22963"/>
                          <a14:foregroundMark x1="63400" y1="73611" x2="73000" y2="70185"/>
                          <a14:foregroundMark x1="73000" y1="70185" x2="72800" y2="68426"/>
                          <a14:foregroundMark x1="25900" y1="33056" x2="27300" y2="23426"/>
                          <a14:foregroundMark x1="27300" y1="23426" x2="35000" y2="23333"/>
                        </a14:backgroundRemoval>
                      </a14:imgEffect>
                    </a14:imgLayer>
                  </a14:imgProps>
                </a:ext>
                <a:ext uri="{28A0092B-C50C-407E-A947-70E740481C1C}">
                  <a14:useLocalDpi xmlns:a14="http://schemas.microsoft.com/office/drawing/2010/main" val="0"/>
                </a:ext>
              </a:extLst>
            </a:blip>
            <a:srcRect b="21240"/>
            <a:stretch/>
          </p:blipFill>
          <p:spPr bwMode="auto">
            <a:xfrm>
              <a:off x="708862" y="1392135"/>
              <a:ext cx="641362" cy="5455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15">
            <a:extLst>
              <a:ext uri="{FF2B5EF4-FFF2-40B4-BE49-F238E27FC236}">
                <a16:creationId xmlns="" xmlns:a16="http://schemas.microsoft.com/office/drawing/2014/main" id="{335E0065-9939-4389-B444-39BF1F4B79A9}"/>
              </a:ext>
            </a:extLst>
          </p:cNvPr>
          <p:cNvSpPr txBox="1">
            <a:spLocks noChangeArrowheads="1"/>
          </p:cNvSpPr>
          <p:nvPr/>
        </p:nvSpPr>
        <p:spPr bwMode="auto">
          <a:xfrm>
            <a:off x="800100" y="1936686"/>
            <a:ext cx="802117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buClrTx/>
              <a:buFontTx/>
              <a:buNone/>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Dàn </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đủ</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bố</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cục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mở</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Lựa chọn những cảnh/sự vật tiêu biểu, sắp xếp ý theo trình tự hợp lý</a:t>
            </a:r>
            <a:endParaRPr lang="en-US" altLang="en-US" sz="2000" kern="1200">
              <a:latin typeface="Cambria" panose="02040503050406030204" pitchFamily="18" charset="0"/>
              <a:ea typeface="Cambria" panose="02040503050406030204" pitchFamily="18" charset="0"/>
            </a:endParaRPr>
          </a:p>
          <a:p>
            <a:pPr eaLnBrk="1" fontAlgn="base" hangingPunct="1">
              <a:spcBef>
                <a:spcPct val="50000"/>
              </a:spcBef>
              <a:spcAft>
                <a:spcPct val="0"/>
              </a:spcAft>
              <a:buClrTx/>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Sử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a:latin typeface="Cambria" panose="02040503050406030204" pitchFamily="18" charset="0"/>
                <a:ea typeface="Cambria" panose="02040503050406030204" pitchFamily="18" charset="0"/>
                <a:cs typeface="Times New Roman" panose="02020603050405020304" pitchFamily="18" charset="0"/>
              </a:rPr>
              <a:t>so sánh, liên tưởng.</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a:latin typeface="Cambria" panose="02040503050406030204" pitchFamily="18" charset="0"/>
                <a:ea typeface="Cambria" panose="02040503050406030204" pitchFamily="18" charset="0"/>
                <a:cs typeface="Times New Roman" panose="02020603050405020304" pitchFamily="18" charset="0"/>
              </a:rPr>
              <a:t> Diễn đạt mạch lạc</a:t>
            </a:r>
            <a:endParaRPr lang="en-US" altLang="en-US" sz="20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6986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 xmlns:a16="http://schemas.microsoft.com/office/drawing/2014/main" id="{A8D865E2-CBEE-4C86-9A68-86242C2D2AAB}"/>
              </a:ext>
            </a:extLst>
          </p:cNvPr>
          <p:cNvSpPr/>
          <p:nvPr/>
        </p:nvSpPr>
        <p:spPr>
          <a:xfrm>
            <a:off x="3057524" y="1140524"/>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 xmlns:a16="http://schemas.microsoft.com/office/drawing/2014/main"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 xmlns:a16="http://schemas.microsoft.com/office/drawing/2014/main" id="{DADE7B70-2906-4F69-9710-EB2074BE2EC5}"/>
              </a:ext>
            </a:extLst>
          </p:cNvPr>
          <p:cNvGrpSpPr/>
          <p:nvPr/>
        </p:nvGrpSpPr>
        <p:grpSpPr>
          <a:xfrm>
            <a:off x="508197" y="2114760"/>
            <a:ext cx="7863906" cy="707886"/>
            <a:chOff x="995976" y="2114373"/>
            <a:chExt cx="7863906" cy="707886"/>
          </a:xfrm>
        </p:grpSpPr>
        <p:sp>
          <p:nvSpPr>
            <p:cNvPr id="38" name="Oval 37">
              <a:extLst>
                <a:ext uri="{FF2B5EF4-FFF2-40B4-BE49-F238E27FC236}">
                  <a16:creationId xmlns="" xmlns:a16="http://schemas.microsoft.com/office/drawing/2014/main"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 xmlns:a16="http://schemas.microsoft.com/office/drawing/2014/main"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a:t>
              </a:r>
              <a:r>
                <a:rPr lang="vi-VN" sz="2000">
                  <a:latin typeface="Cambria" panose="02040503050406030204" pitchFamily="18" charset="0"/>
                  <a:ea typeface="Cambria" panose="02040503050406030204" pitchFamily="18" charset="0"/>
                </a:rPr>
                <a:t>tả 1 cảnh sông nước.</a:t>
              </a:r>
              <a:endParaRPr lang="vi-VN" sz="2000"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 xmlns:a16="http://schemas.microsoft.com/office/drawing/2014/main" id="{C1005BC3-B5D4-4D6F-B029-23D9CF0759E0}"/>
              </a:ext>
            </a:extLst>
          </p:cNvPr>
          <p:cNvGrpSpPr/>
          <p:nvPr/>
        </p:nvGrpSpPr>
        <p:grpSpPr>
          <a:xfrm>
            <a:off x="508197" y="3051330"/>
            <a:ext cx="7750821" cy="707886"/>
            <a:chOff x="995976" y="2114373"/>
            <a:chExt cx="7750821" cy="707886"/>
          </a:xfrm>
        </p:grpSpPr>
        <p:sp>
          <p:nvSpPr>
            <p:cNvPr id="41" name="Oval 40">
              <a:extLst>
                <a:ext uri="{FF2B5EF4-FFF2-40B4-BE49-F238E27FC236}">
                  <a16:creationId xmlns="" xmlns:a16="http://schemas.microsoft.com/office/drawing/2014/main"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 xmlns:a16="http://schemas.microsoft.com/office/drawing/2014/main" id="{BC53A36D-CC81-4285-B09D-02D31C7B2DE3}"/>
                </a:ext>
              </a:extLst>
            </p:cNvPr>
            <p:cNvSpPr txBox="1"/>
            <p:nvPr/>
          </p:nvSpPr>
          <p:spPr>
            <a:xfrm>
              <a:off x="1303734" y="2114373"/>
              <a:ext cx="7443063" cy="707886"/>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err="1">
                  <a:latin typeface="Cambria" panose="02040503050406030204" pitchFamily="18" charset="0"/>
                  <a:ea typeface="Cambria" panose="02040503050406030204" pitchFamily="18" charset="0"/>
                </a:rPr>
                <a:t>tả</a:t>
              </a:r>
              <a:r>
                <a:rPr lang="en-US" sz="2000">
                  <a:latin typeface="Cambria" panose="02040503050406030204" pitchFamily="18" charset="0"/>
                  <a:ea typeface="Cambria" panose="02040503050406030204" pitchFamily="18" charset="0"/>
                </a:rPr>
                <a:t> </a:t>
              </a:r>
              <a:r>
                <a:rPr lang="en-US" sz="2000" smtClean="0">
                  <a:latin typeface="Cambria" panose="02040503050406030204" pitchFamily="18" charset="0"/>
                  <a:ea typeface="Cambria" panose="02040503050406030204" pitchFamily="18" charset="0"/>
                </a:rPr>
                <a:t>cảnh: Tìm hiểu cấu tạo củ bải văn tả </a:t>
              </a:r>
            </a:p>
            <a:p>
              <a:r>
                <a:rPr lang="en-US" sz="2000" smtClean="0">
                  <a:latin typeface="Cambria" panose="02040503050406030204" pitchFamily="18" charset="0"/>
                  <a:ea typeface="Cambria" panose="02040503050406030204" pitchFamily="18" charset="0"/>
                </a:rPr>
                <a:t>cảnh Vịnh Hạ Long và vai trò của các câu mở đoạn.</a:t>
              </a:r>
              <a:endParaRPr lang="en-US" sz="2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480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48"/>
        <p:cNvGrpSpPr/>
        <p:nvPr/>
      </p:nvGrpSpPr>
      <p:grpSpPr>
        <a:xfrm>
          <a:off x="0" y="0"/>
          <a:ext cx="0" cy="0"/>
          <a:chOff x="0" y="0"/>
          <a:chExt cx="0" cy="0"/>
        </a:xfrm>
      </p:grpSpPr>
      <p:sp>
        <p:nvSpPr>
          <p:cNvPr id="150" name="Google Shape;150;p30"/>
          <p:cNvSpPr txBox="1">
            <a:spLocks noGrp="1"/>
          </p:cNvSpPr>
          <p:nvPr>
            <p:ph type="subTitle" idx="1"/>
          </p:nvPr>
        </p:nvSpPr>
        <p:spPr>
          <a:xfrm flipH="1">
            <a:off x="3628892" y="1805927"/>
            <a:ext cx="5752214" cy="5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rPr>
              <a:t>Tập</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làm</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văn</a:t>
            </a:r>
            <a:endParaRPr lang="en-US" sz="3600" b="1" dirty="0">
              <a:latin typeface="Cambria" panose="02040503050406030204" pitchFamily="18" charset="0"/>
              <a:ea typeface="Cambria" panose="02040503050406030204" pitchFamily="18" charset="0"/>
            </a:endParaRPr>
          </a:p>
        </p:txBody>
      </p:sp>
      <p:pic>
        <p:nvPicPr>
          <p:cNvPr id="151" name="Google Shape;151;p30"/>
          <p:cNvPicPr preferRelativeResize="0"/>
          <p:nvPr/>
        </p:nvPicPr>
        <p:blipFill rotWithShape="1">
          <a:blip r:embed="rId3">
            <a:alphaModFix/>
          </a:blip>
          <a:srcRect r="31266"/>
          <a:stretch/>
        </p:blipFill>
        <p:spPr>
          <a:xfrm>
            <a:off x="0" y="-26"/>
            <a:ext cx="5752214" cy="5029225"/>
          </a:xfrm>
          <a:prstGeom prst="rect">
            <a:avLst/>
          </a:prstGeom>
          <a:noFill/>
          <a:ln>
            <a:noFill/>
          </a:ln>
        </p:spPr>
      </p:pic>
      <p:sp>
        <p:nvSpPr>
          <p:cNvPr id="2" name="Rectangle 1">
            <a:extLst>
              <a:ext uri="{FF2B5EF4-FFF2-40B4-BE49-F238E27FC236}">
                <a16:creationId xmlns="" xmlns:a16="http://schemas.microsoft.com/office/drawing/2014/main" id="{9F5AC62A-4213-4552-A11E-F789CDE9EEC4}"/>
              </a:ext>
            </a:extLst>
          </p:cNvPr>
          <p:cNvSpPr/>
          <p:nvPr/>
        </p:nvSpPr>
        <p:spPr>
          <a:xfrm>
            <a:off x="3628892" y="2332427"/>
            <a:ext cx="5752214" cy="646331"/>
          </a:xfrm>
          <a:prstGeom prst="rect">
            <a:avLst/>
          </a:prstGeom>
        </p:spPr>
        <p:txBody>
          <a:bodyPr wrap="square">
            <a:spAutoFit/>
          </a:bodyPr>
          <a:lstStyle/>
          <a:p>
            <a:pPr lvl="0" algn="ctr">
              <a:buClr>
                <a:srgbClr val="FFFFFF"/>
              </a:buClr>
              <a:buSzPts val="1200"/>
            </a:pPr>
            <a:r>
              <a:rPr lang="en-US" sz="3600" b="1" dirty="0">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sym typeface="Zilla Slab Light"/>
              </a:rPr>
              <a:t>LUYỆN TẬP TẢ CẢNH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5"/>
        <p:cNvGrpSpPr/>
        <p:nvPr/>
      </p:nvGrpSpPr>
      <p:grpSpPr>
        <a:xfrm>
          <a:off x="0" y="0"/>
          <a:ext cx="0" cy="0"/>
          <a:chOff x="0" y="0"/>
          <a:chExt cx="0" cy="0"/>
        </a:xfrm>
      </p:grpSpPr>
      <p:pic>
        <p:nvPicPr>
          <p:cNvPr id="4" name="Picture 3">
            <a:extLst>
              <a:ext uri="{FF2B5EF4-FFF2-40B4-BE49-F238E27FC236}">
                <a16:creationId xmlns="" xmlns:a16="http://schemas.microsoft.com/office/drawing/2014/main" id="{185CF491-0D2D-4BC6-B1C3-39AE2DC50452}"/>
              </a:ext>
            </a:extLst>
          </p:cNvPr>
          <p:cNvPicPr>
            <a:picLocks noChangeAspect="1"/>
          </p:cNvPicPr>
          <p:nvPr/>
        </p:nvPicPr>
        <p:blipFill rotWithShape="1">
          <a:blip r:embed="rId4"/>
          <a:srcRect l="31691" r="32633"/>
          <a:stretch/>
        </p:blipFill>
        <p:spPr>
          <a:xfrm>
            <a:off x="5766954" y="2149248"/>
            <a:ext cx="2753592" cy="17801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55"/>
        <p:cNvGrpSpPr/>
        <p:nvPr/>
      </p:nvGrpSpPr>
      <p:grpSpPr>
        <a:xfrm>
          <a:off x="0" y="0"/>
          <a:ext cx="0" cy="0"/>
          <a:chOff x="0" y="0"/>
          <a:chExt cx="0" cy="0"/>
        </a:xfrm>
      </p:grpSpPr>
      <p:sp>
        <p:nvSpPr>
          <p:cNvPr id="157" name="Google Shape;157;p31"/>
          <p:cNvSpPr txBox="1">
            <a:spLocks noGrp="1"/>
          </p:cNvSpPr>
          <p:nvPr>
            <p:ph type="subTitle" idx="1"/>
          </p:nvPr>
        </p:nvSpPr>
        <p:spPr>
          <a:xfrm>
            <a:off x="2635546" y="1885006"/>
            <a:ext cx="4509534" cy="930769"/>
          </a:xfrm>
          <a:prstGeom prst="rect">
            <a:avLst/>
          </a:prstGeom>
        </p:spPr>
        <p:txBody>
          <a:bodyPr spcFirstLastPara="1" wrap="square" lIns="91425" tIns="91425" rIns="91425" bIns="91425" anchor="t" anchorCtr="0">
            <a:noAutofit/>
          </a:bodyPr>
          <a:lstStyle/>
          <a:p>
            <a:pPr marL="0" lvl="0" indent="0" algn="just"/>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Thông qua những đoạn </a:t>
            </a:r>
            <a:r>
              <a:rPr lang="vi-VN" sz="2000">
                <a:solidFill>
                  <a:srgbClr val="FFFFFF"/>
                </a:solidFill>
                <a:latin typeface="Cambria" panose="02040503050406030204" pitchFamily="18" charset="0"/>
                <a:ea typeface="Cambria" panose="02040503050406030204" pitchFamily="18" charset="0"/>
                <a:cs typeface="Calibri" panose="020F0502020204030204" pitchFamily="34" charset="0"/>
              </a:rPr>
              <a:t>văn hay học</a:t>
            </a:r>
            <a:r>
              <a:rPr lang="en-US" sz="2000">
                <a:solidFill>
                  <a:srgbClr val="FFFFFF"/>
                </a:solidFill>
                <a:latin typeface="Cambria" panose="02040503050406030204" pitchFamily="18" charset="0"/>
                <a:ea typeface="Cambria" panose="02040503050406030204" pitchFamily="18" charset="0"/>
                <a:cs typeface="Calibri" panose="020F0502020204030204" pitchFamily="34" charset="0"/>
              </a:rPr>
              <a:t>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cách quan sát khi tả cảnh sông nước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a:t>
            </a:r>
            <a:endParaRPr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
        <p:nvSpPr>
          <p:cNvPr id="170" name="Google Shape;170;p31"/>
          <p:cNvSpPr txBox="1">
            <a:spLocks noGrp="1"/>
          </p:cNvSpPr>
          <p:nvPr>
            <p:ph type="title" idx="17"/>
          </p:nvPr>
        </p:nvSpPr>
        <p:spPr>
          <a:xfrm>
            <a:off x="2897372" y="841222"/>
            <a:ext cx="3761612"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Yêu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cần</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đạt</a:t>
            </a:r>
            <a:endParaRPr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026" name="Picture 2" descr="Target icon Notes and Tasks icon Aim icon, Symbol, Logo, Circle ...">
            <a:extLst>
              <a:ext uri="{FF2B5EF4-FFF2-40B4-BE49-F238E27FC236}">
                <a16:creationId xmlns="" xmlns:a16="http://schemas.microsoft.com/office/drawing/2014/main" id="{4E798B06-38B5-4868-B021-D510BD14EE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1998921" y="1865593"/>
            <a:ext cx="636624" cy="636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0EA0C4B9-E548-42CE-830D-5C93808C46D6}"/>
              </a:ext>
            </a:extLst>
          </p:cNvPr>
          <p:cNvGrpSpPr/>
          <p:nvPr/>
        </p:nvGrpSpPr>
        <p:grpSpPr>
          <a:xfrm>
            <a:off x="1998921" y="2949133"/>
            <a:ext cx="5039192" cy="930769"/>
            <a:chOff x="2099071" y="2847126"/>
            <a:chExt cx="5039192" cy="930769"/>
          </a:xfrm>
        </p:grpSpPr>
        <p:sp>
          <p:nvSpPr>
            <p:cNvPr id="48" name="Google Shape;157;p31">
              <a:extLst>
                <a:ext uri="{FF2B5EF4-FFF2-40B4-BE49-F238E27FC236}">
                  <a16:creationId xmlns="" xmlns:a16="http://schemas.microsoft.com/office/drawing/2014/main" id="{04D39662-D974-4B13-9407-815127726E43}"/>
                </a:ext>
              </a:extLst>
            </p:cNvPr>
            <p:cNvSpPr txBox="1">
              <a:spLocks/>
            </p:cNvSpPr>
            <p:nvPr/>
          </p:nvSpPr>
          <p:spPr>
            <a:xfrm>
              <a:off x="2735695" y="2847126"/>
              <a:ext cx="4402568" cy="930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1pPr>
              <a:lvl2pPr marL="914400" marR="0" lvl="1"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2pPr>
              <a:lvl3pPr marL="1371600" marR="0" lvl="2"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3pPr>
              <a:lvl4pPr marL="1828800" marR="0" lvl="3"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4pPr>
              <a:lvl5pPr marL="2286000" marR="0" lvl="4"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5pPr>
              <a:lvl6pPr marL="2743200" marR="0" lvl="5"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6pPr>
              <a:lvl7pPr marL="3200400" marR="0" lvl="6"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7pPr>
              <a:lvl8pPr marL="3657600" marR="0" lvl="7"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8pPr>
              <a:lvl9pPr marL="4114800" marR="0" lvl="8"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9pPr>
            </a:lstStyle>
            <a:p>
              <a:pPr marL="0" lvl="0" indent="0"/>
              <a:r>
                <a:rPr lang="vi-VN" sz="2000" b="0" i="0" dirty="0">
                  <a:effectLst/>
                  <a:latin typeface="Cambria" panose="02040503050406030204" pitchFamily="18" charset="0"/>
                  <a:ea typeface="Cambria" panose="02040503050406030204" pitchFamily="18" charset="0"/>
                </a:rPr>
                <a:t>Biết ghi lại kết quả quan sát và lập dàn ý cho bài văn tả cảnh sông nước.</a:t>
              </a:r>
              <a:endPar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pic>
          <p:nvPicPr>
            <p:cNvPr id="54" name="Picture 2" descr="Target icon Notes and Tasks icon Aim icon, Symbol, Logo, Circle ...">
              <a:extLst>
                <a:ext uri="{FF2B5EF4-FFF2-40B4-BE49-F238E27FC236}">
                  <a16:creationId xmlns="" xmlns:a16="http://schemas.microsoft.com/office/drawing/2014/main" id="{B975025C-D226-4B0B-B813-BA6342880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2099071" y="2865502"/>
              <a:ext cx="636624" cy="636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oogle Shape;1320;p54">
            <a:extLst>
              <a:ext uri="{FF2B5EF4-FFF2-40B4-BE49-F238E27FC236}">
                <a16:creationId xmlns="" xmlns:a16="http://schemas.microsoft.com/office/drawing/2014/main" id="{E1117735-F552-4153-BC6D-E7F822BFC81E}"/>
              </a:ext>
            </a:extLst>
          </p:cNvPr>
          <p:cNvPicPr preferRelativeResize="0"/>
          <p:nvPr/>
        </p:nvPicPr>
        <p:blipFill rotWithShape="1">
          <a:blip r:embed="rId5">
            <a:alphaModFix/>
          </a:blip>
          <a:srcRect l="33326" r="37168"/>
          <a:stretch/>
        </p:blipFill>
        <p:spPr>
          <a:xfrm>
            <a:off x="737648" y="2502217"/>
            <a:ext cx="1493969" cy="2728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6" name="Rectangle 3">
            <a:extLst>
              <a:ext uri="{FF2B5EF4-FFF2-40B4-BE49-F238E27FC236}">
                <a16:creationId xmlns="" xmlns:a16="http://schemas.microsoft.com/office/drawing/2014/main" id="{C770E18F-836A-4FC3-A919-1DD3D9C8C82F}"/>
              </a:ext>
            </a:extLst>
          </p:cNvPr>
          <p:cNvSpPr>
            <a:spLocks noChangeArrowheads="1"/>
          </p:cNvSpPr>
          <p:nvPr/>
        </p:nvSpPr>
        <p:spPr bwMode="auto">
          <a:xfrm>
            <a:off x="434181" y="2868884"/>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4598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 xmlns:a16="http://schemas.microsoft.com/office/drawing/2014/main" id="{3F0BA8DB-CB0B-46D7-9743-D7D47DEED089}"/>
              </a:ext>
            </a:extLst>
          </p:cNvPr>
          <p:cNvSpPr txBox="1">
            <a:spLocks/>
          </p:cNvSpPr>
          <p:nvPr/>
        </p:nvSpPr>
        <p:spPr bwMode="auto">
          <a:xfrm>
            <a:off x="486995" y="2931575"/>
            <a:ext cx="8534400" cy="14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Khi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tưởng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thú</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786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ox(in)">
                                      <p:cBhvr>
                                        <p:cTn id="10" dur="500"/>
                                        <p:tgtEl>
                                          <p:spTgt spid="10">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ox(i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BF631-E403-4406-A3A7-F3F8EF6B09E9}"/>
              </a:ext>
            </a:extLst>
          </p:cNvPr>
          <p:cNvSpPr>
            <a:spLocks noGrp="1"/>
          </p:cNvSpPr>
          <p:nvPr>
            <p:ph type="title"/>
          </p:nvPr>
        </p:nvSpPr>
        <p:spPr/>
        <p:txBody>
          <a:bodyPr/>
          <a:lstStyle/>
          <a:p>
            <a:endParaRPr lang="en-US"/>
          </a:p>
        </p:txBody>
      </p:sp>
      <p:sp>
        <p:nvSpPr>
          <p:cNvPr id="3" name="Title 2">
            <a:extLst>
              <a:ext uri="{FF2B5EF4-FFF2-40B4-BE49-F238E27FC236}">
                <a16:creationId xmlns="" xmlns:a16="http://schemas.microsoft.com/office/drawing/2014/main" id="{6875B43A-A26E-4583-AB7B-1078C82B7481}"/>
              </a:ext>
            </a:extLst>
          </p:cNvPr>
          <p:cNvSpPr>
            <a:spLocks noGrp="1"/>
          </p:cNvSpPr>
          <p:nvPr>
            <p:ph type="ctrTitle" idx="2"/>
          </p:nvPr>
        </p:nvSpPr>
        <p:spPr/>
        <p:txBody>
          <a:bodyPr/>
          <a:lstStyle/>
          <a:p>
            <a:endParaRPr lang="en-US"/>
          </a:p>
        </p:txBody>
      </p:sp>
      <p:sp>
        <p:nvSpPr>
          <p:cNvPr id="4" name="Subtitle 3">
            <a:extLst>
              <a:ext uri="{FF2B5EF4-FFF2-40B4-BE49-F238E27FC236}">
                <a16:creationId xmlns="" xmlns:a16="http://schemas.microsoft.com/office/drawing/2014/main" id="{A1171769-6D45-444A-A22E-C7D521D7C8D2}"/>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 xmlns:a16="http://schemas.microsoft.com/office/drawing/2014/main" id="{7000DA53-DAF9-4EF2-B551-7EAABB55434D}"/>
              </a:ext>
            </a:extLst>
          </p:cNvPr>
          <p:cNvSpPr/>
          <p:nvPr/>
        </p:nvSpPr>
        <p:spPr>
          <a:xfrm>
            <a:off x="202018" y="2833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9" name="Group 18">
            <a:extLst>
              <a:ext uri="{FF2B5EF4-FFF2-40B4-BE49-F238E27FC236}">
                <a16:creationId xmlns="" xmlns:a16="http://schemas.microsoft.com/office/drawing/2014/main" id="{46173757-55BC-44AB-A1D5-A068C1A84301}"/>
              </a:ext>
            </a:extLst>
          </p:cNvPr>
          <p:cNvGrpSpPr/>
          <p:nvPr/>
        </p:nvGrpSpPr>
        <p:grpSpPr>
          <a:xfrm>
            <a:off x="248420" y="371278"/>
            <a:ext cx="3463290" cy="2190736"/>
            <a:chOff x="248420" y="371278"/>
            <a:chExt cx="3463290" cy="2190736"/>
          </a:xfrm>
        </p:grpSpPr>
        <p:pic>
          <p:nvPicPr>
            <p:cNvPr id="6" name="Picture 5">
              <a:extLst>
                <a:ext uri="{FF2B5EF4-FFF2-40B4-BE49-F238E27FC236}">
                  <a16:creationId xmlns="" xmlns:a16="http://schemas.microsoft.com/office/drawing/2014/main" id="{3AF3B654-24AF-4C31-92BF-C2176336522A}"/>
                </a:ext>
              </a:extLst>
            </p:cNvPr>
            <p:cNvPicPr>
              <a:picLocks noChangeAspect="1"/>
            </p:cNvPicPr>
            <p:nvPr/>
          </p:nvPicPr>
          <p:blipFill>
            <a:blip r:embed="rId3"/>
            <a:stretch>
              <a:fillRect/>
            </a:stretch>
          </p:blipFill>
          <p:spPr>
            <a:xfrm>
              <a:off x="612275" y="371278"/>
              <a:ext cx="2735580" cy="1812322"/>
            </a:xfrm>
            <a:prstGeom prst="rect">
              <a:avLst/>
            </a:prstGeom>
          </p:spPr>
        </p:pic>
        <p:sp>
          <p:nvSpPr>
            <p:cNvPr id="8" name="TextBox 7">
              <a:extLst>
                <a:ext uri="{FF2B5EF4-FFF2-40B4-BE49-F238E27FC236}">
                  <a16:creationId xmlns="" xmlns:a16="http://schemas.microsoft.com/office/drawing/2014/main" id="{EE420CAD-293C-42F7-994D-94F353F4ED28}"/>
                </a:ext>
              </a:extLst>
            </p:cNvPr>
            <p:cNvSpPr txBox="1"/>
            <p:nvPr/>
          </p:nvSpPr>
          <p:spPr>
            <a:xfrm>
              <a:off x="248420" y="2223460"/>
              <a:ext cx="346329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xanh thẳm, biển cũng thẳm xanh</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a:t>
              </a:r>
              <a:endParaRPr lang="en-US" sz="1600" i="1" dirty="0"/>
            </a:p>
          </p:txBody>
        </p:sp>
      </p:grpSp>
      <p:grpSp>
        <p:nvGrpSpPr>
          <p:cNvPr id="20" name="Group 19">
            <a:extLst>
              <a:ext uri="{FF2B5EF4-FFF2-40B4-BE49-F238E27FC236}">
                <a16:creationId xmlns="" xmlns:a16="http://schemas.microsoft.com/office/drawing/2014/main" id="{DFE69B02-90EB-4BF5-8910-A2D9C2625259}"/>
              </a:ext>
            </a:extLst>
          </p:cNvPr>
          <p:cNvGrpSpPr/>
          <p:nvPr/>
        </p:nvGrpSpPr>
        <p:grpSpPr>
          <a:xfrm>
            <a:off x="4788985" y="371278"/>
            <a:ext cx="3742740" cy="2190736"/>
            <a:chOff x="4788985" y="371278"/>
            <a:chExt cx="3742740" cy="2190736"/>
          </a:xfrm>
        </p:grpSpPr>
        <p:pic>
          <p:nvPicPr>
            <p:cNvPr id="10" name="Picture 9">
              <a:extLst>
                <a:ext uri="{FF2B5EF4-FFF2-40B4-BE49-F238E27FC236}">
                  <a16:creationId xmlns="" xmlns:a16="http://schemas.microsoft.com/office/drawing/2014/main" id="{789ACC8F-3221-4DC0-A97E-F50EB9E1ED95}"/>
                </a:ext>
              </a:extLst>
            </p:cNvPr>
            <p:cNvPicPr>
              <a:picLocks noChangeAspect="1"/>
            </p:cNvPicPr>
            <p:nvPr/>
          </p:nvPicPr>
          <p:blipFill rotWithShape="1">
            <a:blip r:embed="rId4"/>
            <a:srcRect l="4572" t="6165" r="6374" b="8941"/>
            <a:stretch/>
          </p:blipFill>
          <p:spPr>
            <a:xfrm>
              <a:off x="5121175" y="371278"/>
              <a:ext cx="2823211" cy="1812322"/>
            </a:xfrm>
            <a:prstGeom prst="rect">
              <a:avLst/>
            </a:prstGeom>
          </p:spPr>
        </p:pic>
        <p:sp>
          <p:nvSpPr>
            <p:cNvPr id="12" name="TextBox 11">
              <a:extLst>
                <a:ext uri="{FF2B5EF4-FFF2-40B4-BE49-F238E27FC236}">
                  <a16:creationId xmlns="" xmlns:a16="http://schemas.microsoft.com/office/drawing/2014/main" id="{C5AA1261-0A29-4E62-B5A9-6AE65D97BE02}"/>
                </a:ext>
              </a:extLst>
            </p:cNvPr>
            <p:cNvSpPr txBox="1"/>
            <p:nvPr/>
          </p:nvSpPr>
          <p:spPr>
            <a:xfrm>
              <a:off x="4788985" y="2223460"/>
              <a:ext cx="374274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rải mây trắng nhạt, biển mơ màn</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g.</a:t>
              </a:r>
              <a:endParaRPr lang="en-US" sz="1600" i="1" dirty="0"/>
            </a:p>
          </p:txBody>
        </p:sp>
      </p:grpSp>
      <p:grpSp>
        <p:nvGrpSpPr>
          <p:cNvPr id="21" name="Group 20">
            <a:extLst>
              <a:ext uri="{FF2B5EF4-FFF2-40B4-BE49-F238E27FC236}">
                <a16:creationId xmlns="" xmlns:a16="http://schemas.microsoft.com/office/drawing/2014/main" id="{F93CA251-36E7-4C17-B9D5-00036DC2BAAA}"/>
              </a:ext>
            </a:extLst>
          </p:cNvPr>
          <p:cNvGrpSpPr/>
          <p:nvPr/>
        </p:nvGrpSpPr>
        <p:grpSpPr>
          <a:xfrm>
            <a:off x="248421" y="2669060"/>
            <a:ext cx="3619244" cy="2067618"/>
            <a:chOff x="248420" y="2601874"/>
            <a:chExt cx="3689035" cy="2134803"/>
          </a:xfrm>
        </p:grpSpPr>
        <p:pic>
          <p:nvPicPr>
            <p:cNvPr id="13" name="Picture 12">
              <a:extLst>
                <a:ext uri="{FF2B5EF4-FFF2-40B4-BE49-F238E27FC236}">
                  <a16:creationId xmlns="" xmlns:a16="http://schemas.microsoft.com/office/drawing/2014/main" id="{0A13E4EA-384F-4D24-BAAD-4372BB55A2E2}"/>
                </a:ext>
              </a:extLst>
            </p:cNvPr>
            <p:cNvPicPr>
              <a:picLocks noChangeAspect="1"/>
            </p:cNvPicPr>
            <p:nvPr/>
          </p:nvPicPr>
          <p:blipFill rotWithShape="1">
            <a:blip r:embed="rId5"/>
            <a:srcRect t="7566" b="9860"/>
            <a:stretch/>
          </p:blipFill>
          <p:spPr>
            <a:xfrm>
              <a:off x="612275" y="2601874"/>
              <a:ext cx="2683670" cy="1774561"/>
            </a:xfrm>
            <a:prstGeom prst="rect">
              <a:avLst/>
            </a:prstGeom>
          </p:spPr>
        </p:pic>
        <p:sp>
          <p:nvSpPr>
            <p:cNvPr id="15" name="TextBox 14">
              <a:extLst>
                <a:ext uri="{FF2B5EF4-FFF2-40B4-BE49-F238E27FC236}">
                  <a16:creationId xmlns="" xmlns:a16="http://schemas.microsoft.com/office/drawing/2014/main" id="{6275B122-1633-4B9C-9CE2-667248F728B4}"/>
                </a:ext>
              </a:extLst>
            </p:cNvPr>
            <p:cNvSpPr txBox="1"/>
            <p:nvPr/>
          </p:nvSpPr>
          <p:spPr>
            <a:xfrm>
              <a:off x="248420" y="4398123"/>
              <a:ext cx="3689035"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âm u mây mưa, biển xám xịt nặng nề</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grpSp>
        <p:nvGrpSpPr>
          <p:cNvPr id="22" name="Group 21">
            <a:extLst>
              <a:ext uri="{FF2B5EF4-FFF2-40B4-BE49-F238E27FC236}">
                <a16:creationId xmlns="" xmlns:a16="http://schemas.microsoft.com/office/drawing/2014/main" id="{EBFCFE4A-D825-4992-A53B-F0143F73753C}"/>
              </a:ext>
            </a:extLst>
          </p:cNvPr>
          <p:cNvGrpSpPr/>
          <p:nvPr/>
        </p:nvGrpSpPr>
        <p:grpSpPr>
          <a:xfrm>
            <a:off x="4691575" y="2581116"/>
            <a:ext cx="4572000" cy="2155561"/>
            <a:chOff x="4691575" y="2581116"/>
            <a:chExt cx="4572000" cy="2155561"/>
          </a:xfrm>
        </p:grpSpPr>
        <p:pic>
          <p:nvPicPr>
            <p:cNvPr id="16" name="Picture 15">
              <a:extLst>
                <a:ext uri="{FF2B5EF4-FFF2-40B4-BE49-F238E27FC236}">
                  <a16:creationId xmlns="" xmlns:a16="http://schemas.microsoft.com/office/drawing/2014/main" id="{BFDCDB2C-5D03-4D09-8893-5E3E795B5971}"/>
                </a:ext>
              </a:extLst>
            </p:cNvPr>
            <p:cNvPicPr>
              <a:picLocks noChangeAspect="1"/>
            </p:cNvPicPr>
            <p:nvPr/>
          </p:nvPicPr>
          <p:blipFill>
            <a:blip r:embed="rId6"/>
            <a:stretch>
              <a:fillRect/>
            </a:stretch>
          </p:blipFill>
          <p:spPr>
            <a:xfrm>
              <a:off x="5142395" y="2581116"/>
              <a:ext cx="2830452" cy="1774561"/>
            </a:xfrm>
            <a:prstGeom prst="rect">
              <a:avLst/>
            </a:prstGeom>
          </p:spPr>
        </p:pic>
        <p:sp>
          <p:nvSpPr>
            <p:cNvPr id="18" name="TextBox 17">
              <a:extLst>
                <a:ext uri="{FF2B5EF4-FFF2-40B4-BE49-F238E27FC236}">
                  <a16:creationId xmlns="" xmlns:a16="http://schemas.microsoft.com/office/drawing/2014/main" id="{B02EC486-8FBE-4D5E-8ECC-438BD5D14E4A}"/>
                </a:ext>
              </a:extLst>
            </p:cNvPr>
            <p:cNvSpPr txBox="1"/>
            <p:nvPr/>
          </p:nvSpPr>
          <p:spPr>
            <a:xfrm>
              <a:off x="4691575" y="4398123"/>
              <a:ext cx="4572000"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ầm ầm giông gió, biển đục ng</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ầ</a:t>
              </a: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u giận dữ</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spTree>
    <p:extLst>
      <p:ext uri="{BB962C8B-B14F-4D97-AF65-F5344CB8AC3E}">
        <p14:creationId xmlns:p14="http://schemas.microsoft.com/office/powerpoint/2010/main" val="9227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 xmlns:a16="http://schemas.microsoft.com/office/drawing/2014/main" id="{3F0BA8DB-CB0B-46D7-9743-D7D47DEED089}"/>
              </a:ext>
            </a:extLst>
          </p:cNvPr>
          <p:cNvSpPr txBox="1">
            <a:spLocks/>
          </p:cNvSpPr>
          <p:nvPr/>
        </p:nvSpPr>
        <p:spPr bwMode="auto">
          <a:xfrm>
            <a:off x="486995" y="2931575"/>
            <a:ext cx="459935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B13F8368-1306-4C03-9B2E-19FBEB25F7B1}"/>
              </a:ext>
            </a:extLst>
          </p:cNvPr>
          <p:cNvSpPr txBox="1"/>
          <p:nvPr/>
        </p:nvSpPr>
        <p:spPr>
          <a:xfrm>
            <a:off x="614031" y="3419449"/>
            <a:ext cx="8187696" cy="969496"/>
          </a:xfrm>
          <a:prstGeom prst="rect">
            <a:avLst/>
          </a:prstGeom>
          <a:noFill/>
        </p:spPr>
        <p:txBody>
          <a:bodyPr wrap="square">
            <a:spAutoFit/>
          </a:bodyPr>
          <a:lstStyle/>
          <a:p>
            <a:pPr algn="just"/>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văn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miêu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sự</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thay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đổi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mặt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biển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theo</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trời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mây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Câu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mở</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1" dirty="0">
                <a:effectLst/>
                <a:latin typeface="Cambria" panose="02040503050406030204" pitchFamily="18" charset="0"/>
                <a:ea typeface="Cambria" panose="02040503050406030204" pitchFamily="18" charset="0"/>
              </a:rPr>
              <a:t>"</a:t>
            </a:r>
            <a:r>
              <a:rPr lang="en-US" sz="1900" b="0" i="1" dirty="0" err="1">
                <a:effectLst/>
                <a:latin typeface="Cambria" panose="02040503050406030204" pitchFamily="18" charset="0"/>
                <a:ea typeface="Cambria" panose="02040503050406030204" pitchFamily="18" charset="0"/>
              </a:rPr>
              <a:t>Biển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thay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đổi</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màu</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tùy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theo</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sắc</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mây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trời</a:t>
            </a:r>
            <a:r>
              <a:rPr lang="en-US" sz="1900" b="0" i="1" dirty="0">
                <a:effectLst/>
                <a:latin typeface="Cambria" panose="02040503050406030204" pitchFamily="18" charset="0"/>
                <a:ea typeface="Cambria" panose="02040503050406030204" pitchFamily="18" charset="0"/>
              </a:rPr>
              <a: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cho</a:t>
            </a:r>
            <a:r>
              <a:rPr lang="en-US" sz="1900" b="0" i="0" dirty="0">
                <a:effectLst/>
                <a:latin typeface="Cambria" panose="02040503050406030204" pitchFamily="18" charset="0"/>
                <a:ea typeface="Cambria" panose="02040503050406030204" pitchFamily="18" charset="0"/>
              </a:rPr>
              <a:t> ta </a:t>
            </a:r>
            <a:r>
              <a:rPr lang="en-US" sz="1900" b="0" i="0" dirty="0" err="1">
                <a:effectLst/>
                <a:latin typeface="Cambria" panose="02040503050406030204" pitchFamily="18" charset="0"/>
                <a:ea typeface="Cambria" panose="02040503050406030204" pitchFamily="18" charset="0"/>
              </a:rPr>
              <a:t>biết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rõ</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điều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đó</a:t>
            </a:r>
            <a:r>
              <a:rPr lang="en-US" sz="1900" b="0" i="1" dirty="0">
                <a:effectLst/>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1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a:solidFill>
                  <a:schemeClr val="tx1"/>
                </a:solidFill>
                <a:latin typeface="Cambria" panose="02040503050406030204" pitchFamily="18" charset="0"/>
                <a:ea typeface="Cambria" panose="02040503050406030204" pitchFamily="18" charset="0"/>
                <a:cs typeface="Times New Roman" panose="02020603050405020304" pitchFamily="18" charset="0"/>
              </a:rPr>
              <a:t>  gì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B13F8368-1306-4C03-9B2E-19FBEB25F7B1}"/>
              </a:ext>
            </a:extLst>
          </p:cNvPr>
          <p:cNvSpPr txBox="1"/>
          <p:nvPr/>
        </p:nvSpPr>
        <p:spPr>
          <a:xfrm>
            <a:off x="515425" y="3342111"/>
            <a:ext cx="8187696" cy="384721"/>
          </a:xfrm>
          <a:prstGeom prst="rect">
            <a:avLst/>
          </a:prstGeom>
          <a:noFill/>
        </p:spPr>
        <p:txBody>
          <a:bodyPr wrap="square">
            <a:spAutoFit/>
          </a:bodyPr>
          <a:lstStyle/>
          <a:p>
            <a:pPr lvl="0" algn="just" eaLnBrk="1" hangingPunct="1">
              <a:buClrTx/>
            </a:pPr>
            <a:r>
              <a:rPr lang="vi-VN" altLang="en-US" sz="1900" b="1">
                <a:solidFill>
                  <a:schemeClr val="tx1"/>
                </a:solidFill>
                <a:latin typeface="Cambria" panose="02040503050406030204" pitchFamily="18" charset="0"/>
                <a:ea typeface="Cambria" panose="02040503050406030204" pitchFamily="18" charset="0"/>
                <a:cs typeface="Times New Roman" panose="02020603050405020304" pitchFamily="18" charset="0"/>
              </a:rPr>
              <a:t>- Khi quan sát biển, tác giả đã có những liên tưởng thú vị như thế nào?</a:t>
            </a:r>
            <a:r>
              <a:rPr lang="en-US" altLang="en-US" sz="1900" b="1">
                <a:solidFill>
                  <a:schemeClr val="tx1"/>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65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1B04DC09-B126-41F2-9C22-B5D5D1D91014}" type="slidenum">
              <a:rPr lang="en-US" smtClean="0">
                <a:solidFill>
                  <a:prstClr val="black">
                    <a:tint val="75000"/>
                  </a:prstClr>
                </a:solidFill>
              </a:rPr>
              <a:pPr defTabSz="685800"/>
              <a:t>9</a:t>
            </a:fld>
            <a:endParaRPr lang="en-US">
              <a:solidFill>
                <a:prstClr val="black">
                  <a:tint val="75000"/>
                </a:prstClr>
              </a:solidFill>
            </a:endParaRPr>
          </a:p>
        </p:txBody>
      </p:sp>
      <p:pic>
        <p:nvPicPr>
          <p:cNvPr id="14" name="Picture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734876">
            <a:off x="7272634" y="1824777"/>
            <a:ext cx="1278910" cy="546574"/>
          </a:xfrm>
          <a:prstGeom prst="rect">
            <a:avLst/>
          </a:prstGeom>
        </p:spPr>
      </p:pic>
      <p:pic>
        <p:nvPicPr>
          <p:cNvPr id="15" name="Pictur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6614" y="2071459"/>
            <a:ext cx="1264620" cy="385817"/>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1317" y="2400018"/>
            <a:ext cx="1357502" cy="417968"/>
          </a:xfrm>
          <a:prstGeom prst="rect">
            <a:avLst/>
          </a:prstGeom>
        </p:spPr>
      </p:pic>
      <p:pic>
        <p:nvPicPr>
          <p:cNvPr id="17" name="Pictur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13649">
            <a:off x="7388433" y="2812894"/>
            <a:ext cx="1721884" cy="509063"/>
          </a:xfrm>
          <a:prstGeom prst="rect">
            <a:avLst/>
          </a:prstGeom>
        </p:spPr>
      </p:pic>
      <p:pic>
        <p:nvPicPr>
          <p:cNvPr id="18"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9631" y="1905514"/>
            <a:ext cx="1864779" cy="621593"/>
          </a:xfrm>
          <a:prstGeom prst="rect">
            <a:avLst/>
          </a:prstGeom>
        </p:spPr>
      </p:pic>
      <p:pic>
        <p:nvPicPr>
          <p:cNvPr id="19" name="Picture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46595" y="2290179"/>
            <a:ext cx="1430975" cy="501995"/>
          </a:xfrm>
          <a:prstGeom prst="rect">
            <a:avLst/>
          </a:prstGeom>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5742" y="1582864"/>
            <a:ext cx="2997832" cy="681503"/>
          </a:xfrm>
          <a:prstGeom prst="rect">
            <a:avLst/>
          </a:prstGeom>
        </p:spPr>
      </p:pic>
      <p:pic>
        <p:nvPicPr>
          <p:cNvPr id="21"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1345" y="2257067"/>
            <a:ext cx="3022228" cy="659103"/>
          </a:xfrm>
          <a:prstGeom prst="rect">
            <a:avLst/>
          </a:prstGeom>
        </p:spPr>
      </p:pic>
      <p:pic>
        <p:nvPicPr>
          <p:cNvPr id="22" name="Picture 2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3172" y="2287710"/>
            <a:ext cx="3100820" cy="1377150"/>
          </a:xfrm>
          <a:prstGeom prst="rect">
            <a:avLst/>
          </a:prstGeom>
        </p:spPr>
      </p:pic>
      <p:sp>
        <p:nvSpPr>
          <p:cNvPr id="23" name="Right Brace 22"/>
          <p:cNvSpPr/>
          <p:nvPr/>
        </p:nvSpPr>
        <p:spPr>
          <a:xfrm>
            <a:off x="6103992" y="1489126"/>
            <a:ext cx="188896" cy="2175734"/>
          </a:xfrm>
          <a:prstGeom prst="rightBrace">
            <a:avLst>
              <a:gd name="adj1" fmla="val 10342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FFFF00"/>
              </a:solidFill>
              <a:latin typeface="Calibri" panose="020F0502020204030204"/>
            </a:endParaRPr>
          </a:p>
        </p:txBody>
      </p:sp>
      <p:pic>
        <p:nvPicPr>
          <p:cNvPr id="24" name="Picture 2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21" y="1849763"/>
            <a:ext cx="1435110" cy="766278"/>
          </a:xfrm>
          <a:prstGeom prst="rect">
            <a:avLst/>
          </a:prstGeom>
        </p:spPr>
      </p:pic>
      <p:pic>
        <p:nvPicPr>
          <p:cNvPr id="25" name="Picture 24">
            <a:extLst>
              <a:ext uri="{FF2B5EF4-FFF2-40B4-BE49-F238E27FC236}">
                <a16:creationId xmlns="" xmlns:a16="http://schemas.microsoft.com/office/drawing/2014/main" id="{789ACC8F-3221-4DC0-A97E-F50EB9E1ED95}"/>
              </a:ext>
            </a:extLst>
          </p:cNvPr>
          <p:cNvPicPr>
            <a:picLocks noChangeAspect="1"/>
          </p:cNvPicPr>
          <p:nvPr/>
        </p:nvPicPr>
        <p:blipFill rotWithShape="1">
          <a:blip r:embed="rId12"/>
          <a:srcRect l="4572" t="6165" r="6374" b="8941"/>
          <a:stretch/>
        </p:blipFill>
        <p:spPr>
          <a:xfrm>
            <a:off x="5361136" y="2458831"/>
            <a:ext cx="712437" cy="457339"/>
          </a:xfrm>
          <a:prstGeom prst="rect">
            <a:avLst/>
          </a:prstGeom>
        </p:spPr>
      </p:pic>
      <p:pic>
        <p:nvPicPr>
          <p:cNvPr id="27" name="Picture 26">
            <a:extLst>
              <a:ext uri="{FF2B5EF4-FFF2-40B4-BE49-F238E27FC236}">
                <a16:creationId xmlns="" xmlns:a16="http://schemas.microsoft.com/office/drawing/2014/main" id="{0A13E4EA-384F-4D24-BAAD-4372BB55A2E2}"/>
              </a:ext>
            </a:extLst>
          </p:cNvPr>
          <p:cNvPicPr>
            <a:picLocks noChangeAspect="1"/>
          </p:cNvPicPr>
          <p:nvPr/>
        </p:nvPicPr>
        <p:blipFill rotWithShape="1">
          <a:blip r:embed="rId13"/>
          <a:srcRect t="7566" b="9860"/>
          <a:stretch/>
        </p:blipFill>
        <p:spPr>
          <a:xfrm>
            <a:off x="5415222" y="3156151"/>
            <a:ext cx="688770" cy="443773"/>
          </a:xfrm>
          <a:prstGeom prst="rect">
            <a:avLst/>
          </a:prstGeom>
        </p:spPr>
      </p:pic>
    </p:spTree>
    <p:extLst>
      <p:ext uri="{BB962C8B-B14F-4D97-AF65-F5344CB8AC3E}">
        <p14:creationId xmlns:p14="http://schemas.microsoft.com/office/powerpoint/2010/main" val="23697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780</Words>
  <Application>Microsoft Office PowerPoint</Application>
  <PresentationFormat>On-screen Show (16:9)</PresentationFormat>
  <Paragraphs>78</Paragraphs>
  <Slides>20</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Times New Roman</vt:lpstr>
      <vt:lpstr>#9Slide03 Arima Madurai Black</vt:lpstr>
      <vt:lpstr>Fira Sans Extra Condensed Medium</vt:lpstr>
      <vt:lpstr>Calibri</vt:lpstr>
      <vt:lpstr>Oswald Regular</vt:lpstr>
      <vt:lpstr>Zilla Slab Light</vt:lpstr>
      <vt:lpstr>Roboto Slab Regular</vt:lpstr>
      <vt:lpstr>Cambria</vt:lpstr>
      <vt:lpstr>Englebert</vt:lpstr>
      <vt:lpstr>Back to School Social Media by Slidesgo</vt:lpstr>
      <vt:lpstr>PowerPoint Presentation</vt:lpstr>
      <vt:lpstr>PowerPoint Presentation</vt:lpstr>
      <vt:lpstr>Yêu cầu cần đạt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Ê – đi – xơn </dc:title>
  <cp:lastModifiedBy>A</cp:lastModifiedBy>
  <cp:revision>93</cp:revision>
  <dcterms:modified xsi:type="dcterms:W3CDTF">2021-10-27T04:06:57Z</dcterms:modified>
</cp:coreProperties>
</file>