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9" r:id="rId2"/>
    <p:sldId id="333" r:id="rId3"/>
    <p:sldId id="428" r:id="rId4"/>
    <p:sldId id="429" r:id="rId5"/>
    <p:sldId id="294" r:id="rId6"/>
    <p:sldId id="430" r:id="rId7"/>
    <p:sldId id="339" r:id="rId8"/>
    <p:sldId id="388" r:id="rId9"/>
    <p:sldId id="435" r:id="rId10"/>
    <p:sldId id="436" r:id="rId11"/>
    <p:sldId id="432" r:id="rId12"/>
    <p:sldId id="397" r:id="rId13"/>
    <p:sldId id="441" r:id="rId14"/>
    <p:sldId id="433" r:id="rId15"/>
    <p:sldId id="437" r:id="rId16"/>
    <p:sldId id="438" r:id="rId17"/>
    <p:sldId id="439" r:id="rId18"/>
    <p:sldId id="440" r:id="rId19"/>
    <p:sldId id="434" r:id="rId20"/>
    <p:sldId id="4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78C56"/>
    <a:srgbClr val="010000"/>
    <a:srgbClr val="33CC99"/>
    <a:srgbClr val="FFD0CF"/>
    <a:srgbClr val="4B91AF"/>
    <a:srgbClr val="5673BD"/>
    <a:srgbClr val="582808"/>
    <a:srgbClr val="FCD0EF"/>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0" d="100"/>
          <a:sy n="70" d="100"/>
        </p:scale>
        <p:origin x="-12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702C-C733-400C-85E3-69414C748C1D}"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5D8B-E171-42F4-B10C-94E8C35865D2}" type="slidenum">
              <a:rPr lang="en-US" smtClean="0"/>
              <a:t>‹#›</a:t>
            </a:fld>
            <a:endParaRPr lang="en-US"/>
          </a:p>
        </p:txBody>
      </p:sp>
    </p:spTree>
    <p:extLst>
      <p:ext uri="{BB962C8B-B14F-4D97-AF65-F5344CB8AC3E}">
        <p14:creationId xmlns:p14="http://schemas.microsoft.com/office/powerpoint/2010/main" val="62603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33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7</a:t>
            </a:fld>
            <a:endParaRPr lang="zh-CN" altLang="en-US">
              <a:solidFill>
                <a:prstClr val="black"/>
              </a:solidFill>
            </a:endParaRPr>
          </a:p>
        </p:txBody>
      </p:sp>
    </p:spTree>
    <p:extLst>
      <p:ext uri="{BB962C8B-B14F-4D97-AF65-F5344CB8AC3E}">
        <p14:creationId xmlns:p14="http://schemas.microsoft.com/office/powerpoint/2010/main" val="7944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8</a:t>
            </a:fld>
            <a:endParaRPr lang="zh-CN" altLang="en-US">
              <a:solidFill>
                <a:prstClr val="black"/>
              </a:solidFill>
            </a:endParaRPr>
          </a:p>
        </p:txBody>
      </p:sp>
    </p:spTree>
    <p:extLst>
      <p:ext uri="{BB962C8B-B14F-4D97-AF65-F5344CB8AC3E}">
        <p14:creationId xmlns:p14="http://schemas.microsoft.com/office/powerpoint/2010/main" val="37199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2147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9994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13</a:t>
            </a:fld>
            <a:endParaRPr lang="zh-CN" altLang="en-US">
              <a:solidFill>
                <a:prstClr val="black"/>
              </a:solidFill>
            </a:endParaRPr>
          </a:p>
        </p:txBody>
      </p:sp>
    </p:spTree>
    <p:extLst>
      <p:ext uri="{BB962C8B-B14F-4D97-AF65-F5344CB8AC3E}">
        <p14:creationId xmlns:p14="http://schemas.microsoft.com/office/powerpoint/2010/main" val="9994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14</a:t>
            </a:fld>
            <a:endParaRPr lang="zh-CN" altLang="en-US">
              <a:solidFill>
                <a:prstClr val="black"/>
              </a:solidFill>
            </a:endParaRPr>
          </a:p>
        </p:txBody>
      </p:sp>
    </p:spTree>
    <p:extLst>
      <p:ext uri="{BB962C8B-B14F-4D97-AF65-F5344CB8AC3E}">
        <p14:creationId xmlns:p14="http://schemas.microsoft.com/office/powerpoint/2010/main" val="202183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3461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74404-81AC-48AE-BFDE-25A0FF47A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EE5C76-78E7-479F-B8D8-3B2D3DB5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9050F1-5663-4502-9ECC-769D7D76628D}"/>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3A91038B-03E7-4B86-8D35-4539297B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76E0B0-E8BB-474A-97AA-9D5C33D3A74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1914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1937A-A98B-4B51-AAF4-4C5EDE2F7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D3CDB0-3C8B-436D-9B4E-5D200D109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BCA8FE-E22E-45B0-B29A-C2EE29F2EC1F}"/>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1ACB0F3C-C5F5-4184-BC5A-CE982EAD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1DBFEB-A245-4FCC-B4AD-2ABB24ABC6A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841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0AD681-DA14-4582-A395-E1B072EA8F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7D283DB-9F7C-48B7-A8E9-25D077FC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8F9DB1-D68E-416C-B125-CBDACA35A416}"/>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3A062116-0CF6-44C8-B4BF-261F4594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5B82FD-32ED-4F79-9074-39E389A10BAA}"/>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111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solidFill>
                  <a:prstClr val="black">
                    <a:tint val="75000"/>
                  </a:prstClr>
                </a:solidFill>
              </a:rPr>
              <a:pPr/>
              <a:t>9/30/2021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dirty="0">
              <a:solidFill>
                <a:prstClr val="black">
                  <a:tint val="75000"/>
                </a:prstClr>
              </a:solidFill>
            </a:endParaRPr>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dirty="0"/>
          </a:p>
        </p:txBody>
      </p:sp>
    </p:spTree>
    <p:extLst>
      <p:ext uri="{BB962C8B-B14F-4D97-AF65-F5344CB8AC3E}">
        <p14:creationId xmlns:p14="http://schemas.microsoft.com/office/powerpoint/2010/main" val="193601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388447-558C-424D-BF39-0DD7909B076C}"/>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37351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065F7-F955-4511-988C-E3A025C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E02B962-69B0-491C-8204-7C13292CF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5D7A0CD-8AAC-463E-87C7-8E5FE6BF3098}"/>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7E816486-6BD5-42DD-91AB-8CC9913D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251272-ED9D-45D5-8515-E481BCDB05C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5260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BFB41-C668-4C5B-A668-09A3BCDB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74BA86-F8B7-4BFD-AA6D-A8D248153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036184C-E880-4BFC-8DBE-CCA1FFE57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9E0D689-7328-4F1A-9E92-EB5211BE54D1}"/>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6" name="Footer Placeholder 5">
            <a:extLst>
              <a:ext uri="{FF2B5EF4-FFF2-40B4-BE49-F238E27FC236}">
                <a16:creationId xmlns:a16="http://schemas.microsoft.com/office/drawing/2014/main" xmlns="" id="{0FA07177-EE0C-40DA-9B4A-730F366AE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616726-2530-4E90-BB46-1D23ED6170E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92619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B5EDD-C857-43C3-AFA4-F5691FAED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8D40486-2A60-4EB2-B423-7C5B6EA5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AEAA38B-E53B-4650-B333-F85E1CBA6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C2CE0FA-C8A0-4D6F-BBD7-C81EAF731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06E8B3-CE86-4CE5-9FCD-BE511A0E2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B73BE9-DE0B-46EB-83FF-E78A4EE0548D}"/>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8" name="Footer Placeholder 7">
            <a:extLst>
              <a:ext uri="{FF2B5EF4-FFF2-40B4-BE49-F238E27FC236}">
                <a16:creationId xmlns:a16="http://schemas.microsoft.com/office/drawing/2014/main" xmlns="" id="{EB40D578-90D6-4E04-87E7-CB67539B2D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FE8E8E8-1283-4D92-A6F7-5694DDB367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0301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EE64E-8994-4E90-BCCC-FBF0668E4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499388-EF31-4E64-B8E0-4CFCF6AE1BFF}"/>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4" name="Footer Placeholder 3">
            <a:extLst>
              <a:ext uri="{FF2B5EF4-FFF2-40B4-BE49-F238E27FC236}">
                <a16:creationId xmlns:a16="http://schemas.microsoft.com/office/drawing/2014/main" xmlns="" id="{A5D07A5E-7131-4398-9AF1-27B77B45D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97150B2-0A73-4C83-ADD7-05AF7938B5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959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EC04A2-BD47-4EC1-90FD-AD1BCC9A9CE2}"/>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3" name="Footer Placeholder 2">
            <a:extLst>
              <a:ext uri="{FF2B5EF4-FFF2-40B4-BE49-F238E27FC236}">
                <a16:creationId xmlns:a16="http://schemas.microsoft.com/office/drawing/2014/main" xmlns=""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7734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7EAA90-3522-4DA8-9FDB-7C691F3DE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F7D4D24-3BD6-4683-B053-1D4668455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F8986F-F293-4014-A673-F5622793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89923FF-4AD7-468E-81D0-FEFD988EC62B}"/>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6" name="Footer Placeholder 5">
            <a:extLst>
              <a:ext uri="{FF2B5EF4-FFF2-40B4-BE49-F238E27FC236}">
                <a16:creationId xmlns:a16="http://schemas.microsoft.com/office/drawing/2014/main" xmlns="" id="{C1FCE814-A2F3-4424-8535-7B94F6A4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0EE6AB-258C-4793-B1A9-760ADBB4A635}"/>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965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642DF-6462-4DDF-B8F1-AEF0C0DB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61BEB6D-6766-4549-BF01-F5735B9F4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F98A79-86BE-446A-BB60-397B9538D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4F2AE8-5A5D-4CDD-AA7A-F5262205C875}"/>
              </a:ext>
            </a:extLst>
          </p:cNvPr>
          <p:cNvSpPr>
            <a:spLocks noGrp="1"/>
          </p:cNvSpPr>
          <p:nvPr>
            <p:ph type="dt" sz="half" idx="10"/>
          </p:nvPr>
        </p:nvSpPr>
        <p:spPr/>
        <p:txBody>
          <a:bodyPr/>
          <a:lstStyle/>
          <a:p>
            <a:fld id="{5F772190-A31A-4DFA-A2DA-312EEE3F02DC}" type="datetimeFigureOut">
              <a:rPr lang="en-US" smtClean="0"/>
              <a:t>9/30/2021</a:t>
            </a:fld>
            <a:endParaRPr lang="en-US"/>
          </a:p>
        </p:txBody>
      </p:sp>
      <p:sp>
        <p:nvSpPr>
          <p:cNvPr id="6" name="Footer Placeholder 5">
            <a:extLst>
              <a:ext uri="{FF2B5EF4-FFF2-40B4-BE49-F238E27FC236}">
                <a16:creationId xmlns:a16="http://schemas.microsoft.com/office/drawing/2014/main" xmlns="" id="{FF5CCB7E-C5F9-47A8-BCFF-36CDF18F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1A61C9-2F49-4A0A-AD84-37B1680273C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82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BCF130-7ECC-46E7-8E6B-8F388267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1D33BA-4AFC-4C20-AF95-9DCF05905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1C979D-AE5B-48F1-B244-4FA2E6C57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2190-A31A-4DFA-A2DA-312EEE3F02DC}" type="datetimeFigureOut">
              <a:rPr lang="en-US" smtClean="0"/>
              <a:t>9/30/2021</a:t>
            </a:fld>
            <a:endParaRPr lang="en-US"/>
          </a:p>
        </p:txBody>
      </p:sp>
      <p:sp>
        <p:nvSpPr>
          <p:cNvPr id="5" name="Footer Placeholder 4">
            <a:extLst>
              <a:ext uri="{FF2B5EF4-FFF2-40B4-BE49-F238E27FC236}">
                <a16:creationId xmlns:a16="http://schemas.microsoft.com/office/drawing/2014/main" xmlns="" id="{5948C97F-9827-45F7-B65C-C25528539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D0FE30-E051-4137-9394-10CED9C3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6DE-8B53-4C62-BF91-47E013E3DBAA}" type="slidenum">
              <a:rPr lang="en-US" smtClean="0"/>
              <a:t>‹#›</a:t>
            </a:fld>
            <a:endParaRPr lang="en-US"/>
          </a:p>
        </p:txBody>
      </p:sp>
    </p:spTree>
    <p:extLst>
      <p:ext uri="{BB962C8B-B14F-4D97-AF65-F5344CB8AC3E}">
        <p14:creationId xmlns:p14="http://schemas.microsoft.com/office/powerpoint/2010/main" val="413395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emf"/><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5.gif"/></Relationships>
</file>

<file path=ppt/slides/_rels/slide20.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5.gif"/><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848777" y="722473"/>
            <a:ext cx="10562823" cy="1525073"/>
          </a:xfrm>
          <a:prstGeom prst="rect">
            <a:avLst/>
          </a:prstGeom>
        </p:spPr>
        <p:txBody>
          <a:bodyPr wrap="none" fromWordArt="1">
            <a:prstTxWarp prst="textPlain">
              <a:avLst>
                <a:gd name="adj" fmla="val 50000"/>
              </a:avLst>
            </a:prstTxWarp>
          </a:bodyPr>
          <a:lstStyle/>
          <a:p>
            <a:pPr algn="ctr"/>
            <a:r>
              <a:rPr lang="vi-VN"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llRoundGothic" panose="020B0703020202020104" pitchFamily="34" charset="0"/>
                <a:ea typeface="Arial-Rounded" panose="020B0500000000000000" pitchFamily="34" charset="0"/>
                <a:cs typeface="Arial-Rounded" panose="020B0500000000000000" pitchFamily="34" charset="0"/>
              </a:rPr>
              <a:t>TRƯỜNG </a:t>
            </a:r>
            <a:r>
              <a:rPr lang="vi-VN"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llRoundGothic" panose="020B0703020202020104" pitchFamily="34" charset="0"/>
                <a:ea typeface="Arial-Rounded" panose="020B0500000000000000" pitchFamily="34" charset="0"/>
                <a:cs typeface="Arial-Rounded" panose="020B0500000000000000" pitchFamily="34" charset="0"/>
              </a:rPr>
              <a:t>TIỂU</a:t>
            </a:r>
            <a:r>
              <a:rPr lang="en-US"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llRoundGothic" panose="020B0703020202020104" pitchFamily="34" charset="0"/>
                <a:ea typeface="Arial-Rounded" panose="020B0500000000000000" pitchFamily="34" charset="0"/>
                <a:cs typeface="Arial-Rounded" panose="020B0500000000000000" pitchFamily="34" charset="0"/>
              </a:rPr>
              <a:t> HỌC ….</a:t>
            </a: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llRoundGothic" panose="020B0703020202020104" pitchFamily="34" charset="0"/>
              <a:ea typeface="Arial-Rounded" panose="020B0500000000000000" pitchFamily="34" charset="0"/>
              <a:cs typeface="Arial-Rounded" panose="020B0500000000000000" pitchFamily="34" charset="0"/>
            </a:endParaRPr>
          </a:p>
        </p:txBody>
      </p:sp>
      <p:sp>
        <p:nvSpPr>
          <p:cNvPr id="13315" name="WordArt 20"/>
          <p:cNvSpPr>
            <a:spLocks noChangeArrowheads="1" noChangeShapeType="1" noTextEdit="1"/>
          </p:cNvSpPr>
          <p:nvPr/>
        </p:nvSpPr>
        <p:spPr bwMode="auto">
          <a:xfrm>
            <a:off x="4088675" y="3105218"/>
            <a:ext cx="4062548" cy="8382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Chính</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tả</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317" name="Group 5"/>
          <p:cNvGrpSpPr>
            <a:grpSpLocks/>
          </p:cNvGrpSpPr>
          <p:nvPr/>
        </p:nvGrpSpPr>
        <p:grpSpPr bwMode="auto">
          <a:xfrm>
            <a:off x="0" y="0"/>
            <a:ext cx="12192000" cy="6858000"/>
            <a:chOff x="8" y="0"/>
            <a:chExt cx="5760" cy="4320"/>
          </a:xfrm>
        </p:grpSpPr>
        <p:pic>
          <p:nvPicPr>
            <p:cNvPr id="1331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8"/>
            <p:cNvGrpSpPr>
              <a:grpSpLocks/>
            </p:cNvGrpSpPr>
            <p:nvPr/>
          </p:nvGrpSpPr>
          <p:grpSpPr bwMode="auto">
            <a:xfrm>
              <a:off x="8" y="0"/>
              <a:ext cx="5760" cy="4320"/>
              <a:chOff x="672" y="0"/>
              <a:chExt cx="5760" cy="4320"/>
            </a:xfrm>
          </p:grpSpPr>
          <p:pic>
            <p:nvPicPr>
              <p:cNvPr id="1332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242780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
          <p:cNvSpPr txBox="1">
            <a:spLocks noChangeArrowheads="1"/>
          </p:cNvSpPr>
          <p:nvPr/>
        </p:nvSpPr>
        <p:spPr bwMode="auto">
          <a:xfrm>
            <a:off x="2032000" y="2417390"/>
            <a:ext cx="782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6000">
                <a:latin typeface="Times New Roman" pitchFamily="18" charset="0"/>
              </a:rPr>
              <a:t>Ê-mi-li</a:t>
            </a:r>
          </a:p>
          <a:p>
            <a:pPr algn="ctr" eaLnBrk="1" hangingPunct="1"/>
            <a:r>
              <a:rPr lang="en-US" altLang="en-US" sz="6000" smtClean="0">
                <a:latin typeface="Times New Roman" pitchFamily="18" charset="0"/>
              </a:rPr>
              <a:t>Oa-sinh-tơn</a:t>
            </a:r>
            <a:endParaRPr lang="en-US" altLang="en-US" sz="6000">
              <a:latin typeface="Times New Roman" pitchFamily="18" charset="0"/>
            </a:endParaRPr>
          </a:p>
          <a:p>
            <a:pPr algn="ctr"/>
            <a:r>
              <a:rPr lang="vi-VN" altLang="en-US" sz="6000">
                <a:latin typeface="+mj-lt"/>
              </a:rPr>
              <a:t>nói </a:t>
            </a:r>
            <a:r>
              <a:rPr lang="vi-VN" altLang="en-US" sz="6000">
                <a:solidFill>
                  <a:srgbClr val="FF0000"/>
                </a:solidFill>
                <a:latin typeface="+mj-lt"/>
              </a:rPr>
              <a:t>gi</a:t>
            </a:r>
            <a:r>
              <a:rPr lang="vi-VN" altLang="en-US" sz="6000">
                <a:latin typeface="+mj-lt"/>
              </a:rPr>
              <a:t>ùm </a:t>
            </a:r>
            <a:endParaRPr lang="en-US" altLang="en-US" sz="6000" smtClean="0">
              <a:latin typeface="+mj-lt"/>
            </a:endParaRPr>
          </a:p>
        </p:txBody>
      </p:sp>
      <p:sp>
        <p:nvSpPr>
          <p:cNvPr id="4" name="TextBox 3"/>
          <p:cNvSpPr txBox="1"/>
          <p:nvPr/>
        </p:nvSpPr>
        <p:spPr>
          <a:xfrm>
            <a:off x="3789804" y="1234659"/>
            <a:ext cx="4307589" cy="707886"/>
          </a:xfrm>
          <a:prstGeom prst="rect">
            <a:avLst/>
          </a:prstGeom>
          <a:solidFill>
            <a:srgbClr val="92D050"/>
          </a:solidFill>
        </p:spPr>
        <p:txBody>
          <a:bodyPr wrap="none" rtlCol="0">
            <a:spAutoFit/>
          </a:bodyPr>
          <a:lstStyle/>
          <a:p>
            <a:pPr algn="ctr"/>
            <a:r>
              <a:rPr lang="en-US" sz="4000" smtClean="0">
                <a:latin typeface="Times New Roman" pitchFamily="18" charset="0"/>
                <a:cs typeface="Times New Roman" pitchFamily="18" charset="0"/>
              </a:rPr>
              <a:t>Luyện viết chữ khó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51943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xmlns=""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xmlns=""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xmlns=""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xmlns="" id="{41B41C85-81B1-4EBB-BF92-4178F503EC08}"/>
                </a:ext>
              </a:extLst>
            </p:cNvPr>
            <p:cNvSpPr/>
            <p:nvPr/>
          </p:nvSpPr>
          <p:spPr>
            <a:xfrm>
              <a:off x="1542784" y="21756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smtClean="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THỰC HÀNH</a:t>
              </a:r>
              <a:endParaRPr lang="zh-CN" altLang="en-US"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xmlns=""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2500387051"/>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xmlns="" id="{FE62F7A7-67DE-4EED-A23A-3695851F37DD}"/>
              </a:ext>
            </a:extLst>
          </p:cNvPr>
          <p:cNvSpPr/>
          <p:nvPr/>
        </p:nvSpPr>
        <p:spPr>
          <a:xfrm>
            <a:off x="376752" y="304512"/>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Times New Roman" pitchFamily="18" charset="0"/>
              <a:ea typeface="Arial-Rounded" panose="020B0500000000000000" pitchFamily="34" charset="0"/>
              <a:cs typeface="Times New Roman" pitchFamily="18" charset="0"/>
              <a:sym typeface="+mn-lt"/>
            </a:endParaRPr>
          </a:p>
        </p:txBody>
      </p:sp>
      <p:sp>
        <p:nvSpPr>
          <p:cNvPr id="11" name="Text Box 7"/>
          <p:cNvSpPr txBox="1">
            <a:spLocks noChangeArrowheads="1"/>
          </p:cNvSpPr>
          <p:nvPr/>
        </p:nvSpPr>
        <p:spPr bwMode="auto">
          <a:xfrm>
            <a:off x="721217" y="1194857"/>
            <a:ext cx="10908405" cy="3539430"/>
          </a:xfrm>
          <a:prstGeom prst="rect">
            <a:avLst/>
          </a:prstGeom>
          <a:noFill/>
          <a:ln w="9525">
            <a:noFill/>
            <a:miter lim="800000"/>
            <a:headEnd/>
            <a:tailEnd/>
          </a:ln>
        </p:spPr>
        <p:txBody>
          <a:bodyPr wrap="square">
            <a:spAutoFit/>
          </a:bodyPr>
          <a:lstStyle/>
          <a:p>
            <a:pPr indent="692150" algn="ctr"/>
            <a:r>
              <a:rPr lang="en-US" sz="4000" dirty="0" err="1">
                <a:solidFill>
                  <a:srgbClr val="00B050"/>
                </a:solidFill>
                <a:latin typeface="Times New Roman" pitchFamily="18" charset="0"/>
                <a:cs typeface="Times New Roman" pitchFamily="18" charset="0"/>
              </a:rPr>
              <a:t>Anh</a:t>
            </a:r>
            <a:r>
              <a:rPr lang="en-US" sz="4000" dirty="0">
                <a:solidFill>
                  <a:srgbClr val="00B050"/>
                </a:solidFill>
                <a:latin typeface="Times New Roman" pitchFamily="18" charset="0"/>
                <a:cs typeface="Times New Roman" pitchFamily="18" charset="0"/>
              </a:rPr>
              <a:t> </a:t>
            </a:r>
            <a:r>
              <a:rPr lang="en-US" sz="4000" dirty="0" err="1">
                <a:solidFill>
                  <a:srgbClr val="00B050"/>
                </a:solidFill>
                <a:latin typeface="Times New Roman" pitchFamily="18" charset="0"/>
                <a:cs typeface="Times New Roman" pitchFamily="18" charset="0"/>
              </a:rPr>
              <a:t>hùng</a:t>
            </a:r>
            <a:r>
              <a:rPr lang="en-US" sz="4000" dirty="0">
                <a:solidFill>
                  <a:srgbClr val="00B050"/>
                </a:solidFill>
                <a:latin typeface="Times New Roman" pitchFamily="18" charset="0"/>
                <a:cs typeface="Times New Roman" pitchFamily="18" charset="0"/>
              </a:rPr>
              <a:t> </a:t>
            </a:r>
            <a:r>
              <a:rPr lang="en-US" sz="4000" dirty="0" err="1">
                <a:solidFill>
                  <a:srgbClr val="00B050"/>
                </a:solidFill>
                <a:latin typeface="Times New Roman" pitchFamily="18" charset="0"/>
                <a:cs typeface="Times New Roman" pitchFamily="18" charset="0"/>
              </a:rPr>
              <a:t>Núp</a:t>
            </a:r>
            <a:r>
              <a:rPr lang="en-US" sz="4000" dirty="0">
                <a:solidFill>
                  <a:srgbClr val="00B050"/>
                </a:solidFill>
                <a:latin typeface="Times New Roman" pitchFamily="18" charset="0"/>
                <a:cs typeface="Times New Roman" pitchFamily="18" charset="0"/>
              </a:rPr>
              <a:t> </a:t>
            </a:r>
            <a:r>
              <a:rPr lang="en-US" sz="4000" dirty="0" err="1">
                <a:solidFill>
                  <a:srgbClr val="00B050"/>
                </a:solidFill>
                <a:latin typeface="Times New Roman" pitchFamily="18" charset="0"/>
                <a:cs typeface="Times New Roman" pitchFamily="18" charset="0"/>
              </a:rPr>
              <a:t>tại</a:t>
            </a:r>
            <a:r>
              <a:rPr lang="en-US" sz="4000" dirty="0">
                <a:solidFill>
                  <a:srgbClr val="00B050"/>
                </a:solidFill>
                <a:latin typeface="Times New Roman" pitchFamily="18" charset="0"/>
                <a:cs typeface="Times New Roman" pitchFamily="18" charset="0"/>
              </a:rPr>
              <a:t> Cu-Ba</a:t>
            </a:r>
          </a:p>
          <a:p>
            <a:pPr indent="692150" algn="just"/>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1964,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Núp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Cu-</a:t>
            </a:r>
            <a:r>
              <a:rPr lang="en-US" sz="2600" dirty="0" err="1">
                <a:latin typeface="Times New Roman" pitchFamily="18" charset="0"/>
                <a:cs typeface="Times New Roman" pitchFamily="18" charset="0"/>
              </a:rPr>
              <a:t>ba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theo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Chủ</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tịch</a:t>
            </a:r>
            <a:r>
              <a:rPr lang="en-US" sz="2600" dirty="0">
                <a:latin typeface="Times New Roman" pitchFamily="18" charset="0"/>
                <a:cs typeface="Times New Roman" pitchFamily="18" charset="0"/>
              </a:rPr>
              <a:t> Phi-</a:t>
            </a:r>
            <a:r>
              <a:rPr lang="en-US" sz="2600" dirty="0" err="1">
                <a:latin typeface="Times New Roman" pitchFamily="18" charset="0"/>
                <a:cs typeface="Times New Roman" pitchFamily="18" charset="0"/>
              </a:rPr>
              <a:t>đen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Cát-xtơ-rô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đón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Núp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Cu-Ba </a:t>
            </a:r>
            <a:r>
              <a:rPr lang="en-US" sz="2600" dirty="0" err="1">
                <a:latin typeface="Times New Roman" pitchFamily="18" charset="0"/>
                <a:cs typeface="Times New Roman" pitchFamily="18" charset="0"/>
              </a:rPr>
              <a:t>giống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sôi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cửa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bỏ</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ngỏ</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to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biệt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nhảy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múa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chỗ</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lúc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trò</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nhảy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múa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cuốn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Núp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giữa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buôn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muôn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yêu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mình</a:t>
            </a:r>
            <a:r>
              <a:rPr lang="en-US" sz="2600" smtClean="0">
                <a:latin typeface="Times New Roman" pitchFamily="18" charset="0"/>
                <a:cs typeface="Times New Roman" pitchFamily="18" charset="0"/>
              </a:rPr>
              <a:t>.</a:t>
            </a:r>
            <a:r>
              <a:rPr lang="vi-VN" sz="280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
        <p:nvSpPr>
          <p:cNvPr id="14" name="Text Box 5"/>
          <p:cNvSpPr txBox="1">
            <a:spLocks noChangeArrowheads="1"/>
          </p:cNvSpPr>
          <p:nvPr/>
        </p:nvSpPr>
        <p:spPr bwMode="auto">
          <a:xfrm>
            <a:off x="1479055" y="302305"/>
            <a:ext cx="9274629" cy="892552"/>
          </a:xfrm>
          <a:prstGeom prst="rect">
            <a:avLst/>
          </a:prstGeom>
          <a:noFill/>
          <a:ln w="9525">
            <a:noFill/>
            <a:miter lim="800000"/>
            <a:headEnd/>
            <a:tailEnd/>
          </a:ln>
        </p:spPr>
        <p:txBody>
          <a:bodyPr wrap="square">
            <a:spAutoFit/>
          </a:bodyPr>
          <a:lstStyle/>
          <a:p>
            <a:pPr algn="just"/>
            <a:r>
              <a:rPr lang="en-US" sz="2400" u="sng" dirty="0" err="1">
                <a:latin typeface="Times New Roman" pitchFamily="18" charset="0"/>
                <a:cs typeface="Times New Roman" pitchFamily="18" charset="0"/>
              </a:rPr>
              <a:t>Bài</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tập</a:t>
            </a:r>
            <a:r>
              <a:rPr lang="en-US" sz="2400" u="sng" dirty="0">
                <a:latin typeface="Times New Roman" pitchFamily="18" charset="0"/>
                <a:cs typeface="Times New Roman" pitchFamily="18" charset="0"/>
              </a:rPr>
              <a:t> 2/46</a:t>
            </a:r>
            <a:r>
              <a:rPr lang="en-US" sz="24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Tìm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tiếng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chứa</a:t>
            </a:r>
            <a:r>
              <a:rPr lang="en-US" sz="2600" i="1" dirty="0">
                <a:latin typeface="Times New Roman" pitchFamily="18" charset="0"/>
                <a:cs typeface="Times New Roman" pitchFamily="18" charset="0"/>
              </a:rPr>
              <a:t> </a:t>
            </a:r>
            <a:r>
              <a:rPr lang="en-US" sz="2600" b="1" i="1" dirty="0" err="1">
                <a:solidFill>
                  <a:srgbClr val="FF0000"/>
                </a:solidFill>
                <a:latin typeface="Times New Roman" pitchFamily="18" charset="0"/>
                <a:cs typeface="Times New Roman" pitchFamily="18" charset="0"/>
              </a:rPr>
              <a:t>uô</a:t>
            </a:r>
            <a:r>
              <a:rPr lang="en-US" sz="2600" i="1" dirty="0">
                <a:latin typeface="Times New Roman" pitchFamily="18" charset="0"/>
                <a:cs typeface="Times New Roman" pitchFamily="18" charset="0"/>
              </a:rPr>
              <a:t>,</a:t>
            </a:r>
            <a:r>
              <a:rPr lang="en-US" sz="2600" b="1" i="1" dirty="0">
                <a:latin typeface="Times New Roman" pitchFamily="18" charset="0"/>
                <a:cs typeface="Times New Roman" pitchFamily="18" charset="0"/>
              </a:rPr>
              <a:t> </a:t>
            </a:r>
            <a:r>
              <a:rPr lang="en-US" sz="2600" b="1" i="1" dirty="0" err="1">
                <a:solidFill>
                  <a:srgbClr val="FF0000"/>
                </a:solidFill>
                <a:latin typeface="Times New Roman" pitchFamily="18" charset="0"/>
                <a:cs typeface="Times New Roman" pitchFamily="18" charset="0"/>
              </a:rPr>
              <a:t>ua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bài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văn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dưới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Giải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thích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tắc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ghi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mỗi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tiếng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vừa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tìm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được</a:t>
            </a:r>
            <a:r>
              <a:rPr lang="en-US" sz="2600" i="1" dirty="0">
                <a:latin typeface="Times New Roman" pitchFamily="18" charset="0"/>
                <a:cs typeface="Times New Roman" pitchFamily="18" charset="0"/>
              </a:rPr>
              <a:t>.</a:t>
            </a:r>
          </a:p>
        </p:txBody>
      </p:sp>
      <p:sp>
        <p:nvSpPr>
          <p:cNvPr id="2" name="TextBox 1"/>
          <p:cNvSpPr txBox="1"/>
          <p:nvPr/>
        </p:nvSpPr>
        <p:spPr>
          <a:xfrm>
            <a:off x="3471843" y="4891216"/>
            <a:ext cx="8384146" cy="1631216"/>
          </a:xfrm>
          <a:prstGeom prst="rect">
            <a:avLst/>
          </a:prstGeom>
          <a:solidFill>
            <a:schemeClr val="accent4">
              <a:lumMod val="60000"/>
              <a:lumOff val="40000"/>
            </a:schemeClr>
          </a:solidFill>
        </p:spPr>
        <p:txBody>
          <a:bodyPr wrap="square" rtlCol="0">
            <a:spAutoFit/>
          </a:bodyPr>
          <a:lstStyle/>
          <a:p>
            <a:r>
              <a:rPr lang="vi-VN" sz="1600" smtClean="0">
                <a:solidFill>
                  <a:srgbClr val="0000FF"/>
                </a:solidFill>
                <a:latin typeface="Times New Roman" pitchFamily="18" charset="0"/>
                <a:cs typeface="Times New Roman" pitchFamily="18" charset="0"/>
              </a:rPr>
              <a:t>Anh </a:t>
            </a:r>
            <a:r>
              <a:rPr lang="vi-VN" sz="1600">
                <a:solidFill>
                  <a:srgbClr val="0000FF"/>
                </a:solidFill>
                <a:latin typeface="Times New Roman" pitchFamily="18" charset="0"/>
                <a:cs typeface="Times New Roman" pitchFamily="18" charset="0"/>
              </a:rPr>
              <a:t>hùng </a:t>
            </a:r>
            <a:r>
              <a:rPr lang="vi-VN" sz="1600" smtClean="0">
                <a:solidFill>
                  <a:srgbClr val="0000FF"/>
                </a:solidFill>
                <a:latin typeface="Times New Roman" pitchFamily="18" charset="0"/>
                <a:cs typeface="Times New Roman" pitchFamily="18" charset="0"/>
              </a:rPr>
              <a:t>Núp là thôn </a:t>
            </a:r>
            <a:r>
              <a:rPr lang="vi-VN" sz="1600">
                <a:solidFill>
                  <a:srgbClr val="0000FF"/>
                </a:solidFill>
                <a:latin typeface="Times New Roman" pitchFamily="18" charset="0"/>
                <a:cs typeface="Times New Roman" pitchFamily="18" charset="0"/>
              </a:rPr>
              <a:t>trưởng </a:t>
            </a:r>
            <a:r>
              <a:rPr lang="vi-VN" sz="1600" smtClean="0">
                <a:solidFill>
                  <a:srgbClr val="0000FF"/>
                </a:solidFill>
                <a:latin typeface="Times New Roman" pitchFamily="18" charset="0"/>
                <a:cs typeface="Times New Roman" pitchFamily="18" charset="0"/>
              </a:rPr>
              <a:t>đã </a:t>
            </a:r>
            <a:r>
              <a:rPr lang="vi-VN" sz="1600">
                <a:solidFill>
                  <a:srgbClr val="0000FF"/>
                </a:solidFill>
                <a:latin typeface="Times New Roman" pitchFamily="18" charset="0"/>
                <a:cs typeface="Times New Roman" pitchFamily="18" charset="0"/>
              </a:rPr>
              <a:t>cùng dân làng Stơr Gia Lai bám đất, bám làng, bền bỉ </a:t>
            </a:r>
            <a:r>
              <a:rPr lang="vi-VN" sz="1600">
                <a:solidFill>
                  <a:srgbClr val="0000FF"/>
                </a:solidFill>
                <a:latin typeface="Times New Roman" pitchFamily="18" charset="0"/>
                <a:cs typeface="Times New Roman" pitchFamily="18" charset="0"/>
              </a:rPr>
              <a:t>đấu </a:t>
            </a:r>
            <a:r>
              <a:rPr lang="vi-VN" sz="1600" smtClean="0">
                <a:solidFill>
                  <a:srgbClr val="0000FF"/>
                </a:solidFill>
                <a:latin typeface="Times New Roman" pitchFamily="18" charset="0"/>
                <a:cs typeface="Times New Roman" pitchFamily="18" charset="0"/>
              </a:rPr>
              <a:t>tranh chống Pháp.</a:t>
            </a:r>
            <a:r>
              <a:rPr lang="vi-VN" sz="1600">
                <a:solidFill>
                  <a:srgbClr val="0000FF"/>
                </a:solidFill>
                <a:latin typeface="Times New Roman" pitchFamily="18" charset="0"/>
                <a:cs typeface="Times New Roman" pitchFamily="18" charset="0"/>
              </a:rPr>
              <a:t>  Anh hùng Núp và làng Stơr đã trở thành huyền thoại trong lòng nhân dân các dân tộc Tây Nguyên, trở thành biểu tượng cho một Tây Nguyên buất khuất. Đinh Núp là người Tây Nguyên đầu tiên được phong tặng danh hiệu Anh hùng lực lượng vũ trang nhân dân, được bạn bè Quốc tế mến </a:t>
            </a:r>
            <a:r>
              <a:rPr lang="vi-VN" sz="1600">
                <a:solidFill>
                  <a:srgbClr val="0000FF"/>
                </a:solidFill>
                <a:latin typeface="Times New Roman" pitchFamily="18" charset="0"/>
                <a:cs typeface="Times New Roman" pitchFamily="18" charset="0"/>
              </a:rPr>
              <a:t>phục</a:t>
            </a:r>
            <a:r>
              <a:rPr lang="vi-VN" sz="1600" smtClean="0">
                <a:solidFill>
                  <a:srgbClr val="0000FF"/>
                </a:solidFill>
                <a:latin typeface="Times New Roman" pitchFamily="18" charset="0"/>
                <a:cs typeface="Times New Roman" pitchFamily="18" charset="0"/>
              </a:rPr>
              <a:t>. </a:t>
            </a:r>
            <a:r>
              <a:rPr lang="vi-VN" sz="1600">
                <a:solidFill>
                  <a:srgbClr val="0000FF"/>
                </a:solidFill>
                <a:latin typeface="Times New Roman" pitchFamily="18" charset="0"/>
                <a:cs typeface="Times New Roman" pitchFamily="18" charset="0"/>
              </a:rPr>
              <a:t>Anh hùng Núp còn được Chủ tịch Phi-đen Cát-xtơ-rô nhận làm anh em kết nghĩa trong sự vui mừng khôn xiết</a:t>
            </a:r>
            <a:r>
              <a:rPr lang="vi-VN" sz="1600">
                <a:latin typeface="Times New Roman" pitchFamily="18" charset="0"/>
                <a:cs typeface="Times New Roman" pitchFamily="18" charset="0"/>
              </a:rPr>
              <a:t>.</a:t>
            </a:r>
            <a:endParaRPr lang="vi-VN" sz="1600">
              <a:solidFill>
                <a:srgbClr val="0000FF"/>
              </a:solidFill>
              <a:latin typeface="Times New Roman" pitchFamily="18" charset="0"/>
              <a:cs typeface="Times New Roman" pitchFamily="18" charset="0"/>
            </a:endParaRPr>
          </a:p>
        </p:txBody>
      </p:sp>
      <p:pic>
        <p:nvPicPr>
          <p:cNvPr id="1026" name="Picture 2" descr="C:\Users\Administrator\Desktop\Nú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199" y="4681888"/>
            <a:ext cx="1733550" cy="17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61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xmlns="" id="{FE62F7A7-67DE-4EED-A23A-3695851F37DD}"/>
              </a:ext>
            </a:extLst>
          </p:cNvPr>
          <p:cNvSpPr/>
          <p:nvPr/>
        </p:nvSpPr>
        <p:spPr>
          <a:xfrm>
            <a:off x="376752" y="214359"/>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sp>
        <p:nvSpPr>
          <p:cNvPr id="11" name="Text Box 7"/>
          <p:cNvSpPr txBox="1">
            <a:spLocks noChangeArrowheads="1"/>
          </p:cNvSpPr>
          <p:nvPr/>
        </p:nvSpPr>
        <p:spPr bwMode="auto">
          <a:xfrm>
            <a:off x="1312816" y="1324471"/>
            <a:ext cx="9784080" cy="3600986"/>
          </a:xfrm>
          <a:prstGeom prst="rect">
            <a:avLst/>
          </a:prstGeom>
          <a:noFill/>
          <a:ln w="9525">
            <a:noFill/>
            <a:miter lim="800000"/>
            <a:headEnd/>
            <a:tailEnd/>
          </a:ln>
        </p:spPr>
        <p:txBody>
          <a:bodyPr wrap="square">
            <a:spAutoFit/>
          </a:bodyPr>
          <a:lstStyle/>
          <a:p>
            <a:pPr indent="692150" algn="ctr"/>
            <a:r>
              <a:rPr lang="en-US" sz="3600" dirty="0" err="1">
                <a:solidFill>
                  <a:srgbClr val="00B050"/>
                </a:solidFill>
                <a:latin typeface="Times New Roman" pitchFamily="18" charset="0"/>
                <a:cs typeface="Times New Roman" pitchFamily="18" charset="0"/>
              </a:rPr>
              <a:t>Anh</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hùng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Núp</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tại</a:t>
            </a:r>
            <a:r>
              <a:rPr lang="en-US" sz="3600" dirty="0">
                <a:solidFill>
                  <a:srgbClr val="00B050"/>
                </a:solidFill>
                <a:latin typeface="Times New Roman" pitchFamily="18" charset="0"/>
                <a:cs typeface="Times New Roman" pitchFamily="18" charset="0"/>
              </a:rPr>
              <a:t> Cu-Ba</a:t>
            </a:r>
          </a:p>
          <a:p>
            <a:pPr indent="692150" algn="just"/>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1964,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Cu-</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tịch</a:t>
            </a:r>
            <a:r>
              <a:rPr lang="en-US" sz="2400" dirty="0">
                <a:latin typeface="Times New Roman" pitchFamily="18" charset="0"/>
                <a:cs typeface="Times New Roman" pitchFamily="18" charset="0"/>
              </a:rPr>
              <a:t> Phi-</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Cát-xtơ-rô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Cu-Ba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sp>
        <p:nvSpPr>
          <p:cNvPr id="14" name="Text Box 5"/>
          <p:cNvSpPr txBox="1">
            <a:spLocks noChangeArrowheads="1"/>
          </p:cNvSpPr>
          <p:nvPr/>
        </p:nvSpPr>
        <p:spPr bwMode="auto">
          <a:xfrm>
            <a:off x="1567542" y="500067"/>
            <a:ext cx="9274629" cy="892552"/>
          </a:xfrm>
          <a:prstGeom prst="rect">
            <a:avLst/>
          </a:prstGeom>
          <a:noFill/>
          <a:ln w="9525">
            <a:noFill/>
            <a:miter lim="800000"/>
            <a:headEnd/>
            <a:tailEnd/>
          </a:ln>
        </p:spPr>
        <p:txBody>
          <a:bodyPr wrap="square">
            <a:spAutoFit/>
          </a:bodyPr>
          <a:lstStyle/>
          <a:p>
            <a:pPr algn="just"/>
            <a:r>
              <a:rPr lang="en-US" sz="2400" u="sng" dirty="0" err="1">
                <a:latin typeface="Times New Roman" pitchFamily="18" charset="0"/>
                <a:cs typeface="Times New Roman" pitchFamily="18" charset="0"/>
              </a:rPr>
              <a:t>Bài</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tập</a:t>
            </a:r>
            <a:r>
              <a:rPr lang="en-US" sz="2400" u="sng" dirty="0">
                <a:latin typeface="Times New Roman" pitchFamily="18" charset="0"/>
                <a:cs typeface="Times New Roman" pitchFamily="18" charset="0"/>
              </a:rPr>
              <a:t> 2/46</a:t>
            </a:r>
            <a:r>
              <a:rPr lang="en-US" sz="24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Tìm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tiếng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chứa</a:t>
            </a:r>
            <a:r>
              <a:rPr lang="en-US" sz="2600" i="1" dirty="0">
                <a:latin typeface="Times New Roman" pitchFamily="18" charset="0"/>
                <a:cs typeface="Times New Roman" pitchFamily="18" charset="0"/>
              </a:rPr>
              <a:t> </a:t>
            </a:r>
            <a:r>
              <a:rPr lang="en-US" sz="2600" b="1" i="1" dirty="0" err="1">
                <a:solidFill>
                  <a:srgbClr val="FF0000"/>
                </a:solidFill>
                <a:latin typeface="Times New Roman" pitchFamily="18" charset="0"/>
                <a:cs typeface="Times New Roman" pitchFamily="18" charset="0"/>
              </a:rPr>
              <a:t>uô</a:t>
            </a:r>
            <a:r>
              <a:rPr lang="en-US" sz="2600" i="1" dirty="0">
                <a:latin typeface="Times New Roman" pitchFamily="18" charset="0"/>
                <a:cs typeface="Times New Roman" pitchFamily="18" charset="0"/>
              </a:rPr>
              <a:t>,</a:t>
            </a:r>
            <a:r>
              <a:rPr lang="en-US" sz="2600" b="1" i="1" dirty="0">
                <a:latin typeface="Times New Roman" pitchFamily="18" charset="0"/>
                <a:cs typeface="Times New Roman" pitchFamily="18" charset="0"/>
              </a:rPr>
              <a:t> </a:t>
            </a:r>
            <a:r>
              <a:rPr lang="en-US" sz="2600" b="1" i="1" dirty="0" err="1">
                <a:solidFill>
                  <a:srgbClr val="FF0000"/>
                </a:solidFill>
                <a:latin typeface="Times New Roman" pitchFamily="18" charset="0"/>
                <a:cs typeface="Times New Roman" pitchFamily="18" charset="0"/>
              </a:rPr>
              <a:t>ua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bài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văn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dưới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Giải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thích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tắc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ghi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mỗi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tiếng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vừa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tìm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được</a:t>
            </a:r>
            <a:r>
              <a:rPr lang="en-US" sz="2600" i="1" dirty="0">
                <a:latin typeface="Times New Roman" pitchFamily="18" charset="0"/>
                <a:cs typeface="Times New Roman" pitchFamily="18" charset="0"/>
              </a:rPr>
              <a:t>.</a:t>
            </a:r>
          </a:p>
        </p:txBody>
      </p:sp>
      <p:sp>
        <p:nvSpPr>
          <p:cNvPr id="7" name="Rectangle 7"/>
          <p:cNvSpPr>
            <a:spLocks noChangeArrowheads="1"/>
          </p:cNvSpPr>
          <p:nvPr/>
        </p:nvSpPr>
        <p:spPr bwMode="auto">
          <a:xfrm>
            <a:off x="1712535" y="4924977"/>
            <a:ext cx="92555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pPr>
            <a:r>
              <a:rPr lang="en-US" altLang="en-US" sz="2000" b="1" smtClean="0">
                <a:solidFill>
                  <a:srgbClr val="0000FF"/>
                </a:solidFill>
                <a:latin typeface="Times New Roman" pitchFamily="18" charset="0"/>
                <a:cs typeface="Times New Roman" pitchFamily="18" charset="0"/>
              </a:rPr>
              <a:t>Các tiếng có nguyên âm đôi </a:t>
            </a:r>
            <a:r>
              <a:rPr lang="en-US" altLang="en-US" sz="2000" b="1" smtClean="0">
                <a:solidFill>
                  <a:srgbClr val="FF0000"/>
                </a:solidFill>
                <a:latin typeface="Times New Roman" pitchFamily="18" charset="0"/>
                <a:cs typeface="Times New Roman" pitchFamily="18" charset="0"/>
              </a:rPr>
              <a:t>uô, ua </a:t>
            </a:r>
            <a:r>
              <a:rPr lang="en-US" altLang="en-US" sz="2000" b="1" smtClean="0">
                <a:solidFill>
                  <a:srgbClr val="0000FF"/>
                </a:solidFill>
                <a:latin typeface="Times New Roman" pitchFamily="18" charset="0"/>
                <a:cs typeface="Times New Roman" pitchFamily="18" charset="0"/>
              </a:rPr>
              <a:t>có </a:t>
            </a:r>
            <a:r>
              <a:rPr lang="en-US" altLang="en-US" sz="2000" b="1">
                <a:solidFill>
                  <a:srgbClr val="0000FF"/>
                </a:solidFill>
                <a:latin typeface="Times New Roman" pitchFamily="18" charset="0"/>
                <a:cs typeface="Times New Roman" pitchFamily="18" charset="0"/>
              </a:rPr>
              <a:t>âm cuối, dấu thanh được đặt ở chữ </a:t>
            </a:r>
            <a:r>
              <a:rPr lang="en-US" altLang="en-US" sz="2000" b="1">
                <a:solidFill>
                  <a:srgbClr val="0000FF"/>
                </a:solidFill>
                <a:latin typeface="Times New Roman" pitchFamily="18" charset="0"/>
                <a:cs typeface="Times New Roman" pitchFamily="18" charset="0"/>
              </a:rPr>
              <a:t>cái </a:t>
            </a:r>
            <a:r>
              <a:rPr lang="en-US" altLang="en-US" sz="2000" b="1" smtClean="0">
                <a:solidFill>
                  <a:srgbClr val="0000FF"/>
                </a:solidFill>
                <a:latin typeface="Times New Roman" pitchFamily="18" charset="0"/>
                <a:cs typeface="Times New Roman" pitchFamily="18" charset="0"/>
              </a:rPr>
              <a:t>thứ hai </a:t>
            </a:r>
            <a:r>
              <a:rPr lang="en-US" altLang="en-US" sz="2000" b="1">
                <a:solidFill>
                  <a:srgbClr val="0000FF"/>
                </a:solidFill>
                <a:latin typeface="Times New Roman" pitchFamily="18" charset="0"/>
                <a:cs typeface="Times New Roman" pitchFamily="18" charset="0"/>
              </a:rPr>
              <a:t>của âm chính.</a:t>
            </a:r>
          </a:p>
        </p:txBody>
      </p:sp>
      <p:sp>
        <p:nvSpPr>
          <p:cNvPr id="8" name="Rectangle 7"/>
          <p:cNvSpPr>
            <a:spLocks noChangeArrowheads="1"/>
          </p:cNvSpPr>
          <p:nvPr/>
        </p:nvSpPr>
        <p:spPr bwMode="auto">
          <a:xfrm>
            <a:off x="1656011" y="5573016"/>
            <a:ext cx="92555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b="1">
                <a:solidFill>
                  <a:srgbClr val="0000FF"/>
                </a:solidFill>
                <a:latin typeface="Times New Roman" pitchFamily="18" charset="0"/>
                <a:cs typeface="Times New Roman" pitchFamily="18" charset="0"/>
              </a:rPr>
              <a:t>Các tiếng có nguyên âm đôi </a:t>
            </a:r>
            <a:r>
              <a:rPr lang="en-US" altLang="en-US" sz="2000" b="1">
                <a:solidFill>
                  <a:srgbClr val="FF0000"/>
                </a:solidFill>
                <a:latin typeface="Times New Roman" pitchFamily="18" charset="0"/>
                <a:cs typeface="Times New Roman" pitchFamily="18" charset="0"/>
              </a:rPr>
              <a:t>uô, ua </a:t>
            </a:r>
            <a:r>
              <a:rPr lang="en-US" altLang="en-US" sz="2000" b="1" smtClean="0">
                <a:solidFill>
                  <a:srgbClr val="0000FF"/>
                </a:solidFill>
                <a:latin typeface="Times New Roman" pitchFamily="18" charset="0"/>
                <a:cs typeface="Times New Roman" pitchFamily="18" charset="0"/>
              </a:rPr>
              <a:t>không </a:t>
            </a:r>
            <a:r>
              <a:rPr lang="en-US" altLang="en-US" sz="2000" b="1">
                <a:solidFill>
                  <a:srgbClr val="0000FF"/>
                </a:solidFill>
                <a:latin typeface="Times New Roman" pitchFamily="18" charset="0"/>
                <a:cs typeface="Times New Roman" pitchFamily="18" charset="0"/>
              </a:rPr>
              <a:t>có âm cuối, dấu thanh được đặt ở chữ cái đầu của âm chính.</a:t>
            </a:r>
          </a:p>
        </p:txBody>
      </p:sp>
    </p:spTree>
    <p:extLst>
      <p:ext uri="{BB962C8B-B14F-4D97-AF65-F5344CB8AC3E}">
        <p14:creationId xmlns:p14="http://schemas.microsoft.com/office/powerpoint/2010/main" val="3756769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xmlns="" id="{FE62F7A7-67DE-4EED-A23A-3695851F37DD}"/>
              </a:ext>
            </a:extLst>
          </p:cNvPr>
          <p:cNvSpPr/>
          <p:nvPr/>
        </p:nvSpPr>
        <p:spPr>
          <a:xfrm>
            <a:off x="312174" y="329718"/>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sp>
        <p:nvSpPr>
          <p:cNvPr id="9" name="Text Box 6"/>
          <p:cNvSpPr txBox="1">
            <a:spLocks noChangeArrowheads="1"/>
          </p:cNvSpPr>
          <p:nvPr/>
        </p:nvSpPr>
        <p:spPr bwMode="auto">
          <a:xfrm>
            <a:off x="1123405" y="1902097"/>
            <a:ext cx="10502537" cy="1200329"/>
          </a:xfrm>
          <a:prstGeom prst="rect">
            <a:avLst/>
          </a:prstGeom>
          <a:noFill/>
          <a:ln w="9525">
            <a:noFill/>
            <a:miter lim="800000"/>
            <a:headEnd/>
            <a:tailEnd/>
          </a:ln>
        </p:spPr>
        <p:txBody>
          <a:bodyPr wrap="square">
            <a:spAutoFit/>
          </a:bodyPr>
          <a:lstStyle/>
          <a:p>
            <a:pPr algn="just"/>
            <a:r>
              <a:rPr lang="en-US" sz="3600" u="sng" dirty="0" err="1">
                <a:latin typeface="Times New Roman" pitchFamily="18" charset="0"/>
                <a:cs typeface="Times New Roman" pitchFamily="18" charset="0"/>
              </a:rPr>
              <a:t>Bài</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3/47</a:t>
            </a:r>
            <a:r>
              <a:rPr lang="en-US" sz="3600" dirty="0">
                <a:latin typeface="Times New Roman" pitchFamily="18" charset="0"/>
                <a:cs typeface="Times New Roman" pitchFamily="18" charset="0"/>
              </a:rPr>
              <a:t>: </a:t>
            </a:r>
            <a:r>
              <a:rPr lang="en-US" sz="3600" i="1" dirty="0" err="1">
                <a:latin typeface="Times New Roman" pitchFamily="18" charset="0"/>
                <a:cs typeface="Times New Roman" pitchFamily="18" charset="0"/>
              </a:rPr>
              <a:t>Tìm</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tiếng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chứa</a:t>
            </a:r>
            <a:r>
              <a:rPr lang="en-US" sz="3600"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uô</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ua</a:t>
            </a:r>
            <a:r>
              <a:rPr lang="en-US" sz="3600" i="1" dirty="0">
                <a:solidFill>
                  <a:srgbClr val="FF0000"/>
                </a:solidFill>
                <a:latin typeface="Times New Roman" pitchFamily="18" charset="0"/>
                <a:cs typeface="Times New Roman" pitchFamily="18" charset="0"/>
              </a:rPr>
              <a:t> </a:t>
            </a:r>
            <a:r>
              <a:rPr lang="en-US" sz="3600" i="1" dirty="0" err="1">
                <a:latin typeface="Times New Roman" pitchFamily="18" charset="0"/>
                <a:cs typeface="Times New Roman" pitchFamily="18" charset="0"/>
              </a:rPr>
              <a:t>thích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hợp</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với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mỗi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chỗ</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trống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trong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các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thành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ngữ</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dưới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đây</a:t>
            </a:r>
            <a:r>
              <a:rPr lang="en-US" sz="3600" i="1" dirty="0">
                <a:latin typeface="Times New Roman" pitchFamily="18" charset="0"/>
                <a:cs typeface="Times New Roman" pitchFamily="18" charset="0"/>
              </a:rPr>
              <a:t>:</a:t>
            </a:r>
          </a:p>
        </p:txBody>
      </p:sp>
      <p:sp>
        <p:nvSpPr>
          <p:cNvPr id="10" name="Text Box 16"/>
          <p:cNvSpPr txBox="1">
            <a:spLocks noChangeArrowheads="1"/>
          </p:cNvSpPr>
          <p:nvPr/>
        </p:nvSpPr>
        <p:spPr bwMode="auto">
          <a:xfrm>
            <a:off x="1068979" y="3553097"/>
            <a:ext cx="4232249" cy="523220"/>
          </a:xfrm>
          <a:prstGeom prst="rect">
            <a:avLst/>
          </a:prstGeom>
          <a:noFill/>
          <a:ln w="9525">
            <a:noFill/>
            <a:miter lim="800000"/>
            <a:headEnd/>
            <a:tailEnd/>
          </a:ln>
        </p:spPr>
        <p:txBody>
          <a:bodyPr wrap="none">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a:t>
            </a:r>
          </a:p>
        </p:txBody>
      </p:sp>
      <p:sp>
        <p:nvSpPr>
          <p:cNvPr id="12" name="Text Box 17"/>
          <p:cNvSpPr txBox="1">
            <a:spLocks noChangeArrowheads="1"/>
          </p:cNvSpPr>
          <p:nvPr/>
        </p:nvSpPr>
        <p:spPr bwMode="auto">
          <a:xfrm>
            <a:off x="990600" y="4764496"/>
            <a:ext cx="3599062" cy="523220"/>
          </a:xfrm>
          <a:prstGeom prst="rect">
            <a:avLst/>
          </a:prstGeom>
          <a:noFill/>
          <a:ln w="9525">
            <a:noFill/>
            <a:miter lim="800000"/>
            <a:headEnd/>
            <a:tailEnd/>
          </a:ln>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p>
        </p:txBody>
      </p:sp>
      <p:sp>
        <p:nvSpPr>
          <p:cNvPr id="15" name="Text Box 18"/>
          <p:cNvSpPr txBox="1">
            <a:spLocks noChangeArrowheads="1"/>
          </p:cNvSpPr>
          <p:nvPr/>
        </p:nvSpPr>
        <p:spPr bwMode="auto">
          <a:xfrm>
            <a:off x="7507333" y="3373936"/>
            <a:ext cx="3610284" cy="523220"/>
          </a:xfrm>
          <a:prstGeom prst="rect">
            <a:avLst/>
          </a:prstGeom>
          <a:noFill/>
          <a:ln w="9525">
            <a:noFill/>
            <a:miter lim="800000"/>
            <a:headEnd/>
            <a:tailEnd/>
          </a:ln>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p>
        </p:txBody>
      </p:sp>
      <p:sp>
        <p:nvSpPr>
          <p:cNvPr id="16" name="Text Box 19"/>
          <p:cNvSpPr txBox="1">
            <a:spLocks noChangeArrowheads="1"/>
          </p:cNvSpPr>
          <p:nvPr/>
        </p:nvSpPr>
        <p:spPr bwMode="auto">
          <a:xfrm>
            <a:off x="7430589" y="4736828"/>
            <a:ext cx="4041491" cy="523220"/>
          </a:xfrm>
          <a:prstGeom prst="rect">
            <a:avLst/>
          </a:prstGeom>
          <a:noFill/>
          <a:ln w="9525">
            <a:noFill/>
            <a:miter lim="800000"/>
            <a:headEnd/>
            <a:tailEnd/>
          </a:ln>
        </p:spPr>
        <p:txBody>
          <a:bodyPr wrap="non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bẫm</a:t>
            </a:r>
            <a:r>
              <a:rPr lang="en-US" sz="2800" dirty="0">
                <a:latin typeface="Times New Roman" pitchFamily="18" charset="0"/>
                <a:cs typeface="Times New Roman" pitchFamily="18" charset="0"/>
              </a:rPr>
              <a:t>.</a:t>
            </a:r>
          </a:p>
        </p:txBody>
      </p:sp>
      <p:sp>
        <p:nvSpPr>
          <p:cNvPr id="2" name="TextBox 1"/>
          <p:cNvSpPr txBox="1"/>
          <p:nvPr/>
        </p:nvSpPr>
        <p:spPr>
          <a:xfrm>
            <a:off x="1405719" y="3493827"/>
            <a:ext cx="151490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Muôn</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2854657" y="4724400"/>
            <a:ext cx="151490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rùa</a:t>
            </a:r>
            <a:endParaRPr lang="en-US" sz="2800" dirty="0">
              <a:solidFill>
                <a:srgbClr val="FF0000"/>
              </a:solidFill>
              <a:latin typeface="Times New Roman" pitchFamily="18" charset="0"/>
              <a:cs typeface="Times New Roman" pitchFamily="18" charset="0"/>
            </a:endParaRPr>
          </a:p>
        </p:txBody>
      </p:sp>
      <p:sp>
        <p:nvSpPr>
          <p:cNvPr id="18" name="TextBox 17"/>
          <p:cNvSpPr txBox="1"/>
          <p:nvPr/>
        </p:nvSpPr>
        <p:spPr>
          <a:xfrm>
            <a:off x="9472816" y="3329795"/>
            <a:ext cx="151490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cua</a:t>
            </a:r>
            <a:endParaRPr lang="en-US" sz="2800" dirty="0">
              <a:solidFill>
                <a:srgbClr val="FF0000"/>
              </a:solidFill>
              <a:latin typeface="Times New Roman" pitchFamily="18" charset="0"/>
              <a:cs typeface="Times New Roman" pitchFamily="18" charset="0"/>
            </a:endParaRPr>
          </a:p>
        </p:txBody>
      </p:sp>
      <p:sp>
        <p:nvSpPr>
          <p:cNvPr id="19" name="TextBox 18"/>
          <p:cNvSpPr txBox="1"/>
          <p:nvPr/>
        </p:nvSpPr>
        <p:spPr>
          <a:xfrm>
            <a:off x="8900614" y="4704762"/>
            <a:ext cx="1514901"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a:t>
            </a:r>
            <a:r>
              <a:rPr lang="en-US" sz="2800" dirty="0" err="1" smtClean="0">
                <a:solidFill>
                  <a:srgbClr val="FF0000"/>
                </a:solidFill>
                <a:latin typeface="Times New Roman" pitchFamily="18" charset="0"/>
                <a:cs typeface="Times New Roman" pitchFamily="18" charset="0"/>
              </a:rPr>
              <a:t>uốc</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5510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9"/>
                                        </p:tgtEl>
                                        <p:attrNameLst>
                                          <p:attrName>style.visibility</p:attrName>
                                        </p:attrNameLst>
                                      </p:cBhvr>
                                      <p:to>
                                        <p:strVal val="visible"/>
                                      </p:to>
                                    </p:set>
                                    <p:anim calcmode="discrete" valueType="clr">
                                      <p:cBhvr override="childStyle">
                                        <p:cTn id="1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9"/>
                                        </p:tgtEl>
                                        <p:attrNameLst>
                                          <p:attrName>fillcolor</p:attrName>
                                        </p:attrNameLst>
                                      </p:cBhvr>
                                      <p:tavLst>
                                        <p:tav tm="0">
                                          <p:val>
                                            <p:clrVal>
                                              <a:schemeClr val="accent2"/>
                                            </p:clrVal>
                                          </p:val>
                                        </p:tav>
                                        <p:tav tm="50000">
                                          <p:val>
                                            <p:clrVal>
                                              <a:schemeClr val="hlink"/>
                                            </p:clrVal>
                                          </p:val>
                                        </p:tav>
                                      </p:tavLst>
                                    </p:anim>
                                    <p:set>
                                      <p:cBhvr>
                                        <p:cTn id="12" dur="80"/>
                                        <p:tgtEl>
                                          <p:spTgt spid="9"/>
                                        </p:tgtEl>
                                        <p:attrNameLst>
                                          <p:attrName>fill.type</p:attrName>
                                        </p:attrNameLst>
                                      </p:cBhvr>
                                      <p:to>
                                        <p:strVal val="solid"/>
                                      </p:to>
                                    </p:set>
                                  </p:childTnLst>
                                </p:cTn>
                              </p:par>
                            </p:childTnLst>
                          </p:cTn>
                        </p:par>
                        <p:par>
                          <p:cTn id="13" fill="hold">
                            <p:stCondLst>
                              <p:cond delay="308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P spid="10" grpId="0"/>
      <p:bldP spid="12" grpId="0"/>
      <p:bldP spid="15" grpId="0"/>
      <p:bldP spid="16" grpId="0"/>
      <p:bldP spid="2"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Text Box 4"/>
          <p:cNvSpPr txBox="1">
            <a:spLocks noChangeArrowheads="1"/>
          </p:cNvSpPr>
          <p:nvPr/>
        </p:nvSpPr>
        <p:spPr bwMode="auto">
          <a:xfrm>
            <a:off x="1150634" y="1560513"/>
            <a:ext cx="2262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altLang="en-US" b="1">
                <a:latin typeface="Times New Roman" pitchFamily="18" charset="0"/>
              </a:rPr>
              <a:t>Bài 2/55</a:t>
            </a:r>
          </a:p>
        </p:txBody>
      </p:sp>
      <p:sp>
        <p:nvSpPr>
          <p:cNvPr id="323589" name="Text Box 5"/>
          <p:cNvSpPr txBox="1">
            <a:spLocks noChangeArrowheads="1"/>
          </p:cNvSpPr>
          <p:nvPr/>
        </p:nvSpPr>
        <p:spPr bwMode="auto">
          <a:xfrm>
            <a:off x="888643" y="2590801"/>
            <a:ext cx="101099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altLang="en-US" sz="4000">
                <a:latin typeface="Times New Roman" pitchFamily="18" charset="0"/>
              </a:rPr>
              <a:t>Tìm những tiếng có </a:t>
            </a:r>
            <a:r>
              <a:rPr lang="en-US" altLang="en-US" sz="4000" b="1">
                <a:solidFill>
                  <a:srgbClr val="FF0000"/>
                </a:solidFill>
                <a:latin typeface="Times New Roman" pitchFamily="18" charset="0"/>
              </a:rPr>
              <a:t>ưa</a:t>
            </a:r>
            <a:r>
              <a:rPr lang="en-US" altLang="en-US" sz="4000" b="1">
                <a:latin typeface="Times New Roman" pitchFamily="18" charset="0"/>
              </a:rPr>
              <a:t> </a:t>
            </a:r>
            <a:r>
              <a:rPr lang="en-US" altLang="en-US" sz="4000">
                <a:latin typeface="Times New Roman" pitchFamily="18" charset="0"/>
              </a:rPr>
              <a:t>hoặc </a:t>
            </a:r>
            <a:r>
              <a:rPr lang="en-US" altLang="en-US" sz="4000" b="1">
                <a:solidFill>
                  <a:srgbClr val="FF0000"/>
                </a:solidFill>
                <a:latin typeface="Times New Roman" pitchFamily="18" charset="0"/>
              </a:rPr>
              <a:t>ươ</a:t>
            </a:r>
            <a:r>
              <a:rPr lang="en-US" altLang="en-US" sz="4000">
                <a:latin typeface="Times New Roman" pitchFamily="18" charset="0"/>
              </a:rPr>
              <a:t> trong hai khổ thơ dưới đây. Nêu nhận xét về cách ghi dấu thanh ở các tiếng ấy.</a:t>
            </a:r>
          </a:p>
        </p:txBody>
      </p:sp>
    </p:spTree>
    <p:extLst>
      <p:ext uri="{BB962C8B-B14F-4D97-AF65-F5344CB8AC3E}">
        <p14:creationId xmlns:p14="http://schemas.microsoft.com/office/powerpoint/2010/main" val="3201520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3588"/>
                                        </p:tgtEl>
                                        <p:attrNameLst>
                                          <p:attrName>style.visibility</p:attrName>
                                        </p:attrNameLst>
                                      </p:cBhvr>
                                      <p:to>
                                        <p:strVal val="visible"/>
                                      </p:to>
                                    </p:set>
                                    <p:animEffect transition="in" filter="checkerboard(across)">
                                      <p:cBhvr>
                                        <p:cTn id="7" dur="500"/>
                                        <p:tgtEl>
                                          <p:spTgt spid="323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23589"/>
                                        </p:tgtEl>
                                        <p:attrNameLst>
                                          <p:attrName>style.visibility</p:attrName>
                                        </p:attrNameLst>
                                      </p:cBhvr>
                                      <p:to>
                                        <p:strVal val="visible"/>
                                      </p:to>
                                    </p:set>
                                    <p:anim calcmode="lin" valueType="num">
                                      <p:cBhvr>
                                        <p:cTn id="12" dur="1000" fill="hold"/>
                                        <p:tgtEl>
                                          <p:spTgt spid="323589"/>
                                        </p:tgtEl>
                                        <p:attrNameLst>
                                          <p:attrName>ppt_w</p:attrName>
                                        </p:attrNameLst>
                                      </p:cBhvr>
                                      <p:tavLst>
                                        <p:tav tm="0">
                                          <p:val>
                                            <p:strVal val="#ppt_w*0.70"/>
                                          </p:val>
                                        </p:tav>
                                        <p:tav tm="100000">
                                          <p:val>
                                            <p:strVal val="#ppt_w"/>
                                          </p:val>
                                        </p:tav>
                                      </p:tavLst>
                                    </p:anim>
                                    <p:anim calcmode="lin" valueType="num">
                                      <p:cBhvr>
                                        <p:cTn id="13" dur="1000" fill="hold"/>
                                        <p:tgtEl>
                                          <p:spTgt spid="323589"/>
                                        </p:tgtEl>
                                        <p:attrNameLst>
                                          <p:attrName>ppt_h</p:attrName>
                                        </p:attrNameLst>
                                      </p:cBhvr>
                                      <p:tavLst>
                                        <p:tav tm="0">
                                          <p:val>
                                            <p:strVal val="#ppt_h"/>
                                          </p:val>
                                        </p:tav>
                                        <p:tav tm="100000">
                                          <p:val>
                                            <p:strVal val="#ppt_h"/>
                                          </p:val>
                                        </p:tav>
                                      </p:tavLst>
                                    </p:anim>
                                    <p:animEffect transition="in" filter="fade">
                                      <p:cBhvr>
                                        <p:cTn id="14" dur="1000"/>
                                        <p:tgtEl>
                                          <p:spTgt spid="32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p:bldP spid="3235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1584" y="152400"/>
            <a:ext cx="10972800" cy="533400"/>
          </a:xfrm>
        </p:spPr>
        <p:txBody>
          <a:bodyPr/>
          <a:lstStyle/>
          <a:p>
            <a:pPr eaLnBrk="1" hangingPunct="1"/>
            <a:r>
              <a:rPr lang="en-US" altLang="en-US" sz="2800" b="1" smtClean="0">
                <a:latin typeface="Times New Roman" pitchFamily="18" charset="0"/>
              </a:rPr>
              <a:t>                  Gợi ý:</a:t>
            </a:r>
            <a:endParaRPr lang="en-US" altLang="en-US" sz="2800" b="1" smtClean="0">
              <a:latin typeface="Times New Roman" pitchFamily="18" charset="0"/>
            </a:endParaRPr>
          </a:p>
        </p:txBody>
      </p:sp>
      <p:sp>
        <p:nvSpPr>
          <p:cNvPr id="8195" name="Text Box 5"/>
          <p:cNvSpPr txBox="1">
            <a:spLocks noChangeArrowheads="1"/>
          </p:cNvSpPr>
          <p:nvPr/>
        </p:nvSpPr>
        <p:spPr bwMode="auto">
          <a:xfrm>
            <a:off x="1320800" y="2133600"/>
            <a:ext cx="142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endParaRPr lang="en-US" altLang="en-US" sz="4400" b="1">
              <a:latin typeface=".VnTime" pitchFamily="34" charset="0"/>
            </a:endParaRPr>
          </a:p>
        </p:txBody>
      </p:sp>
      <p:sp>
        <p:nvSpPr>
          <p:cNvPr id="8196" name="Text Box 7"/>
          <p:cNvSpPr txBox="1">
            <a:spLocks noChangeArrowheads="1"/>
          </p:cNvSpPr>
          <p:nvPr/>
        </p:nvSpPr>
        <p:spPr bwMode="auto">
          <a:xfrm>
            <a:off x="279400" y="685800"/>
            <a:ext cx="1160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altLang="en-US" sz="2400">
                <a:latin typeface="Times New Roman" pitchFamily="18" charset="0"/>
              </a:rPr>
              <a:t>a) Gạch một gạch dưới tiếng có </a:t>
            </a:r>
            <a:r>
              <a:rPr lang="en-US" altLang="en-US" sz="2400">
                <a:solidFill>
                  <a:srgbClr val="FF0000"/>
                </a:solidFill>
                <a:latin typeface="Times New Roman" pitchFamily="18" charset="0"/>
              </a:rPr>
              <a:t>ưa</a:t>
            </a:r>
            <a:r>
              <a:rPr lang="en-US" altLang="en-US" sz="2400">
                <a:latin typeface="Times New Roman" pitchFamily="18" charset="0"/>
              </a:rPr>
              <a:t>, gạch hai gạch dưới tiếng có </a:t>
            </a:r>
            <a:r>
              <a:rPr lang="en-US" altLang="en-US" sz="2400">
                <a:solidFill>
                  <a:srgbClr val="FF0000"/>
                </a:solidFill>
                <a:latin typeface="Times New Roman" pitchFamily="18" charset="0"/>
              </a:rPr>
              <a:t>ươ</a:t>
            </a:r>
          </a:p>
        </p:txBody>
      </p:sp>
      <p:sp>
        <p:nvSpPr>
          <p:cNvPr id="8197" name="Text Box 8"/>
          <p:cNvSpPr txBox="1">
            <a:spLocks noChangeArrowheads="1"/>
          </p:cNvSpPr>
          <p:nvPr/>
        </p:nvSpPr>
        <p:spPr bwMode="auto">
          <a:xfrm>
            <a:off x="3263900" y="1233489"/>
            <a:ext cx="6381751"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45000"/>
              </a:lnSpc>
              <a:spcBef>
                <a:spcPct val="50000"/>
              </a:spcBef>
            </a:pPr>
            <a:r>
              <a:rPr lang="en-US" altLang="en-US" sz="2400">
                <a:latin typeface="Times New Roman" pitchFamily="18" charset="0"/>
              </a:rPr>
              <a:t>Thuyền đậu, thuyền đi hạ kín mui </a:t>
            </a:r>
          </a:p>
          <a:p>
            <a:pPr algn="just" eaLnBrk="1" hangingPunct="1">
              <a:lnSpc>
                <a:spcPct val="45000"/>
              </a:lnSpc>
              <a:spcBef>
                <a:spcPct val="50000"/>
              </a:spcBef>
            </a:pPr>
            <a:r>
              <a:rPr lang="en-US" altLang="en-US" sz="2400">
                <a:latin typeface="Times New Roman" pitchFamily="18" charset="0"/>
              </a:rPr>
              <a:t>Lưa thưa mưa biển ấm chân trời</a:t>
            </a:r>
          </a:p>
          <a:p>
            <a:pPr algn="just" eaLnBrk="1" hangingPunct="1">
              <a:lnSpc>
                <a:spcPct val="45000"/>
              </a:lnSpc>
              <a:spcBef>
                <a:spcPct val="50000"/>
              </a:spcBef>
            </a:pPr>
            <a:r>
              <a:rPr lang="en-US" altLang="en-US" sz="2400">
                <a:latin typeface="Times New Roman" pitchFamily="18" charset="0"/>
              </a:rPr>
              <a:t>Chiếc tàu chở cá về bến cảng</a:t>
            </a:r>
          </a:p>
          <a:p>
            <a:pPr algn="just" eaLnBrk="1" hangingPunct="1">
              <a:lnSpc>
                <a:spcPct val="45000"/>
              </a:lnSpc>
              <a:spcBef>
                <a:spcPct val="50000"/>
              </a:spcBef>
            </a:pPr>
            <a:r>
              <a:rPr lang="en-US" altLang="en-US" sz="2400">
                <a:latin typeface="Times New Roman" pitchFamily="18" charset="0"/>
              </a:rPr>
              <a:t>Khói lẫn màu mây tưởng đảo khơi.</a:t>
            </a:r>
          </a:p>
          <a:p>
            <a:pPr algn="just" eaLnBrk="1" hangingPunct="1">
              <a:lnSpc>
                <a:spcPct val="45000"/>
              </a:lnSpc>
              <a:spcBef>
                <a:spcPct val="50000"/>
              </a:spcBef>
            </a:pPr>
            <a:endParaRPr lang="en-US" altLang="en-US" sz="2400">
              <a:latin typeface="Times New Roman" pitchFamily="18" charset="0"/>
            </a:endParaRPr>
          </a:p>
          <a:p>
            <a:pPr algn="just" eaLnBrk="1" hangingPunct="1">
              <a:lnSpc>
                <a:spcPct val="45000"/>
              </a:lnSpc>
              <a:spcBef>
                <a:spcPct val="50000"/>
              </a:spcBef>
            </a:pPr>
            <a:r>
              <a:rPr lang="en-US" altLang="en-US" sz="2400">
                <a:latin typeface="Times New Roman" pitchFamily="18" charset="0"/>
              </a:rPr>
              <a:t>Em bé thuyền ai ra giỡn nước</a:t>
            </a:r>
          </a:p>
          <a:p>
            <a:pPr algn="just" eaLnBrk="1" hangingPunct="1">
              <a:lnSpc>
                <a:spcPct val="45000"/>
              </a:lnSpc>
              <a:spcBef>
                <a:spcPct val="50000"/>
              </a:spcBef>
            </a:pPr>
            <a:r>
              <a:rPr lang="en-US" altLang="en-US" sz="2400">
                <a:latin typeface="Times New Roman" pitchFamily="18" charset="0"/>
              </a:rPr>
              <a:t>Mưa xuân tươi tốt cả cây buồm</a:t>
            </a:r>
          </a:p>
          <a:p>
            <a:pPr algn="just" eaLnBrk="1" hangingPunct="1">
              <a:lnSpc>
                <a:spcPct val="45000"/>
              </a:lnSpc>
              <a:spcBef>
                <a:spcPct val="50000"/>
              </a:spcBef>
            </a:pPr>
            <a:r>
              <a:rPr lang="en-US" altLang="en-US" sz="2400">
                <a:latin typeface="Times New Roman" pitchFamily="18" charset="0"/>
              </a:rPr>
              <a:t>Biển bằng không có dòng xuôi ngược</a:t>
            </a:r>
          </a:p>
          <a:p>
            <a:pPr algn="just" eaLnBrk="1" hangingPunct="1">
              <a:lnSpc>
                <a:spcPct val="45000"/>
              </a:lnSpc>
              <a:spcBef>
                <a:spcPct val="50000"/>
              </a:spcBef>
            </a:pPr>
            <a:r>
              <a:rPr lang="en-US" altLang="en-US" sz="2400">
                <a:latin typeface="Times New Roman" pitchFamily="18" charset="0"/>
              </a:rPr>
              <a:t>Cơm giữa ngày mưa gạo trắng thơm.</a:t>
            </a:r>
          </a:p>
        </p:txBody>
      </p:sp>
      <p:sp>
        <p:nvSpPr>
          <p:cNvPr id="8198" name="Text Box 9"/>
          <p:cNvSpPr txBox="1">
            <a:spLocks noChangeArrowheads="1"/>
          </p:cNvSpPr>
          <p:nvPr/>
        </p:nvSpPr>
        <p:spPr bwMode="auto">
          <a:xfrm>
            <a:off x="-520700" y="42672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altLang="en-US" sz="2400">
                <a:latin typeface="Times New Roman" pitchFamily="18" charset="0"/>
              </a:rPr>
              <a:t>b) Nhận xét về cách ghi dấu thanh ở các tiếng:</a:t>
            </a:r>
          </a:p>
        </p:txBody>
      </p:sp>
      <p:sp>
        <p:nvSpPr>
          <p:cNvPr id="8199" name="Text Box 10"/>
          <p:cNvSpPr txBox="1">
            <a:spLocks noChangeArrowheads="1"/>
          </p:cNvSpPr>
          <p:nvPr/>
        </p:nvSpPr>
        <p:spPr bwMode="auto">
          <a:xfrm>
            <a:off x="488952" y="4833938"/>
            <a:ext cx="9264649"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65000"/>
              </a:lnSpc>
              <a:spcBef>
                <a:spcPct val="50000"/>
              </a:spcBef>
              <a:buFontTx/>
              <a:buChar char="-"/>
            </a:pPr>
            <a:r>
              <a:rPr lang="en-US" altLang="en-US" sz="2400">
                <a:latin typeface="Times New Roman" pitchFamily="18" charset="0"/>
              </a:rPr>
              <a:t> </a:t>
            </a:r>
            <a:r>
              <a:rPr lang="en-US" altLang="en-US" sz="2400">
                <a:solidFill>
                  <a:srgbClr val="0000FF"/>
                </a:solidFill>
                <a:latin typeface="Times New Roman" pitchFamily="18" charset="0"/>
              </a:rPr>
              <a:t>Các tiếng có </a:t>
            </a:r>
            <a:r>
              <a:rPr lang="en-US" altLang="en-US" sz="2400">
                <a:solidFill>
                  <a:srgbClr val="FF0000"/>
                </a:solidFill>
                <a:latin typeface="Times New Roman" pitchFamily="18" charset="0"/>
              </a:rPr>
              <a:t>ưa</a:t>
            </a:r>
            <a:r>
              <a:rPr lang="en-US" altLang="en-US" sz="2400">
                <a:latin typeface="Times New Roman" pitchFamily="18" charset="0"/>
              </a:rPr>
              <a:t>:</a:t>
            </a:r>
          </a:p>
          <a:p>
            <a:pPr algn="just" eaLnBrk="1" hangingPunct="1">
              <a:lnSpc>
                <a:spcPct val="65000"/>
              </a:lnSpc>
              <a:spcBef>
                <a:spcPct val="50000"/>
              </a:spcBef>
              <a:buFontTx/>
              <a:buChar char="-"/>
            </a:pPr>
            <a:endParaRPr lang="en-US" altLang="en-US" sz="2400">
              <a:latin typeface="Times New Roman" pitchFamily="18" charset="0"/>
            </a:endParaRPr>
          </a:p>
          <a:p>
            <a:pPr algn="just" eaLnBrk="1" hangingPunct="1">
              <a:lnSpc>
                <a:spcPct val="65000"/>
              </a:lnSpc>
              <a:spcBef>
                <a:spcPct val="50000"/>
              </a:spcBef>
              <a:buFontTx/>
              <a:buChar char="-"/>
            </a:pPr>
            <a:r>
              <a:rPr lang="en-US" altLang="en-US" sz="2400">
                <a:latin typeface="Times New Roman" pitchFamily="18" charset="0"/>
              </a:rPr>
              <a:t> </a:t>
            </a:r>
            <a:r>
              <a:rPr lang="en-US" altLang="en-US" sz="2400">
                <a:solidFill>
                  <a:srgbClr val="0000FF"/>
                </a:solidFill>
                <a:latin typeface="Times New Roman" pitchFamily="18" charset="0"/>
              </a:rPr>
              <a:t>Các tiếng có </a:t>
            </a:r>
            <a:r>
              <a:rPr lang="en-US" altLang="en-US" sz="2400">
                <a:solidFill>
                  <a:srgbClr val="FF0000"/>
                </a:solidFill>
                <a:latin typeface="Times New Roman" pitchFamily="18" charset="0"/>
              </a:rPr>
              <a:t>ươ</a:t>
            </a:r>
            <a:r>
              <a:rPr lang="en-US" altLang="en-US" sz="2400">
                <a:latin typeface="Times New Roman" pitchFamily="18" charset="0"/>
              </a:rPr>
              <a:t>:</a:t>
            </a:r>
          </a:p>
          <a:p>
            <a:pPr algn="just" eaLnBrk="1" hangingPunct="1">
              <a:lnSpc>
                <a:spcPct val="65000"/>
              </a:lnSpc>
              <a:spcBef>
                <a:spcPct val="50000"/>
              </a:spcBef>
              <a:buFontTx/>
              <a:buChar char="-"/>
            </a:pPr>
            <a:endParaRPr lang="en-US" altLang="en-US" sz="2400">
              <a:latin typeface="Times New Roman" pitchFamily="18" charset="0"/>
            </a:endParaRPr>
          </a:p>
          <a:p>
            <a:pPr algn="just" eaLnBrk="1" hangingPunct="1">
              <a:lnSpc>
                <a:spcPct val="65000"/>
              </a:lnSpc>
              <a:spcBef>
                <a:spcPct val="50000"/>
              </a:spcBef>
              <a:buFontTx/>
              <a:buChar char="-"/>
            </a:pPr>
            <a:endParaRPr lang="en-US" altLang="en-US" sz="2400">
              <a:latin typeface="Times New Roman" pitchFamily="18" charset="0"/>
            </a:endParaRPr>
          </a:p>
        </p:txBody>
      </p:sp>
      <p:sp>
        <p:nvSpPr>
          <p:cNvPr id="338958" name="Line 14"/>
          <p:cNvSpPr>
            <a:spLocks noChangeShapeType="1"/>
          </p:cNvSpPr>
          <p:nvPr/>
        </p:nvSpPr>
        <p:spPr bwMode="auto">
          <a:xfrm>
            <a:off x="3315058" y="1800225"/>
            <a:ext cx="44414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0" name="Line 16"/>
          <p:cNvSpPr>
            <a:spLocks noChangeShapeType="1"/>
          </p:cNvSpPr>
          <p:nvPr/>
        </p:nvSpPr>
        <p:spPr bwMode="auto">
          <a:xfrm>
            <a:off x="3937000" y="1800225"/>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1" name="Line 17"/>
          <p:cNvSpPr>
            <a:spLocks noChangeShapeType="1"/>
          </p:cNvSpPr>
          <p:nvPr/>
        </p:nvSpPr>
        <p:spPr bwMode="auto">
          <a:xfrm>
            <a:off x="4516450" y="1800225"/>
            <a:ext cx="5063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3" name="Line 19"/>
          <p:cNvSpPr>
            <a:spLocks noChangeShapeType="1"/>
          </p:cNvSpPr>
          <p:nvPr/>
        </p:nvSpPr>
        <p:spPr bwMode="auto">
          <a:xfrm>
            <a:off x="5276851" y="4208463"/>
            <a:ext cx="60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5" name="Line 21"/>
          <p:cNvSpPr>
            <a:spLocks noChangeShapeType="1"/>
          </p:cNvSpPr>
          <p:nvPr/>
        </p:nvSpPr>
        <p:spPr bwMode="auto">
          <a:xfrm>
            <a:off x="4000500" y="4208463"/>
            <a:ext cx="711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7" name="Line 23"/>
          <p:cNvSpPr>
            <a:spLocks noChangeShapeType="1"/>
          </p:cNvSpPr>
          <p:nvPr/>
        </p:nvSpPr>
        <p:spPr bwMode="auto">
          <a:xfrm>
            <a:off x="5626100" y="2508654"/>
            <a:ext cx="828675"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8" name="Line 24"/>
          <p:cNvSpPr>
            <a:spLocks noChangeShapeType="1"/>
          </p:cNvSpPr>
          <p:nvPr/>
        </p:nvSpPr>
        <p:spPr bwMode="auto">
          <a:xfrm>
            <a:off x="6248400" y="3178175"/>
            <a:ext cx="744828"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69" name="Line 25"/>
          <p:cNvSpPr>
            <a:spLocks noChangeShapeType="1"/>
          </p:cNvSpPr>
          <p:nvPr/>
        </p:nvSpPr>
        <p:spPr bwMode="auto">
          <a:xfrm>
            <a:off x="7162800" y="3883517"/>
            <a:ext cx="783465"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970" name="Text Box 26"/>
          <p:cNvSpPr txBox="1">
            <a:spLocks noChangeArrowheads="1"/>
          </p:cNvSpPr>
          <p:nvPr/>
        </p:nvSpPr>
        <p:spPr bwMode="auto">
          <a:xfrm>
            <a:off x="3663951" y="4743451"/>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2400">
                <a:solidFill>
                  <a:srgbClr val="0000FF"/>
                </a:solidFill>
                <a:latin typeface="Times New Roman" pitchFamily="18" charset="0"/>
              </a:rPr>
              <a:t>không  có âm cuối, dấu thanh được đặt ở chữ cái đầu của âm chính.</a:t>
            </a:r>
          </a:p>
        </p:txBody>
      </p:sp>
      <p:sp>
        <p:nvSpPr>
          <p:cNvPr id="338971" name="Text Box 27"/>
          <p:cNvSpPr txBox="1">
            <a:spLocks noChangeArrowheads="1"/>
          </p:cNvSpPr>
          <p:nvPr/>
        </p:nvSpPr>
        <p:spPr bwMode="auto">
          <a:xfrm>
            <a:off x="3556000" y="5567364"/>
            <a:ext cx="721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2400">
                <a:solidFill>
                  <a:srgbClr val="0000FF"/>
                </a:solidFill>
                <a:latin typeface="Times New Roman" pitchFamily="18" charset="0"/>
              </a:rPr>
              <a:t>có âm cuối, dấu thanh được đặt ở chữ cái thứ hai của âm chính.</a:t>
            </a:r>
          </a:p>
        </p:txBody>
      </p:sp>
      <p:sp>
        <p:nvSpPr>
          <p:cNvPr id="338973" name="Line 29"/>
          <p:cNvSpPr>
            <a:spLocks noChangeShapeType="1"/>
          </p:cNvSpPr>
          <p:nvPr/>
        </p:nvSpPr>
        <p:spPr bwMode="auto">
          <a:xfrm>
            <a:off x="3352800" y="3548063"/>
            <a:ext cx="812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24"/>
          <p:cNvSpPr>
            <a:spLocks noChangeShapeType="1"/>
          </p:cNvSpPr>
          <p:nvPr/>
        </p:nvSpPr>
        <p:spPr bwMode="auto">
          <a:xfrm>
            <a:off x="4600920" y="3514725"/>
            <a:ext cx="520356"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454049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38958"/>
                                        </p:tgtEl>
                                        <p:attrNameLst>
                                          <p:attrName>style.visibility</p:attrName>
                                        </p:attrNameLst>
                                      </p:cBhvr>
                                      <p:to>
                                        <p:strVal val="visible"/>
                                      </p:to>
                                    </p:set>
                                    <p:animEffect transition="in" filter="barn(inHorizontal)">
                                      <p:cBhvr>
                                        <p:cTn id="7" dur="500"/>
                                        <p:tgtEl>
                                          <p:spTgt spid="338958"/>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8960"/>
                                        </p:tgtEl>
                                        <p:attrNameLst>
                                          <p:attrName>style.visibility</p:attrName>
                                        </p:attrNameLst>
                                      </p:cBhvr>
                                      <p:to>
                                        <p:strVal val="visible"/>
                                      </p:to>
                                    </p:set>
                                    <p:animEffect transition="in" filter="barn(inHorizontal)">
                                      <p:cBhvr>
                                        <p:cTn id="10" dur="500"/>
                                        <p:tgtEl>
                                          <p:spTgt spid="338960"/>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38973"/>
                                        </p:tgtEl>
                                        <p:attrNameLst>
                                          <p:attrName>style.visibility</p:attrName>
                                        </p:attrNameLst>
                                      </p:cBhvr>
                                      <p:to>
                                        <p:strVal val="visible"/>
                                      </p:to>
                                    </p:set>
                                    <p:animEffect transition="in" filter="barn(inHorizontal)">
                                      <p:cBhvr>
                                        <p:cTn id="13" dur="500"/>
                                        <p:tgtEl>
                                          <p:spTgt spid="338973"/>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38961"/>
                                        </p:tgtEl>
                                        <p:attrNameLst>
                                          <p:attrName>style.visibility</p:attrName>
                                        </p:attrNameLst>
                                      </p:cBhvr>
                                      <p:to>
                                        <p:strVal val="visible"/>
                                      </p:to>
                                    </p:set>
                                    <p:animEffect transition="in" filter="barn(inHorizontal)">
                                      <p:cBhvr>
                                        <p:cTn id="16" dur="500"/>
                                        <p:tgtEl>
                                          <p:spTgt spid="338961"/>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338965"/>
                                        </p:tgtEl>
                                        <p:attrNameLst>
                                          <p:attrName>style.visibility</p:attrName>
                                        </p:attrNameLst>
                                      </p:cBhvr>
                                      <p:to>
                                        <p:strVal val="visible"/>
                                      </p:to>
                                    </p:set>
                                    <p:animEffect transition="in" filter="barn(inHorizontal)">
                                      <p:cBhvr>
                                        <p:cTn id="19" dur="500"/>
                                        <p:tgtEl>
                                          <p:spTgt spid="338965"/>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338963"/>
                                        </p:tgtEl>
                                        <p:attrNameLst>
                                          <p:attrName>style.visibility</p:attrName>
                                        </p:attrNameLst>
                                      </p:cBhvr>
                                      <p:to>
                                        <p:strVal val="visible"/>
                                      </p:to>
                                    </p:set>
                                    <p:animEffect transition="in" filter="barn(inHorizontal)">
                                      <p:cBhvr>
                                        <p:cTn id="22" dur="500"/>
                                        <p:tgtEl>
                                          <p:spTgt spid="3389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38969"/>
                                        </p:tgtEl>
                                        <p:attrNameLst>
                                          <p:attrName>style.visibility</p:attrName>
                                        </p:attrNameLst>
                                      </p:cBhvr>
                                      <p:to>
                                        <p:strVal val="visible"/>
                                      </p:to>
                                    </p:set>
                                    <p:animEffect transition="in" filter="wedge">
                                      <p:cBhvr>
                                        <p:cTn id="27" dur="2000"/>
                                        <p:tgtEl>
                                          <p:spTgt spid="338969"/>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38967"/>
                                        </p:tgtEl>
                                        <p:attrNameLst>
                                          <p:attrName>style.visibility</p:attrName>
                                        </p:attrNameLst>
                                      </p:cBhvr>
                                      <p:to>
                                        <p:strVal val="visible"/>
                                      </p:to>
                                    </p:set>
                                    <p:animEffect transition="in" filter="wedge">
                                      <p:cBhvr>
                                        <p:cTn id="30" dur="2000"/>
                                        <p:tgtEl>
                                          <p:spTgt spid="338967"/>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338968"/>
                                        </p:tgtEl>
                                        <p:attrNameLst>
                                          <p:attrName>style.visibility</p:attrName>
                                        </p:attrNameLst>
                                      </p:cBhvr>
                                      <p:to>
                                        <p:strVal val="visible"/>
                                      </p:to>
                                    </p:set>
                                    <p:animEffect transition="in" filter="wedge">
                                      <p:cBhvr>
                                        <p:cTn id="33" dur="2000"/>
                                        <p:tgtEl>
                                          <p:spTgt spid="338968"/>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edge">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38970"/>
                                        </p:tgtEl>
                                        <p:attrNameLst>
                                          <p:attrName>style.visibility</p:attrName>
                                        </p:attrNameLst>
                                      </p:cBhvr>
                                      <p:to>
                                        <p:strVal val="visible"/>
                                      </p:to>
                                    </p:set>
                                    <p:animEffect transition="in" filter="box(in)">
                                      <p:cBhvr>
                                        <p:cTn id="41" dur="500"/>
                                        <p:tgtEl>
                                          <p:spTgt spid="33897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38971"/>
                                        </p:tgtEl>
                                        <p:attrNameLst>
                                          <p:attrName>style.visibility</p:attrName>
                                        </p:attrNameLst>
                                      </p:cBhvr>
                                      <p:to>
                                        <p:strVal val="visible"/>
                                      </p:to>
                                    </p:set>
                                    <p:animEffect transition="in" filter="box(in)">
                                      <p:cBhvr>
                                        <p:cTn id="46" dur="500"/>
                                        <p:tgtEl>
                                          <p:spTgt spid="338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8" grpId="0" animBg="1"/>
      <p:bldP spid="338960" grpId="0" animBg="1"/>
      <p:bldP spid="338961" grpId="0" animBg="1"/>
      <p:bldP spid="338963" grpId="0" animBg="1"/>
      <p:bldP spid="338965" grpId="0" animBg="1"/>
      <p:bldP spid="338967" grpId="0" animBg="1"/>
      <p:bldP spid="338968" grpId="0" animBg="1"/>
      <p:bldP spid="338969" grpId="0" animBg="1"/>
      <p:bldP spid="338970" grpId="0"/>
      <p:bldP spid="338971" grpId="0"/>
      <p:bldP spid="338973"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Text Box 4"/>
          <p:cNvSpPr txBox="1">
            <a:spLocks noChangeArrowheads="1"/>
          </p:cNvSpPr>
          <p:nvPr/>
        </p:nvSpPr>
        <p:spPr bwMode="auto">
          <a:xfrm>
            <a:off x="2603500" y="716237"/>
            <a:ext cx="721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altLang="en-US" b="1">
                <a:solidFill>
                  <a:srgbClr val="0000FF"/>
                </a:solidFill>
                <a:latin typeface="Times New Roman" pitchFamily="18" charset="0"/>
              </a:rPr>
              <a:t>Nhận xét cách ghi dấu thanh</a:t>
            </a:r>
          </a:p>
        </p:txBody>
      </p:sp>
      <p:sp>
        <p:nvSpPr>
          <p:cNvPr id="340998" name="Text Box 6"/>
          <p:cNvSpPr txBox="1">
            <a:spLocks noChangeArrowheads="1"/>
          </p:cNvSpPr>
          <p:nvPr/>
        </p:nvSpPr>
        <p:spPr bwMode="auto">
          <a:xfrm>
            <a:off x="553303" y="1607024"/>
            <a:ext cx="8703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a:latin typeface="Times New Roman" pitchFamily="18" charset="0"/>
              </a:rPr>
              <a:t>- Các tiếng </a:t>
            </a:r>
            <a:r>
              <a:rPr lang="en-US" altLang="en-US">
                <a:latin typeface="Times New Roman" pitchFamily="18" charset="0"/>
              </a:rPr>
              <a:t>có </a:t>
            </a:r>
            <a:r>
              <a:rPr lang="en-US" altLang="en-US" b="1" smtClean="0">
                <a:solidFill>
                  <a:srgbClr val="FF0000"/>
                </a:solidFill>
                <a:latin typeface="Times New Roman" pitchFamily="18" charset="0"/>
              </a:rPr>
              <a:t>ia</a:t>
            </a:r>
            <a:r>
              <a:rPr lang="en-US" altLang="en-US" smtClean="0">
                <a:solidFill>
                  <a:srgbClr val="FF0000"/>
                </a:solidFill>
                <a:latin typeface="Times New Roman" pitchFamily="18" charset="0"/>
              </a:rPr>
              <a:t>, </a:t>
            </a:r>
            <a:r>
              <a:rPr lang="en-US" altLang="en-US" b="1" smtClean="0">
                <a:solidFill>
                  <a:srgbClr val="FF0000"/>
                </a:solidFill>
                <a:latin typeface="Times New Roman" pitchFamily="18" charset="0"/>
              </a:rPr>
              <a:t>ua</a:t>
            </a:r>
            <a:r>
              <a:rPr lang="en-US" altLang="en-US" smtClean="0">
                <a:solidFill>
                  <a:srgbClr val="FF0000"/>
                </a:solidFill>
                <a:latin typeface="Times New Roman" pitchFamily="18" charset="0"/>
              </a:rPr>
              <a:t>, </a:t>
            </a:r>
            <a:r>
              <a:rPr lang="en-US" altLang="en-US" b="1">
                <a:solidFill>
                  <a:srgbClr val="FF0000"/>
                </a:solidFill>
                <a:latin typeface="Times New Roman" pitchFamily="18" charset="0"/>
              </a:rPr>
              <a:t>ưa</a:t>
            </a:r>
          </a:p>
        </p:txBody>
      </p:sp>
      <p:sp>
        <p:nvSpPr>
          <p:cNvPr id="340999" name="Rectangle 7"/>
          <p:cNvSpPr>
            <a:spLocks noChangeArrowheads="1"/>
          </p:cNvSpPr>
          <p:nvPr/>
        </p:nvSpPr>
        <p:spPr bwMode="auto">
          <a:xfrm>
            <a:off x="309033" y="2457925"/>
            <a:ext cx="116416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altLang="en-US" sz="3200" b="1">
                <a:solidFill>
                  <a:srgbClr val="0000FF"/>
                </a:solidFill>
                <a:latin typeface="Times New Roman" pitchFamily="18" charset="0"/>
                <a:cs typeface="Times New Roman" pitchFamily="18" charset="0"/>
              </a:rPr>
              <a:t>không có âm cuối, dấu thanh được đặt ở chữ cái đầu của âm chính.</a:t>
            </a:r>
          </a:p>
        </p:txBody>
      </p:sp>
      <p:sp>
        <p:nvSpPr>
          <p:cNvPr id="341000" name="Text Box 8"/>
          <p:cNvSpPr txBox="1">
            <a:spLocks noChangeArrowheads="1"/>
          </p:cNvSpPr>
          <p:nvPr/>
        </p:nvSpPr>
        <p:spPr bwMode="auto">
          <a:xfrm>
            <a:off x="330200" y="3763646"/>
            <a:ext cx="8703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a:latin typeface="Times New Roman" pitchFamily="18" charset="0"/>
              </a:rPr>
              <a:t>- Các tiếng có </a:t>
            </a:r>
            <a:r>
              <a:rPr lang="en-US" altLang="en-US" b="1">
                <a:solidFill>
                  <a:srgbClr val="FF0000"/>
                </a:solidFill>
                <a:latin typeface="Times New Roman" pitchFamily="18" charset="0"/>
              </a:rPr>
              <a:t>iê</a:t>
            </a:r>
            <a:r>
              <a:rPr lang="en-US" altLang="en-US">
                <a:solidFill>
                  <a:srgbClr val="FF0000"/>
                </a:solidFill>
                <a:latin typeface="Times New Roman" pitchFamily="18" charset="0"/>
              </a:rPr>
              <a:t>, </a:t>
            </a:r>
            <a:r>
              <a:rPr lang="en-US" altLang="en-US" b="1">
                <a:solidFill>
                  <a:srgbClr val="FF0000"/>
                </a:solidFill>
                <a:latin typeface="Times New Roman" pitchFamily="18" charset="0"/>
              </a:rPr>
              <a:t>uô</a:t>
            </a:r>
            <a:r>
              <a:rPr lang="en-US" altLang="en-US">
                <a:solidFill>
                  <a:srgbClr val="FF0000"/>
                </a:solidFill>
                <a:latin typeface="Times New Roman" pitchFamily="18" charset="0"/>
              </a:rPr>
              <a:t>, </a:t>
            </a:r>
            <a:r>
              <a:rPr lang="en-US" altLang="en-US" b="1">
                <a:solidFill>
                  <a:srgbClr val="FF0000"/>
                </a:solidFill>
                <a:latin typeface="Times New Roman" pitchFamily="18" charset="0"/>
              </a:rPr>
              <a:t>ươ</a:t>
            </a:r>
          </a:p>
        </p:txBody>
      </p:sp>
      <p:sp>
        <p:nvSpPr>
          <p:cNvPr id="341001" name="Text Box 9"/>
          <p:cNvSpPr txBox="1">
            <a:spLocks noChangeArrowheads="1"/>
          </p:cNvSpPr>
          <p:nvPr/>
        </p:nvSpPr>
        <p:spPr bwMode="auto">
          <a:xfrm>
            <a:off x="309033" y="4773297"/>
            <a:ext cx="11641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b="1">
                <a:solidFill>
                  <a:srgbClr val="0000FF"/>
                </a:solidFill>
                <a:latin typeface="Times New Roman" pitchFamily="18" charset="0"/>
              </a:rPr>
              <a:t>có âm cuối, dấu thanh được đặt ở chữ cái thứ hai của âm chính.</a:t>
            </a:r>
          </a:p>
        </p:txBody>
      </p:sp>
    </p:spTree>
    <p:extLst>
      <p:ext uri="{BB962C8B-B14F-4D97-AF65-F5344CB8AC3E}">
        <p14:creationId xmlns:p14="http://schemas.microsoft.com/office/powerpoint/2010/main" val="3868427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box(in)">
                                      <p:cBhvr>
                                        <p:cTn id="7" dur="500"/>
                                        <p:tgtEl>
                                          <p:spTgt spid="340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0998"/>
                                        </p:tgtEl>
                                        <p:attrNameLst>
                                          <p:attrName>style.visibility</p:attrName>
                                        </p:attrNameLst>
                                      </p:cBhvr>
                                      <p:to>
                                        <p:strVal val="visible"/>
                                      </p:to>
                                    </p:set>
                                    <p:animEffect transition="in" filter="checkerboard(across)">
                                      <p:cBhvr>
                                        <p:cTn id="12" dur="500"/>
                                        <p:tgtEl>
                                          <p:spTgt spid="340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0999"/>
                                        </p:tgtEl>
                                        <p:attrNameLst>
                                          <p:attrName>style.visibility</p:attrName>
                                        </p:attrNameLst>
                                      </p:cBhvr>
                                      <p:to>
                                        <p:strVal val="visible"/>
                                      </p:to>
                                    </p:set>
                                    <p:animEffect transition="in" filter="circle(in)">
                                      <p:cBhvr>
                                        <p:cTn id="17" dur="2000"/>
                                        <p:tgtEl>
                                          <p:spTgt spid="3409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1000"/>
                                        </p:tgtEl>
                                        <p:attrNameLst>
                                          <p:attrName>style.visibility</p:attrName>
                                        </p:attrNameLst>
                                      </p:cBhvr>
                                      <p:to>
                                        <p:strVal val="visible"/>
                                      </p:to>
                                    </p:set>
                                    <p:animEffect transition="in" filter="box(in)">
                                      <p:cBhvr>
                                        <p:cTn id="22" dur="500"/>
                                        <p:tgtEl>
                                          <p:spTgt spid="3410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41001"/>
                                        </p:tgtEl>
                                        <p:attrNameLst>
                                          <p:attrName>style.visibility</p:attrName>
                                        </p:attrNameLst>
                                      </p:cBhvr>
                                      <p:to>
                                        <p:strVal val="visible"/>
                                      </p:to>
                                    </p:set>
                                    <p:animEffect transition="in" filter="circle(in)">
                                      <p:cBhvr>
                                        <p:cTn id="27" dur="2000"/>
                                        <p:tgtEl>
                                          <p:spTgt spid="34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p:bldP spid="340998" grpId="0"/>
      <p:bldP spid="340999" grpId="0"/>
      <p:bldP spid="341000" grpId="0"/>
      <p:bldP spid="3410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Text Box 4"/>
          <p:cNvSpPr txBox="1">
            <a:spLocks noChangeArrowheads="1"/>
          </p:cNvSpPr>
          <p:nvPr/>
        </p:nvSpPr>
        <p:spPr bwMode="auto">
          <a:xfrm>
            <a:off x="1870908" y="300110"/>
            <a:ext cx="701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altLang="en-US" sz="2800" b="1">
                <a:latin typeface="Times New Roman" pitchFamily="18" charset="0"/>
              </a:rPr>
              <a:t>Bài 3</a:t>
            </a:r>
          </a:p>
        </p:txBody>
      </p:sp>
      <p:sp>
        <p:nvSpPr>
          <p:cNvPr id="343045" name="Text Box 5"/>
          <p:cNvSpPr txBox="1">
            <a:spLocks noChangeArrowheads="1"/>
          </p:cNvSpPr>
          <p:nvPr/>
        </p:nvSpPr>
        <p:spPr bwMode="auto">
          <a:xfrm>
            <a:off x="241300" y="910041"/>
            <a:ext cx="1168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4000" b="1">
                <a:solidFill>
                  <a:srgbClr val="0033CC"/>
                </a:solidFill>
                <a:latin typeface="Times New Roman" pitchFamily="18" charset="0"/>
              </a:rPr>
              <a:t>Tìm tiếng có chứa ưa hoặc ươ thích hợp với mỗi chỗ trống trong các thành ngữ, tục ngữ dưới đây</a:t>
            </a:r>
          </a:p>
        </p:txBody>
      </p:sp>
      <p:sp>
        <p:nvSpPr>
          <p:cNvPr id="343046" name="Text Box 6"/>
          <p:cNvSpPr txBox="1">
            <a:spLocks noChangeArrowheads="1"/>
          </p:cNvSpPr>
          <p:nvPr/>
        </p:nvSpPr>
        <p:spPr bwMode="auto">
          <a:xfrm>
            <a:off x="774701" y="2590801"/>
            <a:ext cx="677121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4000" smtClean="0">
                <a:latin typeface="Times New Roman" pitchFamily="18" charset="0"/>
              </a:rPr>
              <a:t>  - </a:t>
            </a:r>
            <a:r>
              <a:rPr lang="en-US" altLang="en-US" sz="4000">
                <a:latin typeface="Times New Roman" pitchFamily="18" charset="0"/>
              </a:rPr>
              <a:t>Cầu được, . . .  thấy.</a:t>
            </a:r>
          </a:p>
        </p:txBody>
      </p:sp>
      <p:sp>
        <p:nvSpPr>
          <p:cNvPr id="343047" name="Text Box 7"/>
          <p:cNvSpPr txBox="1">
            <a:spLocks noChangeArrowheads="1"/>
          </p:cNvSpPr>
          <p:nvPr/>
        </p:nvSpPr>
        <p:spPr bwMode="auto">
          <a:xfrm>
            <a:off x="980018" y="3200401"/>
            <a:ext cx="9893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4000">
                <a:latin typeface="Times New Roman" pitchFamily="18" charset="0"/>
              </a:rPr>
              <a:t>- Năm nắng, .  .  .   mưa.</a:t>
            </a:r>
          </a:p>
        </p:txBody>
      </p:sp>
      <p:sp>
        <p:nvSpPr>
          <p:cNvPr id="343048" name="Text Box 8"/>
          <p:cNvSpPr txBox="1">
            <a:spLocks noChangeArrowheads="1"/>
          </p:cNvSpPr>
          <p:nvPr/>
        </p:nvSpPr>
        <p:spPr bwMode="auto">
          <a:xfrm>
            <a:off x="872068" y="4170364"/>
            <a:ext cx="677121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4000">
                <a:latin typeface="Times New Roman" pitchFamily="18" charset="0"/>
              </a:rPr>
              <a:t>- .  .  .   chảy đá mòn</a:t>
            </a:r>
          </a:p>
        </p:txBody>
      </p:sp>
      <p:sp>
        <p:nvSpPr>
          <p:cNvPr id="343049" name="Text Box 9"/>
          <p:cNvSpPr txBox="1">
            <a:spLocks noChangeArrowheads="1"/>
          </p:cNvSpPr>
          <p:nvPr/>
        </p:nvSpPr>
        <p:spPr bwMode="auto">
          <a:xfrm>
            <a:off x="774701" y="5024439"/>
            <a:ext cx="10198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4000">
                <a:latin typeface="Times New Roman" pitchFamily="18" charset="0"/>
              </a:rPr>
              <a:t>- .  .  . thử vàng, gian nan thử sức.</a:t>
            </a:r>
          </a:p>
        </p:txBody>
      </p:sp>
      <p:sp>
        <p:nvSpPr>
          <p:cNvPr id="343050" name="Text Box 10"/>
          <p:cNvSpPr txBox="1">
            <a:spLocks noChangeArrowheads="1"/>
          </p:cNvSpPr>
          <p:nvPr/>
        </p:nvSpPr>
        <p:spPr bwMode="auto">
          <a:xfrm>
            <a:off x="3209583" y="2586598"/>
            <a:ext cx="1460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4000" b="1">
                <a:solidFill>
                  <a:srgbClr val="FF0000"/>
                </a:solidFill>
                <a:latin typeface="Times New Roman" pitchFamily="18" charset="0"/>
              </a:rPr>
              <a:t>ước      </a:t>
            </a:r>
          </a:p>
        </p:txBody>
      </p:sp>
      <p:sp>
        <p:nvSpPr>
          <p:cNvPr id="343051" name="Text Box 11"/>
          <p:cNvSpPr txBox="1">
            <a:spLocks noChangeArrowheads="1"/>
          </p:cNvSpPr>
          <p:nvPr/>
        </p:nvSpPr>
        <p:spPr bwMode="auto">
          <a:xfrm>
            <a:off x="2166384" y="3200401"/>
            <a:ext cx="422486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4000" b="1">
                <a:solidFill>
                  <a:srgbClr val="FF0000"/>
                </a:solidFill>
                <a:latin typeface="Times New Roman" pitchFamily="18" charset="0"/>
              </a:rPr>
              <a:t>mười</a:t>
            </a:r>
          </a:p>
        </p:txBody>
      </p:sp>
      <p:sp>
        <p:nvSpPr>
          <p:cNvPr id="343053" name="Text Box 13"/>
          <p:cNvSpPr txBox="1">
            <a:spLocks noChangeArrowheads="1"/>
          </p:cNvSpPr>
          <p:nvPr/>
        </p:nvSpPr>
        <p:spPr bwMode="auto">
          <a:xfrm>
            <a:off x="828450" y="4170364"/>
            <a:ext cx="2084916"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4000" b="1">
                <a:solidFill>
                  <a:srgbClr val="FF0000"/>
                </a:solidFill>
                <a:latin typeface="Times New Roman" pitchFamily="18" charset="0"/>
              </a:rPr>
              <a:t>Nước</a:t>
            </a:r>
          </a:p>
        </p:txBody>
      </p:sp>
      <p:sp>
        <p:nvSpPr>
          <p:cNvPr id="343054" name="Text Box 14"/>
          <p:cNvSpPr txBox="1">
            <a:spLocks noChangeArrowheads="1"/>
          </p:cNvSpPr>
          <p:nvPr/>
        </p:nvSpPr>
        <p:spPr bwMode="auto">
          <a:xfrm>
            <a:off x="911537" y="5038726"/>
            <a:ext cx="1460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4000" b="1">
                <a:solidFill>
                  <a:srgbClr val="FF0000"/>
                </a:solidFill>
                <a:latin typeface="Times New Roman" pitchFamily="18" charset="0"/>
              </a:rPr>
              <a:t>Lửa</a:t>
            </a:r>
          </a:p>
        </p:txBody>
      </p:sp>
    </p:spTree>
    <p:extLst>
      <p:ext uri="{BB962C8B-B14F-4D97-AF65-F5344CB8AC3E}">
        <p14:creationId xmlns:p14="http://schemas.microsoft.com/office/powerpoint/2010/main" val="1142299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blinds(horizontal)">
                                      <p:cBhvr>
                                        <p:cTn id="7" dur="500"/>
                                        <p:tgtEl>
                                          <p:spTgt spid="343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3046"/>
                                        </p:tgtEl>
                                        <p:attrNameLst>
                                          <p:attrName>style.visibility</p:attrName>
                                        </p:attrNameLst>
                                      </p:cBhvr>
                                      <p:to>
                                        <p:strVal val="visible"/>
                                      </p:to>
                                    </p:set>
                                    <p:animEffect transition="in" filter="checkerboard(across)">
                                      <p:cBhvr>
                                        <p:cTn id="12" dur="500"/>
                                        <p:tgtEl>
                                          <p:spTgt spid="34304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43047"/>
                                        </p:tgtEl>
                                        <p:attrNameLst>
                                          <p:attrName>style.visibility</p:attrName>
                                        </p:attrNameLst>
                                      </p:cBhvr>
                                      <p:to>
                                        <p:strVal val="visible"/>
                                      </p:to>
                                    </p:set>
                                    <p:animEffect transition="in" filter="checkerboard(across)">
                                      <p:cBhvr>
                                        <p:cTn id="15" dur="500"/>
                                        <p:tgtEl>
                                          <p:spTgt spid="34304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43048"/>
                                        </p:tgtEl>
                                        <p:attrNameLst>
                                          <p:attrName>style.visibility</p:attrName>
                                        </p:attrNameLst>
                                      </p:cBhvr>
                                      <p:to>
                                        <p:strVal val="visible"/>
                                      </p:to>
                                    </p:set>
                                    <p:animEffect transition="in" filter="checkerboard(across)">
                                      <p:cBhvr>
                                        <p:cTn id="18" dur="500"/>
                                        <p:tgtEl>
                                          <p:spTgt spid="34304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43049"/>
                                        </p:tgtEl>
                                        <p:attrNameLst>
                                          <p:attrName>style.visibility</p:attrName>
                                        </p:attrNameLst>
                                      </p:cBhvr>
                                      <p:to>
                                        <p:strVal val="visible"/>
                                      </p:to>
                                    </p:set>
                                    <p:animEffect transition="in" filter="checkerboard(across)">
                                      <p:cBhvr>
                                        <p:cTn id="21" dur="500"/>
                                        <p:tgtEl>
                                          <p:spTgt spid="34304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43045"/>
                                        </p:tgtEl>
                                        <p:attrNameLst>
                                          <p:attrName>style.visibility</p:attrName>
                                        </p:attrNameLst>
                                      </p:cBhvr>
                                      <p:to>
                                        <p:strVal val="visible"/>
                                      </p:to>
                                    </p:set>
                                    <p:animEffect transition="in" filter="checkerboard(across)">
                                      <p:cBhvr>
                                        <p:cTn id="24" dur="500"/>
                                        <p:tgtEl>
                                          <p:spTgt spid="3430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43050"/>
                                        </p:tgtEl>
                                        <p:attrNameLst>
                                          <p:attrName>style.visibility</p:attrName>
                                        </p:attrNameLst>
                                      </p:cBhvr>
                                      <p:to>
                                        <p:strVal val="visible"/>
                                      </p:to>
                                    </p:set>
                                    <p:animEffect transition="in" filter="box(in)">
                                      <p:cBhvr>
                                        <p:cTn id="29" dur="500"/>
                                        <p:tgtEl>
                                          <p:spTgt spid="3430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43051"/>
                                        </p:tgtEl>
                                        <p:attrNameLst>
                                          <p:attrName>style.visibility</p:attrName>
                                        </p:attrNameLst>
                                      </p:cBhvr>
                                      <p:to>
                                        <p:strVal val="visible"/>
                                      </p:to>
                                    </p:set>
                                    <p:animEffect transition="in" filter="box(in)">
                                      <p:cBhvr>
                                        <p:cTn id="34" dur="500"/>
                                        <p:tgtEl>
                                          <p:spTgt spid="3430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43053"/>
                                        </p:tgtEl>
                                        <p:attrNameLst>
                                          <p:attrName>style.visibility</p:attrName>
                                        </p:attrNameLst>
                                      </p:cBhvr>
                                      <p:to>
                                        <p:strVal val="visible"/>
                                      </p:to>
                                    </p:set>
                                    <p:animEffect transition="in" filter="box(in)">
                                      <p:cBhvr>
                                        <p:cTn id="39" dur="500"/>
                                        <p:tgtEl>
                                          <p:spTgt spid="3430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43054"/>
                                        </p:tgtEl>
                                        <p:attrNameLst>
                                          <p:attrName>style.visibility</p:attrName>
                                        </p:attrNameLst>
                                      </p:cBhvr>
                                      <p:to>
                                        <p:strVal val="visible"/>
                                      </p:to>
                                    </p:set>
                                    <p:animEffect transition="in" filter="box(in)">
                                      <p:cBhvr>
                                        <p:cTn id="44" dur="500"/>
                                        <p:tgtEl>
                                          <p:spTgt spid="343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P spid="343045" grpId="0"/>
      <p:bldP spid="343046" grpId="0"/>
      <p:bldP spid="343047" grpId="0"/>
      <p:bldP spid="343048" grpId="0"/>
      <p:bldP spid="343049" grpId="0"/>
      <p:bldP spid="343050" grpId="0"/>
      <p:bldP spid="343051" grpId="0"/>
      <p:bldP spid="343053" grpId="0"/>
      <p:bldP spid="3430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xmlns=""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9092FE3C-7915-4979-9673-3F59BE1B1C59}"/>
              </a:ext>
            </a:extLst>
          </p:cNvPr>
          <p:cNvSpPr/>
          <p:nvPr/>
        </p:nvSpPr>
        <p:spPr>
          <a:xfrm>
            <a:off x="4417386" y="117566"/>
            <a:ext cx="2645276" cy="923330"/>
          </a:xfrm>
          <a:prstGeom prst="rect">
            <a:avLst/>
          </a:prstGeom>
          <a:noFill/>
        </p:spPr>
        <p:txBody>
          <a:bodyPr wrap="none" lIns="91440" tIns="45720" rIns="91440" bIns="45720">
            <a:spAutoFit/>
          </a:bodyPr>
          <a:lstStyle/>
          <a:p>
            <a:pPr algn="ct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xmlns="" id="{618164D5-A95F-4A36-B29B-8C9AADA6C236}"/>
              </a:ext>
            </a:extLst>
          </p:cNvPr>
          <p:cNvSpPr>
            <a:spLocks noChangeArrowheads="1"/>
          </p:cNvSpPr>
          <p:nvPr/>
        </p:nvSpPr>
        <p:spPr bwMode="gray">
          <a:xfrm>
            <a:off x="2428226" y="5460275"/>
            <a:ext cx="5392701" cy="1217666"/>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xmlns=""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xmlns="" id="{4ED85403-6AFA-478D-A093-60D4BF0E8BB9}"/>
              </a:ext>
            </a:extLst>
          </p:cNvPr>
          <p:cNvSpPr txBox="1">
            <a:spLocks noChangeArrowheads="1"/>
          </p:cNvSpPr>
          <p:nvPr/>
        </p:nvSpPr>
        <p:spPr bwMode="gray">
          <a:xfrm>
            <a:off x="2828012" y="5448665"/>
            <a:ext cx="5745513" cy="1200329"/>
          </a:xfrm>
          <a:prstGeom prst="rect">
            <a:avLst/>
          </a:prstGeom>
          <a:noFill/>
          <a:ln w="9525" algn="ctr">
            <a:noFill/>
            <a:miter lim="800000"/>
            <a:headEnd/>
            <a:tailEnd/>
          </a:ln>
          <a:effectLst/>
        </p:spPr>
        <p:txBody>
          <a:bodyPr wrap="square">
            <a:spAutoFit/>
          </a:bodyPr>
          <a:lstStyle/>
          <a:p>
            <a:pPr>
              <a:defRPr/>
            </a:pPr>
            <a:r>
              <a:rPr lang="en-US" sz="3600" dirty="0" err="1"/>
              <a:t>N</a:t>
            </a:r>
            <a:r>
              <a:rPr lang="en-US" sz="3600" dirty="0" err="1" smtClean="0"/>
              <a:t>ắm</a:t>
            </a:r>
            <a:r>
              <a:rPr lang="en-US" sz="3600" dirty="0" smtClean="0"/>
              <a:t> </a:t>
            </a:r>
            <a:r>
              <a:rPr lang="en-US" sz="3600" dirty="0" err="1"/>
              <a:t>được</a:t>
            </a:r>
            <a:r>
              <a:rPr lang="en-US" sz="3600" dirty="0"/>
              <a:t> </a:t>
            </a:r>
            <a:r>
              <a:rPr lang="en-US" sz="3600" dirty="0" err="1"/>
              <a:t>cách</a:t>
            </a:r>
            <a:r>
              <a:rPr lang="en-US" sz="3600" dirty="0"/>
              <a:t> </a:t>
            </a:r>
            <a:r>
              <a:rPr lang="en-US" sz="3600" dirty="0" err="1"/>
              <a:t>đánh</a:t>
            </a:r>
            <a:r>
              <a:rPr lang="en-US" sz="3600" dirty="0"/>
              <a:t> </a:t>
            </a:r>
            <a:r>
              <a:rPr lang="en-US" sz="3600" dirty="0" err="1"/>
              <a:t>dấu</a:t>
            </a:r>
            <a:r>
              <a:rPr lang="en-US" sz="3600" dirty="0"/>
              <a:t> </a:t>
            </a:r>
            <a:r>
              <a:rPr lang="en-US" sz="3600" dirty="0" err="1"/>
              <a:t>thanh</a:t>
            </a:r>
            <a:endParaRPr lang="en-US" sz="36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 Box 87">
            <a:extLst>
              <a:ext uri="{FF2B5EF4-FFF2-40B4-BE49-F238E27FC236}">
                <a16:creationId xmlns:a16="http://schemas.microsoft.com/office/drawing/2014/main" xmlns=""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xmlns="" id="{053A0F00-9484-4E8D-ACAD-07AA69109F51}"/>
              </a:ext>
            </a:extLst>
          </p:cNvPr>
          <p:cNvSpPr>
            <a:spLocks noChangeArrowheads="1"/>
          </p:cNvSpPr>
          <p:nvPr/>
        </p:nvSpPr>
        <p:spPr bwMode="gray">
          <a:xfrm>
            <a:off x="2387291" y="1180761"/>
            <a:ext cx="5445744" cy="1235868"/>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xmlns=""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xmlns=""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xmlns="" id="{AD6CADCE-2428-45DD-ABDE-F34851B9186A}"/>
              </a:ext>
            </a:extLst>
          </p:cNvPr>
          <p:cNvSpPr>
            <a:spLocks noChangeArrowheads="1"/>
          </p:cNvSpPr>
          <p:nvPr/>
        </p:nvSpPr>
        <p:spPr bwMode="gray">
          <a:xfrm>
            <a:off x="2980776" y="3252651"/>
            <a:ext cx="5810526" cy="14107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xmlns=""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xmlns="" id="{E6C64050-2866-4D7E-99E8-C1013E577B6B}"/>
              </a:ext>
            </a:extLst>
          </p:cNvPr>
          <p:cNvSpPr txBox="1">
            <a:spLocks noChangeArrowheads="1"/>
          </p:cNvSpPr>
          <p:nvPr/>
        </p:nvSpPr>
        <p:spPr bwMode="gray">
          <a:xfrm>
            <a:off x="2795451" y="1265864"/>
            <a:ext cx="55255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t>Viết đúng bài chính tả, biết trình bày đúng đoạn văn. </a:t>
            </a:r>
            <a:endParaRPr lang="en-US" altLang="en-US" sz="4000" dirty="0">
              <a:solidFill>
                <a:srgbClr val="2D2D8A"/>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 Box 97">
            <a:extLst>
              <a:ext uri="{FF2B5EF4-FFF2-40B4-BE49-F238E27FC236}">
                <a16:creationId xmlns:a16="http://schemas.microsoft.com/office/drawing/2014/main" xmlns=""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xmlns="" id="{B8C13CC3-4F9C-4724-8B8D-E78224425480}"/>
              </a:ext>
            </a:extLst>
          </p:cNvPr>
          <p:cNvSpPr/>
          <p:nvPr/>
        </p:nvSpPr>
        <p:spPr>
          <a:xfrm>
            <a:off x="3037747" y="3442148"/>
            <a:ext cx="5745876" cy="1200329"/>
          </a:xfrm>
          <a:prstGeom prst="rect">
            <a:avLst/>
          </a:prstGeom>
        </p:spPr>
        <p:txBody>
          <a:bodyPr wrap="square">
            <a:spAutoFit/>
          </a:bodyPr>
          <a:lstStyle/>
          <a:p>
            <a:pPr>
              <a:defRPr/>
            </a:pP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chứa</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uô</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ua</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dirty="0"/>
              <a:t>.</a:t>
            </a:r>
            <a:endParaRPr lang="en-US" sz="36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460985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xmlns="" id="{409013C7-2AFA-4F5D-AC77-5F27288D743D}"/>
              </a:ext>
            </a:extLst>
          </p:cNvPr>
          <p:cNvGrpSpPr/>
          <p:nvPr/>
        </p:nvGrpSpPr>
        <p:grpSpPr>
          <a:xfrm>
            <a:off x="-364585" y="420478"/>
            <a:ext cx="11805470" cy="5905487"/>
            <a:chOff x="-65032" y="149809"/>
            <a:chExt cx="11805470" cy="5905487"/>
          </a:xfrm>
        </p:grpSpPr>
        <p:pic>
          <p:nvPicPr>
            <p:cNvPr id="5" name="134">
              <a:extLst>
                <a:ext uri="{FF2B5EF4-FFF2-40B4-BE49-F238E27FC236}">
                  <a16:creationId xmlns:a16="http://schemas.microsoft.com/office/drawing/2014/main" xmlns=""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xmlns=""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xmlns="" id="{AF17595E-63C1-4AC9-8182-134E5C7D7EA5}"/>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8" name="142">
              <a:extLst>
                <a:ext uri="{FF2B5EF4-FFF2-40B4-BE49-F238E27FC236}">
                  <a16:creationId xmlns:a16="http://schemas.microsoft.com/office/drawing/2014/main" xmlns=""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1055" y="3461633"/>
            <a:ext cx="3679372" cy="275952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6219" y="904045"/>
            <a:ext cx="7720361" cy="293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4"/>
          <p:cNvPicPr>
            <a:picLocks noChangeAspect="1"/>
          </p:cNvPicPr>
          <p:nvPr/>
        </p:nvPicPr>
        <p:blipFill>
          <a:blip r:embed="rId13"/>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160" y="2800219"/>
            <a:ext cx="4572000" cy="3795486"/>
          </a:xfrm>
          <a:prstGeom prst="rect">
            <a:avLst/>
          </a:prstGeom>
        </p:spPr>
      </p:pic>
      <p:pic>
        <p:nvPicPr>
          <p:cNvPr id="24" name="图片 3"/>
          <p:cNvPicPr>
            <a:picLocks noChangeAspect="1"/>
          </p:cNvPicPr>
          <p:nvPr/>
        </p:nvPicPr>
        <p:blipFill>
          <a:blip r:embed="rId15"/>
          <a:stretch>
            <a:fillRect/>
          </a:stretch>
        </p:blipFill>
        <p:spPr>
          <a:xfrm>
            <a:off x="2279459" y="72518"/>
            <a:ext cx="1911029" cy="2062609"/>
          </a:xfrm>
          <a:prstGeom prst="rect">
            <a:avLst/>
          </a:prstGeom>
        </p:spPr>
      </p:pic>
    </p:spTree>
    <p:extLst>
      <p:ext uri="{BB962C8B-B14F-4D97-AF65-F5344CB8AC3E}">
        <p14:creationId xmlns:p14="http://schemas.microsoft.com/office/powerpoint/2010/main" val="409496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xmlns="" id="{409013C7-2AFA-4F5D-AC77-5F27288D743D}"/>
              </a:ext>
            </a:extLst>
          </p:cNvPr>
          <p:cNvGrpSpPr/>
          <p:nvPr/>
        </p:nvGrpSpPr>
        <p:grpSpPr>
          <a:xfrm>
            <a:off x="144866" y="0"/>
            <a:ext cx="11805470" cy="6570617"/>
            <a:chOff x="-65032" y="149809"/>
            <a:chExt cx="11805470" cy="6215454"/>
          </a:xfrm>
        </p:grpSpPr>
        <p:pic>
          <p:nvPicPr>
            <p:cNvPr id="5" name="134">
              <a:extLst>
                <a:ext uri="{FF2B5EF4-FFF2-40B4-BE49-F238E27FC236}">
                  <a16:creationId xmlns:a16="http://schemas.microsoft.com/office/drawing/2014/main" xmlns=""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xmlns=""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xmlns="" id="{AF17595E-63C1-4AC9-8182-134E5C7D7EA5}"/>
                </a:ext>
              </a:extLst>
            </p:cNvPr>
            <p:cNvPicPr>
              <a:picLocks noChangeAspect="1"/>
            </p:cNvPicPr>
            <p:nvPr/>
          </p:nvPicPr>
          <p:blipFill>
            <a:blip r:embed="rId5"/>
            <a:stretch>
              <a:fillRect/>
            </a:stretch>
          </p:blipFill>
          <p:spPr>
            <a:xfrm>
              <a:off x="803773" y="208486"/>
              <a:ext cx="10876207" cy="6156777"/>
            </a:xfrm>
            <a:prstGeom prst="rect">
              <a:avLst/>
            </a:prstGeom>
          </p:spPr>
        </p:pic>
        <p:pic>
          <p:nvPicPr>
            <p:cNvPr id="8" name="142">
              <a:extLst>
                <a:ext uri="{FF2B5EF4-FFF2-40B4-BE49-F238E27FC236}">
                  <a16:creationId xmlns:a16="http://schemas.microsoft.com/office/drawing/2014/main" xmlns=""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623" y="4485059"/>
            <a:ext cx="2314804" cy="17361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2" name="图片 4"/>
          <p:cNvPicPr>
            <a:picLocks noChangeAspect="1"/>
          </p:cNvPicPr>
          <p:nvPr/>
        </p:nvPicPr>
        <p:blipFill>
          <a:blip r:embed="rId12"/>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160" y="4454433"/>
            <a:ext cx="2579351" cy="2141271"/>
          </a:xfrm>
          <a:prstGeom prst="rect">
            <a:avLst/>
          </a:prstGeom>
        </p:spPr>
      </p:pic>
      <p:pic>
        <p:nvPicPr>
          <p:cNvPr id="24" name="图片 3"/>
          <p:cNvPicPr>
            <a:picLocks noChangeAspect="1"/>
          </p:cNvPicPr>
          <p:nvPr/>
        </p:nvPicPr>
        <p:blipFill>
          <a:blip r:embed="rId14"/>
          <a:stretch>
            <a:fillRect/>
          </a:stretch>
        </p:blipFill>
        <p:spPr>
          <a:xfrm>
            <a:off x="2279459" y="72518"/>
            <a:ext cx="1911029" cy="2062609"/>
          </a:xfrm>
          <a:prstGeom prst="rect">
            <a:avLst/>
          </a:prstGeom>
        </p:spPr>
      </p:pic>
      <p:sp>
        <p:nvSpPr>
          <p:cNvPr id="2" name="Cloud Callout 1"/>
          <p:cNvSpPr/>
          <p:nvPr/>
        </p:nvSpPr>
        <p:spPr>
          <a:xfrm>
            <a:off x="4049486" y="300446"/>
            <a:ext cx="6204857" cy="2181498"/>
          </a:xfrm>
          <a:prstGeom prst="cloudCallout">
            <a:avLst/>
          </a:prstGeom>
          <a:solidFill>
            <a:srgbClr val="FF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33CC99"/>
                </a:solidFill>
              </a:rPr>
              <a:t>VẬN DỤNG</a:t>
            </a:r>
            <a:endParaRPr lang="en-US" sz="6600" dirty="0">
              <a:solidFill>
                <a:srgbClr val="33CC99"/>
              </a:solidFill>
            </a:endParaRPr>
          </a:p>
        </p:txBody>
      </p:sp>
      <p:sp>
        <p:nvSpPr>
          <p:cNvPr id="3" name="Rectangle 2"/>
          <p:cNvSpPr/>
          <p:nvPr/>
        </p:nvSpPr>
        <p:spPr>
          <a:xfrm>
            <a:off x="1815736" y="2614637"/>
            <a:ext cx="9418319" cy="1477328"/>
          </a:xfrm>
          <a:prstGeom prst="rect">
            <a:avLst/>
          </a:prstGeom>
        </p:spPr>
        <p:txBody>
          <a:bodyPr wrap="square">
            <a:spAutoFit/>
          </a:bodyPr>
          <a:lstStyle/>
          <a:p>
            <a:pPr indent="119063" algn="just">
              <a:lnSpc>
                <a:spcPct val="150000"/>
              </a:lnSpc>
            </a:pPr>
            <a:r>
              <a:rPr lang="en-US" altLang="en-US" sz="3200" b="1" dirty="0" smtClean="0">
                <a:solidFill>
                  <a:srgbClr val="010000"/>
                </a:solidFill>
                <a:latin typeface="#9Slide03 Arima Madurai" panose="00000500000000000000" pitchFamily="2" charset="0"/>
                <a:cs typeface="#9Slide03 Arima Madurai" panose="00000500000000000000" pitchFamily="2" charset="0"/>
              </a:rPr>
              <a:t>+ </a:t>
            </a:r>
            <a:r>
              <a:rPr lang="en-US" altLang="en-US" sz="2800" b="1" dirty="0" err="1" smtClean="0">
                <a:solidFill>
                  <a:srgbClr val="010000"/>
                </a:solidFill>
                <a:latin typeface="Times New Roman" pitchFamily="18" charset="0"/>
                <a:cs typeface="Times New Roman" pitchFamily="18" charset="0"/>
              </a:rPr>
              <a:t>Về</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nhà</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tìm</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thêm</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các</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thành</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ngữ</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chỉ</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tính</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các</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của</a:t>
            </a:r>
            <a:r>
              <a:rPr lang="en-US" altLang="en-US" sz="2800" b="1" dirty="0" smtClean="0">
                <a:solidFill>
                  <a:srgbClr val="010000"/>
                </a:solidFill>
                <a:latin typeface="Times New Roman" pitchFamily="18" charset="0"/>
                <a:cs typeface="Times New Roman" pitchFamily="18" charset="0"/>
              </a:rPr>
              <a:t> </a:t>
            </a:r>
            <a:r>
              <a:rPr lang="en-US" altLang="en-US" sz="2800" b="1" dirty="0" err="1" smtClean="0">
                <a:solidFill>
                  <a:srgbClr val="010000"/>
                </a:solidFill>
                <a:latin typeface="Times New Roman" pitchFamily="18" charset="0"/>
                <a:cs typeface="Times New Roman" pitchFamily="18" charset="0"/>
              </a:rPr>
              <a:t>người</a:t>
            </a:r>
            <a:r>
              <a:rPr lang="en-US" altLang="en-US" sz="2800" b="1" dirty="0" smtClean="0">
                <a:solidFill>
                  <a:srgbClr val="010000"/>
                </a:solidFill>
                <a:latin typeface="Times New Roman" pitchFamily="18" charset="0"/>
                <a:cs typeface="Times New Roman" pitchFamily="18" charset="0"/>
              </a:rPr>
              <a:t>.</a:t>
            </a:r>
            <a:endParaRPr lang="en-US" altLang="en-US" sz="2800" b="1" dirty="0">
              <a:solidFill>
                <a:srgbClr val="010000"/>
              </a:solidFill>
              <a:latin typeface="Times New Roman" pitchFamily="18" charset="0"/>
              <a:cs typeface="Times New Roman" pitchFamily="18" charset="0"/>
            </a:endParaRPr>
          </a:p>
          <a:p>
            <a:pPr indent="119063" algn="just">
              <a:lnSpc>
                <a:spcPct val="150000"/>
              </a:lnSpc>
            </a:pPr>
            <a:r>
              <a:rPr lang="en-US" altLang="en-US" sz="2800" b="1" dirty="0">
                <a:solidFill>
                  <a:srgbClr val="010000"/>
                </a:solidFill>
                <a:latin typeface="Times New Roman" pitchFamily="18" charset="0"/>
                <a:cs typeface="Times New Roman" pitchFamily="18" charset="0"/>
              </a:rPr>
              <a:t>+ </a:t>
            </a:r>
            <a:r>
              <a:rPr lang="en-US" altLang="en-US" sz="2800" b="1" dirty="0" err="1">
                <a:solidFill>
                  <a:srgbClr val="010000"/>
                </a:solidFill>
                <a:latin typeface="Times New Roman" pitchFamily="18" charset="0"/>
                <a:cs typeface="Times New Roman" pitchFamily="18" charset="0"/>
              </a:rPr>
              <a:t>Xem</a:t>
            </a:r>
            <a:r>
              <a:rPr lang="en-US" altLang="en-US" sz="2800" b="1" dirty="0">
                <a:solidFill>
                  <a:srgbClr val="010000"/>
                </a:solidFill>
                <a:latin typeface="Times New Roman" pitchFamily="18" charset="0"/>
                <a:cs typeface="Times New Roman" pitchFamily="18" charset="0"/>
              </a:rPr>
              <a:t> </a:t>
            </a:r>
            <a:r>
              <a:rPr lang="en-US" altLang="en-US" sz="2800" b="1" dirty="0" err="1">
                <a:solidFill>
                  <a:srgbClr val="010000"/>
                </a:solidFill>
                <a:latin typeface="Times New Roman" pitchFamily="18" charset="0"/>
                <a:cs typeface="Times New Roman" pitchFamily="18" charset="0"/>
              </a:rPr>
              <a:t>trước</a:t>
            </a:r>
            <a:r>
              <a:rPr lang="en-US" altLang="en-US" sz="2800" b="1" dirty="0">
                <a:solidFill>
                  <a:srgbClr val="010000"/>
                </a:solidFill>
                <a:latin typeface="Times New Roman" pitchFamily="18" charset="0"/>
                <a:cs typeface="Times New Roman" pitchFamily="18" charset="0"/>
              </a:rPr>
              <a:t> </a:t>
            </a:r>
            <a:r>
              <a:rPr lang="en-US" altLang="en-US" sz="2800" b="1" dirty="0" err="1">
                <a:solidFill>
                  <a:srgbClr val="010000"/>
                </a:solidFill>
                <a:latin typeface="Times New Roman" pitchFamily="18" charset="0"/>
                <a:cs typeface="Times New Roman" pitchFamily="18" charset="0"/>
              </a:rPr>
              <a:t>bài</a:t>
            </a:r>
            <a:r>
              <a:rPr lang="en-US" altLang="en-US" sz="2800" b="1" dirty="0">
                <a:solidFill>
                  <a:srgbClr val="010000"/>
                </a:solidFill>
                <a:latin typeface="Times New Roman" pitchFamily="18" charset="0"/>
                <a:cs typeface="Times New Roman" pitchFamily="18" charset="0"/>
              </a:rPr>
              <a:t> : </a:t>
            </a:r>
            <a:r>
              <a:rPr lang="en-US" altLang="en-US" sz="2800" b="1" dirty="0" smtClean="0">
                <a:solidFill>
                  <a:srgbClr val="010000"/>
                </a:solidFill>
                <a:latin typeface="Times New Roman" pitchFamily="18" charset="0"/>
                <a:cs typeface="Times New Roman" pitchFamily="18" charset="0"/>
              </a:rPr>
              <a:t>Ê-mi-</a:t>
            </a:r>
            <a:r>
              <a:rPr lang="en-US" altLang="en-US" sz="2800" b="1" dirty="0" err="1" smtClean="0">
                <a:solidFill>
                  <a:srgbClr val="010000"/>
                </a:solidFill>
                <a:latin typeface="Times New Roman" pitchFamily="18" charset="0"/>
                <a:cs typeface="Times New Roman" pitchFamily="18" charset="0"/>
              </a:rPr>
              <a:t>li,con</a:t>
            </a:r>
            <a:r>
              <a:rPr lang="en-US" altLang="en-US" sz="2800" b="1" dirty="0" smtClean="0">
                <a:solidFill>
                  <a:srgbClr val="010000"/>
                </a:solidFill>
                <a:latin typeface="Times New Roman" pitchFamily="18" charset="0"/>
                <a:cs typeface="Times New Roman" pitchFamily="18" charset="0"/>
              </a:rPr>
              <a:t>….</a:t>
            </a:r>
            <a:endParaRPr lang="en-US" sz="2800" dirty="0">
              <a:solidFill>
                <a:srgbClr val="01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65354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1796672" y="1353438"/>
            <a:ext cx="9975536" cy="646331"/>
          </a:xfrm>
          <a:prstGeom prst="rect">
            <a:avLst/>
          </a:prstGeom>
          <a:noFill/>
          <a:ln w="9525">
            <a:noFill/>
            <a:miter lim="800000"/>
            <a:headEnd/>
            <a:tailEnd/>
          </a:ln>
        </p:spPr>
        <p:txBody>
          <a:bodyPr wrap="square">
            <a:spAutoFit/>
          </a:bodyPr>
          <a:lstStyle/>
          <a:p>
            <a:pPr algn="just"/>
            <a:r>
              <a:rPr lang="en-US" sz="3600"/>
              <a:t>- </a:t>
            </a:r>
            <a:r>
              <a:rPr lang="en-US" sz="3600"/>
              <a:t>N</a:t>
            </a:r>
            <a:r>
              <a:rPr lang="en-US" sz="3600" smtClean="0"/>
              <a:t>êu cách ghi dấu </a:t>
            </a:r>
            <a:r>
              <a:rPr lang="en-US" sz="3600" dirty="0" err="1"/>
              <a:t>thanh</a:t>
            </a:r>
            <a:r>
              <a:rPr lang="en-US" sz="3600" dirty="0"/>
              <a:t> </a:t>
            </a:r>
            <a:r>
              <a:rPr lang="en-US" sz="3600" dirty="0" err="1"/>
              <a:t>của</a:t>
            </a:r>
            <a:r>
              <a:rPr lang="en-US" sz="3600" dirty="0"/>
              <a:t> </a:t>
            </a:r>
            <a:r>
              <a:rPr lang="en-US" sz="3600" dirty="0" err="1"/>
              <a:t>các</a:t>
            </a:r>
            <a:r>
              <a:rPr lang="en-US" sz="3600" dirty="0"/>
              <a:t> </a:t>
            </a:r>
            <a:r>
              <a:rPr lang="en-US" sz="3600" err="1"/>
              <a:t>tiếng</a:t>
            </a:r>
            <a:r>
              <a:rPr lang="en-US" sz="3600"/>
              <a:t> </a:t>
            </a:r>
            <a:r>
              <a:rPr lang="en-US" sz="3600" smtClean="0"/>
              <a:t> </a:t>
            </a:r>
            <a:r>
              <a:rPr lang="en-US" sz="3600" smtClean="0">
                <a:solidFill>
                  <a:srgbClr val="FF0000"/>
                </a:solidFill>
              </a:rPr>
              <a:t>biển, mía</a:t>
            </a:r>
            <a:r>
              <a:rPr lang="en-US" sz="3600" smtClean="0"/>
              <a:t>.</a:t>
            </a:r>
            <a:endParaRPr lang="en-US" sz="3600" dirty="0"/>
          </a:p>
        </p:txBody>
      </p:sp>
      <p:sp>
        <p:nvSpPr>
          <p:cNvPr id="2104" name="Text Box 56"/>
          <p:cNvSpPr txBox="1">
            <a:spLocks noChangeArrowheads="1"/>
          </p:cNvSpPr>
          <p:nvPr/>
        </p:nvSpPr>
        <p:spPr bwMode="auto">
          <a:xfrm>
            <a:off x="2768128" y="2082600"/>
            <a:ext cx="1279517" cy="830997"/>
          </a:xfrm>
          <a:prstGeom prst="rect">
            <a:avLst/>
          </a:prstGeom>
          <a:noFill/>
          <a:ln w="9525">
            <a:noFill/>
            <a:miter lim="800000"/>
            <a:headEnd/>
            <a:tailEnd/>
          </a:ln>
        </p:spPr>
        <p:txBody>
          <a:bodyPr wrap="none">
            <a:spAutoFit/>
          </a:bodyPr>
          <a:lstStyle/>
          <a:p>
            <a:r>
              <a:rPr lang="en-US" sz="4800">
                <a:solidFill>
                  <a:srgbClr val="FF0000"/>
                </a:solidFill>
              </a:rPr>
              <a:t>biển</a:t>
            </a:r>
          </a:p>
        </p:txBody>
      </p:sp>
      <p:sp>
        <p:nvSpPr>
          <p:cNvPr id="2105" name="Text Box 57"/>
          <p:cNvSpPr txBox="1">
            <a:spLocks noChangeArrowheads="1"/>
          </p:cNvSpPr>
          <p:nvPr/>
        </p:nvSpPr>
        <p:spPr bwMode="auto">
          <a:xfrm>
            <a:off x="2768128" y="3052812"/>
            <a:ext cx="1112805" cy="830997"/>
          </a:xfrm>
          <a:prstGeom prst="rect">
            <a:avLst/>
          </a:prstGeom>
          <a:noFill/>
          <a:ln w="9525">
            <a:noFill/>
            <a:miter lim="800000"/>
            <a:headEnd/>
            <a:tailEnd/>
          </a:ln>
        </p:spPr>
        <p:txBody>
          <a:bodyPr wrap="none">
            <a:spAutoFit/>
          </a:bodyPr>
          <a:lstStyle/>
          <a:p>
            <a:r>
              <a:rPr lang="en-US" sz="4800" dirty="0" err="1">
                <a:solidFill>
                  <a:srgbClr val="FF0000"/>
                </a:solidFill>
              </a:rPr>
              <a:t>mía</a:t>
            </a:r>
            <a:endParaRPr lang="en-US" sz="4800" dirty="0">
              <a:solidFill>
                <a:srgbClr val="FF0000"/>
              </a:solidFill>
            </a:endParaRPr>
          </a:p>
        </p:txBody>
      </p:sp>
      <p:sp>
        <p:nvSpPr>
          <p:cNvPr id="2106" name="Text Box 58"/>
          <p:cNvSpPr txBox="1">
            <a:spLocks noChangeArrowheads="1"/>
          </p:cNvSpPr>
          <p:nvPr/>
        </p:nvSpPr>
        <p:spPr bwMode="auto">
          <a:xfrm>
            <a:off x="4984124" y="2066725"/>
            <a:ext cx="2203682" cy="830997"/>
          </a:xfrm>
          <a:prstGeom prst="rect">
            <a:avLst/>
          </a:prstGeom>
          <a:noFill/>
          <a:ln w="9525">
            <a:noFill/>
            <a:miter lim="800000"/>
            <a:headEnd/>
            <a:tailEnd/>
          </a:ln>
        </p:spPr>
        <p:txBody>
          <a:bodyPr wrap="square">
            <a:spAutoFit/>
          </a:bodyPr>
          <a:lstStyle/>
          <a:p>
            <a:r>
              <a:rPr lang="en-US" sz="4800" smtClean="0"/>
              <a:t>         </a:t>
            </a:r>
            <a:r>
              <a:rPr lang="en-US" sz="4800" smtClean="0"/>
              <a:t>b</a:t>
            </a:r>
            <a:r>
              <a:rPr lang="en-US" sz="4800" smtClean="0"/>
              <a:t>iê</a:t>
            </a:r>
            <a:endParaRPr lang="en-US" sz="4800"/>
          </a:p>
        </p:txBody>
      </p:sp>
      <p:sp>
        <p:nvSpPr>
          <p:cNvPr id="2107" name="Text Box 59"/>
          <p:cNvSpPr txBox="1">
            <a:spLocks noChangeArrowheads="1"/>
          </p:cNvSpPr>
          <p:nvPr/>
        </p:nvSpPr>
        <p:spPr bwMode="auto">
          <a:xfrm>
            <a:off x="5686360" y="2976611"/>
            <a:ext cx="1612913" cy="830997"/>
          </a:xfrm>
          <a:prstGeom prst="rect">
            <a:avLst/>
          </a:prstGeom>
          <a:noFill/>
          <a:ln w="9525">
            <a:noFill/>
            <a:miter lim="800000"/>
            <a:headEnd/>
            <a:tailEnd/>
          </a:ln>
        </p:spPr>
        <p:txBody>
          <a:bodyPr wrap="square">
            <a:spAutoFit/>
          </a:bodyPr>
          <a:lstStyle/>
          <a:p>
            <a:r>
              <a:rPr lang="en-US" sz="4800" smtClean="0"/>
              <a:t>   mia</a:t>
            </a:r>
            <a:endParaRPr lang="en-US" sz="4800"/>
          </a:p>
        </p:txBody>
      </p:sp>
      <p:sp>
        <p:nvSpPr>
          <p:cNvPr id="2108" name="Text Box 60"/>
          <p:cNvSpPr txBox="1">
            <a:spLocks noChangeArrowheads="1"/>
          </p:cNvSpPr>
          <p:nvPr/>
        </p:nvSpPr>
        <p:spPr bwMode="auto">
          <a:xfrm>
            <a:off x="6975306" y="2066725"/>
            <a:ext cx="647934" cy="830997"/>
          </a:xfrm>
          <a:prstGeom prst="rect">
            <a:avLst/>
          </a:prstGeom>
          <a:noFill/>
          <a:ln w="9525">
            <a:noFill/>
            <a:miter lim="800000"/>
            <a:headEnd/>
            <a:tailEnd/>
          </a:ln>
        </p:spPr>
        <p:txBody>
          <a:bodyPr wrap="none">
            <a:spAutoFit/>
          </a:bodyPr>
          <a:lstStyle/>
          <a:p>
            <a:r>
              <a:rPr lang="en-US" sz="4800" smtClean="0"/>
              <a:t>n </a:t>
            </a:r>
            <a:endParaRPr lang="en-US" sz="4800"/>
          </a:p>
        </p:txBody>
      </p:sp>
      <p:sp>
        <p:nvSpPr>
          <p:cNvPr id="2109" name="Text Box 61"/>
          <p:cNvSpPr txBox="1">
            <a:spLocks noChangeArrowheads="1"/>
          </p:cNvSpPr>
          <p:nvPr/>
        </p:nvSpPr>
        <p:spPr bwMode="auto">
          <a:xfrm>
            <a:off x="6784440" y="1870067"/>
            <a:ext cx="375424" cy="584775"/>
          </a:xfrm>
          <a:prstGeom prst="rect">
            <a:avLst/>
          </a:prstGeom>
          <a:noFill/>
          <a:ln w="9525">
            <a:noFill/>
            <a:miter lim="800000"/>
            <a:headEnd/>
            <a:tailEnd/>
          </a:ln>
        </p:spPr>
        <p:txBody>
          <a:bodyPr wrap="none">
            <a:spAutoFit/>
          </a:bodyPr>
          <a:lstStyle/>
          <a:p>
            <a:r>
              <a:rPr lang="en-US" sz="3200">
                <a:solidFill>
                  <a:srgbClr val="FF0000"/>
                </a:solidFill>
              </a:rPr>
              <a:t>?</a:t>
            </a:r>
          </a:p>
        </p:txBody>
      </p:sp>
      <p:sp>
        <p:nvSpPr>
          <p:cNvPr id="2111" name="Text Box 63"/>
          <p:cNvSpPr txBox="1">
            <a:spLocks noChangeArrowheads="1"/>
          </p:cNvSpPr>
          <p:nvPr/>
        </p:nvSpPr>
        <p:spPr bwMode="auto">
          <a:xfrm>
            <a:off x="6649106" y="2684224"/>
            <a:ext cx="429232" cy="584775"/>
          </a:xfrm>
          <a:prstGeom prst="rect">
            <a:avLst/>
          </a:prstGeom>
          <a:noFill/>
          <a:ln w="9525">
            <a:noFill/>
            <a:miter lim="800000"/>
            <a:headEnd/>
            <a:tailEnd/>
          </a:ln>
        </p:spPr>
        <p:txBody>
          <a:bodyPr wrap="square">
            <a:spAutoFit/>
          </a:bodyPr>
          <a:lstStyle/>
          <a:p>
            <a:r>
              <a:rPr lang="en-US" sz="3200" b="1">
                <a:solidFill>
                  <a:srgbClr val="FF0000"/>
                </a:solidFill>
              </a:rPr>
              <a:t>/</a:t>
            </a:r>
          </a:p>
        </p:txBody>
      </p:sp>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2207623" cy="2574633"/>
          </a:xfrm>
          <a:prstGeom prst="rect">
            <a:avLst/>
          </a:prstGeom>
        </p:spPr>
      </p:pic>
      <p:pic>
        <p:nvPicPr>
          <p:cNvPr id="1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885" y="4404575"/>
            <a:ext cx="2369713" cy="2453425"/>
          </a:xfrm>
          <a:prstGeom prst="rect">
            <a:avLst/>
          </a:prstGeom>
        </p:spPr>
      </p:pic>
      <p:sp>
        <p:nvSpPr>
          <p:cNvPr id="16" name="Rectangle 7"/>
          <p:cNvSpPr>
            <a:spLocks noChangeArrowheads="1"/>
          </p:cNvSpPr>
          <p:nvPr/>
        </p:nvSpPr>
        <p:spPr bwMode="auto">
          <a:xfrm>
            <a:off x="671982" y="4142965"/>
            <a:ext cx="10262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pPr>
            <a:r>
              <a:rPr lang="en-US" altLang="en-US" sz="2800" b="1" smtClean="0">
                <a:solidFill>
                  <a:srgbClr val="0000FF"/>
                </a:solidFill>
                <a:latin typeface="Times New Roman" pitchFamily="18" charset="0"/>
                <a:cs typeface="Times New Roman" pitchFamily="18" charset="0"/>
              </a:rPr>
              <a:t>Tiếng </a:t>
            </a:r>
            <a:r>
              <a:rPr lang="en-US" altLang="en-US" sz="2800" b="1" smtClean="0">
                <a:solidFill>
                  <a:srgbClr val="FF0000"/>
                </a:solidFill>
                <a:latin typeface="Times New Roman" pitchFamily="18" charset="0"/>
                <a:cs typeface="Times New Roman" pitchFamily="18" charset="0"/>
              </a:rPr>
              <a:t>biển</a:t>
            </a:r>
            <a:r>
              <a:rPr lang="en-US" altLang="en-US" sz="2800" b="1" smtClean="0">
                <a:solidFill>
                  <a:srgbClr val="0000FF"/>
                </a:solidFill>
                <a:latin typeface="Times New Roman" pitchFamily="18" charset="0"/>
                <a:cs typeface="Times New Roman" pitchFamily="18" charset="0"/>
              </a:rPr>
              <a:t> có nguyên âm đôi </a:t>
            </a:r>
            <a:r>
              <a:rPr lang="en-US" altLang="en-US" sz="2800" b="1" smtClean="0">
                <a:solidFill>
                  <a:srgbClr val="FF0000"/>
                </a:solidFill>
                <a:latin typeface="Times New Roman" pitchFamily="18" charset="0"/>
                <a:cs typeface="Times New Roman" pitchFamily="18" charset="0"/>
              </a:rPr>
              <a:t>iê</a:t>
            </a:r>
            <a:r>
              <a:rPr lang="en-US" altLang="en-US" sz="2800" b="1" smtClean="0">
                <a:solidFill>
                  <a:srgbClr val="0000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có âm cuối, dấu thanh được đặt ở chữ </a:t>
            </a:r>
            <a:r>
              <a:rPr lang="en-US" altLang="en-US" sz="2800" b="1">
                <a:solidFill>
                  <a:srgbClr val="0000FF"/>
                </a:solidFill>
                <a:latin typeface="Times New Roman" pitchFamily="18" charset="0"/>
                <a:cs typeface="Times New Roman" pitchFamily="18" charset="0"/>
              </a:rPr>
              <a:t>cái </a:t>
            </a:r>
            <a:r>
              <a:rPr lang="en-US" altLang="en-US" sz="2800" b="1" smtClean="0">
                <a:solidFill>
                  <a:srgbClr val="0000FF"/>
                </a:solidFill>
                <a:latin typeface="Times New Roman" pitchFamily="18" charset="0"/>
                <a:cs typeface="Times New Roman" pitchFamily="18" charset="0"/>
              </a:rPr>
              <a:t>thứ hai </a:t>
            </a:r>
            <a:r>
              <a:rPr lang="en-US" altLang="en-US" sz="2800" b="1">
                <a:solidFill>
                  <a:srgbClr val="0000FF"/>
                </a:solidFill>
                <a:latin typeface="Times New Roman" pitchFamily="18" charset="0"/>
                <a:cs typeface="Times New Roman" pitchFamily="18" charset="0"/>
              </a:rPr>
              <a:t>của âm chính.</a:t>
            </a:r>
          </a:p>
        </p:txBody>
      </p:sp>
      <p:sp>
        <p:nvSpPr>
          <p:cNvPr id="18" name="Rectangle 7"/>
          <p:cNvSpPr>
            <a:spLocks noChangeArrowheads="1"/>
          </p:cNvSpPr>
          <p:nvPr/>
        </p:nvSpPr>
        <p:spPr bwMode="auto">
          <a:xfrm>
            <a:off x="671982" y="5249472"/>
            <a:ext cx="102621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pPr>
            <a:r>
              <a:rPr lang="en-US" altLang="en-US" sz="2800" b="1" smtClean="0">
                <a:solidFill>
                  <a:srgbClr val="0000FF"/>
                </a:solidFill>
                <a:latin typeface="Times New Roman" pitchFamily="18" charset="0"/>
                <a:cs typeface="Times New Roman" pitchFamily="18" charset="0"/>
              </a:rPr>
              <a:t>Tiếng </a:t>
            </a:r>
            <a:r>
              <a:rPr lang="en-US" altLang="en-US" sz="2800" b="1" smtClean="0">
                <a:solidFill>
                  <a:srgbClr val="FF0000"/>
                </a:solidFill>
                <a:latin typeface="Times New Roman" pitchFamily="18" charset="0"/>
                <a:cs typeface="Times New Roman" pitchFamily="18" charset="0"/>
              </a:rPr>
              <a:t>mía</a:t>
            </a:r>
            <a:r>
              <a:rPr lang="en-US" altLang="en-US" sz="2800" b="1" smtClean="0">
                <a:solidFill>
                  <a:srgbClr val="0000FF"/>
                </a:solidFill>
                <a:latin typeface="Times New Roman" pitchFamily="18" charset="0"/>
                <a:cs typeface="Times New Roman" pitchFamily="18" charset="0"/>
              </a:rPr>
              <a:t> có nguyên âm đôi </a:t>
            </a:r>
            <a:r>
              <a:rPr lang="en-US" altLang="en-US" sz="2800" b="1" smtClean="0">
                <a:solidFill>
                  <a:srgbClr val="FF0000"/>
                </a:solidFill>
                <a:latin typeface="Times New Roman" pitchFamily="18" charset="0"/>
                <a:cs typeface="Times New Roman" pitchFamily="18" charset="0"/>
              </a:rPr>
              <a:t>ia</a:t>
            </a:r>
            <a:r>
              <a:rPr lang="en-US" altLang="en-US" sz="2800" b="1" smtClean="0">
                <a:solidFill>
                  <a:srgbClr val="0000FF"/>
                </a:solidFill>
                <a:latin typeface="Times New Roman" pitchFamily="18" charset="0"/>
                <a:cs typeface="Times New Roman" pitchFamily="18" charset="0"/>
              </a:rPr>
              <a:t>, không </a:t>
            </a:r>
            <a:r>
              <a:rPr lang="en-US" altLang="en-US" sz="2800" b="1">
                <a:solidFill>
                  <a:srgbClr val="0000FF"/>
                </a:solidFill>
                <a:latin typeface="Times New Roman" pitchFamily="18" charset="0"/>
                <a:cs typeface="Times New Roman" pitchFamily="18" charset="0"/>
              </a:rPr>
              <a:t>có âm cuối, dấu thanh được đặt ở chữ cái đầu của âm chính.</a:t>
            </a:r>
          </a:p>
        </p:txBody>
      </p:sp>
    </p:spTree>
    <p:extLst>
      <p:ext uri="{BB962C8B-B14F-4D97-AF65-F5344CB8AC3E}">
        <p14:creationId xmlns:p14="http://schemas.microsoft.com/office/powerpoint/2010/main" val="254050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heckerboard(across)">
                                      <p:cBhvr>
                                        <p:cTn id="7" dur="500"/>
                                        <p:tgtEl>
                                          <p:spTgt spid="2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058"/>
                                        </p:tgtEl>
                                      </p:cBhvr>
                                    </p:animEffect>
                                    <p:set>
                                      <p:cBhvr>
                                        <p:cTn id="12" dur="1" fill="hold">
                                          <p:stCondLst>
                                            <p:cond delay="499"/>
                                          </p:stCondLst>
                                        </p:cTn>
                                        <p:tgtEl>
                                          <p:spTgt spid="2058"/>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104"/>
                                        </p:tgtEl>
                                        <p:attrNameLst>
                                          <p:attrName>style.visibility</p:attrName>
                                        </p:attrNameLst>
                                      </p:cBhvr>
                                      <p:to>
                                        <p:strVal val="visible"/>
                                      </p:to>
                                    </p:set>
                                    <p:animEffect transition="in" filter="blinds(horizontal)">
                                      <p:cBhvr>
                                        <p:cTn id="15" dur="500"/>
                                        <p:tgtEl>
                                          <p:spTgt spid="21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06"/>
                                        </p:tgtEl>
                                        <p:attrNameLst>
                                          <p:attrName>style.visibility</p:attrName>
                                        </p:attrNameLst>
                                      </p:cBhvr>
                                      <p:to>
                                        <p:strVal val="visible"/>
                                      </p:to>
                                    </p:set>
                                    <p:animEffect transition="in" filter="blinds(horizontal)">
                                      <p:cBhvr>
                                        <p:cTn id="18" dur="500"/>
                                        <p:tgtEl>
                                          <p:spTgt spid="210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08"/>
                                        </p:tgtEl>
                                        <p:attrNameLst>
                                          <p:attrName>style.visibility</p:attrName>
                                        </p:attrNameLst>
                                      </p:cBhvr>
                                      <p:to>
                                        <p:strVal val="visible"/>
                                      </p:to>
                                    </p:set>
                                    <p:animEffect transition="in" filter="blinds(horizontal)">
                                      <p:cBhvr>
                                        <p:cTn id="21" dur="500"/>
                                        <p:tgtEl>
                                          <p:spTgt spid="210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105"/>
                                        </p:tgtEl>
                                        <p:attrNameLst>
                                          <p:attrName>style.visibility</p:attrName>
                                        </p:attrNameLst>
                                      </p:cBhvr>
                                      <p:to>
                                        <p:strVal val="visible"/>
                                      </p:to>
                                    </p:set>
                                    <p:animEffect transition="in" filter="checkerboard(across)">
                                      <p:cBhvr>
                                        <p:cTn id="24" dur="500"/>
                                        <p:tgtEl>
                                          <p:spTgt spid="210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107"/>
                                        </p:tgtEl>
                                        <p:attrNameLst>
                                          <p:attrName>style.visibility</p:attrName>
                                        </p:attrNameLst>
                                      </p:cBhvr>
                                      <p:to>
                                        <p:strVal val="visible"/>
                                      </p:to>
                                    </p:set>
                                    <p:animEffect transition="in" filter="checkerboard(across)">
                                      <p:cBhvr>
                                        <p:cTn id="27" dur="500"/>
                                        <p:tgtEl>
                                          <p:spTgt spid="210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109"/>
                                        </p:tgtEl>
                                        <p:attrNameLst>
                                          <p:attrName>style.visibility</p:attrName>
                                        </p:attrNameLst>
                                      </p:cBhvr>
                                      <p:to>
                                        <p:strVal val="visible"/>
                                      </p:to>
                                    </p:set>
                                    <p:animEffect transition="in" filter="blinds(horizontal)">
                                      <p:cBhvr>
                                        <p:cTn id="30" dur="500"/>
                                        <p:tgtEl>
                                          <p:spTgt spid="210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11"/>
                                        </p:tgtEl>
                                        <p:attrNameLst>
                                          <p:attrName>style.visibility</p:attrName>
                                        </p:attrNameLst>
                                      </p:cBhvr>
                                      <p:to>
                                        <p:strVal val="visible"/>
                                      </p:to>
                                    </p:set>
                                    <p:animEffect transition="in" filter="blinds(horizontal)">
                                      <p:cBhvr>
                                        <p:cTn id="33" dur="500"/>
                                        <p:tgtEl>
                                          <p:spTgt spid="21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8" grpId="1"/>
      <p:bldP spid="2104" grpId="0"/>
      <p:bldP spid="2105" grpId="0"/>
      <p:bldP spid="2106" grpId="0"/>
      <p:bldP spid="2107" grpId="0"/>
      <p:bldP spid="2108" grpId="0"/>
      <p:bldP spid="2109" grpId="0"/>
      <p:bldP spid="2111"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69" y="4579057"/>
            <a:ext cx="2233234" cy="1853939"/>
          </a:xfrm>
          <a:prstGeom prst="rect">
            <a:avLst/>
          </a:prstGeom>
        </p:spPr>
      </p:pic>
      <p:sp>
        <p:nvSpPr>
          <p:cNvPr id="4" name="TextBox 3"/>
          <p:cNvSpPr txBox="1"/>
          <p:nvPr/>
        </p:nvSpPr>
        <p:spPr>
          <a:xfrm>
            <a:off x="2155160" y="739431"/>
            <a:ext cx="7337521" cy="1938992"/>
          </a:xfrm>
          <a:prstGeom prst="rect">
            <a:avLst/>
          </a:prstGeom>
          <a:noFill/>
        </p:spPr>
        <p:txBody>
          <a:bodyPr wrap="none" rtlCol="0">
            <a:spAutoFit/>
          </a:bodyPr>
          <a:lstStyle/>
          <a:p>
            <a:pPr algn="ctr"/>
            <a:r>
              <a:rPr lang="en-US" sz="4000" err="1" smtClean="0"/>
              <a:t>Thứ</a:t>
            </a:r>
            <a:r>
              <a:rPr lang="en-US" sz="4000" smtClean="0"/>
              <a:t>  </a:t>
            </a:r>
            <a:r>
              <a:rPr lang="en-US" sz="4000" smtClean="0"/>
              <a:t>    </a:t>
            </a:r>
            <a:r>
              <a:rPr lang="en-US" sz="4000" err="1" smtClean="0"/>
              <a:t>ngày</a:t>
            </a:r>
            <a:r>
              <a:rPr lang="en-US" sz="4000" smtClean="0"/>
              <a:t>  </a:t>
            </a:r>
            <a:r>
              <a:rPr lang="en-US" sz="4000" smtClean="0"/>
              <a:t>    tháng      </a:t>
            </a:r>
            <a:r>
              <a:rPr lang="en-US" sz="4000" dirty="0" err="1" smtClean="0"/>
              <a:t>năm</a:t>
            </a:r>
            <a:r>
              <a:rPr lang="en-US" sz="4000" dirty="0" smtClean="0"/>
              <a:t> 2021</a:t>
            </a:r>
          </a:p>
          <a:p>
            <a:pPr algn="ctr"/>
            <a:r>
              <a:rPr lang="en-US" sz="4000" err="1" smtClean="0"/>
              <a:t>Chính</a:t>
            </a:r>
            <a:r>
              <a:rPr lang="en-US" sz="4000" smtClean="0"/>
              <a:t> </a:t>
            </a:r>
            <a:r>
              <a:rPr lang="en-US" sz="4000" smtClean="0"/>
              <a:t>tả: Nghe viết</a:t>
            </a:r>
            <a:endParaRPr lang="en-US" sz="4000" dirty="0" smtClean="0"/>
          </a:p>
          <a:p>
            <a:pPr algn="ctr"/>
            <a:r>
              <a:rPr lang="en-US" sz="4000" dirty="0" err="1" smtClean="0">
                <a:solidFill>
                  <a:srgbClr val="0070C0"/>
                </a:solidFill>
              </a:rPr>
              <a:t>Một</a:t>
            </a:r>
            <a:r>
              <a:rPr lang="en-US" sz="4000" dirty="0" smtClean="0">
                <a:solidFill>
                  <a:srgbClr val="0070C0"/>
                </a:solidFill>
              </a:rPr>
              <a:t> </a:t>
            </a:r>
            <a:r>
              <a:rPr lang="en-US" sz="4000" dirty="0" err="1" smtClean="0">
                <a:solidFill>
                  <a:srgbClr val="0070C0"/>
                </a:solidFill>
              </a:rPr>
              <a:t>chuyên</a:t>
            </a:r>
            <a:r>
              <a:rPr lang="en-US" sz="4000" dirty="0" smtClean="0">
                <a:solidFill>
                  <a:srgbClr val="0070C0"/>
                </a:solidFill>
              </a:rPr>
              <a:t> </a:t>
            </a:r>
            <a:r>
              <a:rPr lang="en-US" sz="4000" dirty="0" err="1" smtClean="0">
                <a:solidFill>
                  <a:srgbClr val="0070C0"/>
                </a:solidFill>
              </a:rPr>
              <a:t>gia</a:t>
            </a:r>
            <a:r>
              <a:rPr lang="en-US" sz="4000" dirty="0" smtClean="0">
                <a:solidFill>
                  <a:srgbClr val="0070C0"/>
                </a:solidFill>
              </a:rPr>
              <a:t> </a:t>
            </a:r>
            <a:r>
              <a:rPr lang="en-US" sz="4000" dirty="0" err="1" smtClean="0">
                <a:solidFill>
                  <a:srgbClr val="0070C0"/>
                </a:solidFill>
              </a:rPr>
              <a:t>máy</a:t>
            </a:r>
            <a:r>
              <a:rPr lang="en-US" sz="4000" dirty="0" smtClean="0">
                <a:solidFill>
                  <a:srgbClr val="0070C0"/>
                </a:solidFill>
              </a:rPr>
              <a:t> </a:t>
            </a:r>
            <a:r>
              <a:rPr lang="en-US" sz="4000" dirty="0" err="1" smtClean="0">
                <a:solidFill>
                  <a:srgbClr val="0070C0"/>
                </a:solidFill>
              </a:rPr>
              <a:t>xúc</a:t>
            </a:r>
            <a:r>
              <a:rPr lang="en-US" sz="4000" dirty="0" smtClean="0">
                <a:solidFill>
                  <a:srgbClr val="0070C0"/>
                </a:solidFill>
              </a:rPr>
              <a:t> (tr46)</a:t>
            </a:r>
            <a:endParaRPr lang="en-US" sz="4000" dirty="0">
              <a:solidFill>
                <a:srgbClr val="0070C0"/>
              </a:solidFill>
            </a:endParaRPr>
          </a:p>
        </p:txBody>
      </p:sp>
      <p:sp>
        <p:nvSpPr>
          <p:cNvPr id="5" name="Rectangle 2"/>
          <p:cNvSpPr>
            <a:spLocks noChangeArrowheads="1"/>
          </p:cNvSpPr>
          <p:nvPr/>
        </p:nvSpPr>
        <p:spPr bwMode="auto">
          <a:xfrm>
            <a:off x="2796325" y="3503389"/>
            <a:ext cx="75057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800"/>
              <a:t>Chính </a:t>
            </a:r>
            <a:r>
              <a:rPr lang="en-US" sz="4800"/>
              <a:t>tả</a:t>
            </a:r>
            <a:r>
              <a:rPr lang="en-US" sz="4800" smtClean="0"/>
              <a:t>: Nhớ viết</a:t>
            </a:r>
          </a:p>
          <a:p>
            <a:r>
              <a:rPr lang="en-US" altLang="en-US" sz="4400" smtClean="0">
                <a:latin typeface="Arial" charset="0"/>
              </a:rPr>
              <a:t>  </a:t>
            </a:r>
            <a:r>
              <a:rPr lang="en-US" altLang="en-US" sz="4000">
                <a:solidFill>
                  <a:schemeClr val="hlink"/>
                </a:solidFill>
                <a:latin typeface="Arial" charset="0"/>
              </a:rPr>
              <a:t>Ê-mi-li,con...</a:t>
            </a:r>
          </a:p>
        </p:txBody>
      </p:sp>
    </p:spTree>
    <p:extLst>
      <p:ext uri="{BB962C8B-B14F-4D97-AF65-F5344CB8AC3E}">
        <p14:creationId xmlns:p14="http://schemas.microsoft.com/office/powerpoint/2010/main" val="22348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xmlns=""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9092FE3C-7915-4979-9673-3F59BE1B1C59}"/>
              </a:ext>
            </a:extLst>
          </p:cNvPr>
          <p:cNvSpPr/>
          <p:nvPr/>
        </p:nvSpPr>
        <p:spPr>
          <a:xfrm>
            <a:off x="4417386" y="117566"/>
            <a:ext cx="2645276" cy="923330"/>
          </a:xfrm>
          <a:prstGeom prst="rect">
            <a:avLst/>
          </a:prstGeom>
          <a:noFill/>
        </p:spPr>
        <p:txBody>
          <a:bodyPr wrap="none" lIns="91440" tIns="45720" rIns="91440" bIns="45720">
            <a:spAutoFit/>
          </a:bodyPr>
          <a:lstStyle/>
          <a:p>
            <a:pPr algn="ct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xmlns="" id="{618164D5-A95F-4A36-B29B-8C9AADA6C236}"/>
              </a:ext>
            </a:extLst>
          </p:cNvPr>
          <p:cNvSpPr>
            <a:spLocks noChangeArrowheads="1"/>
          </p:cNvSpPr>
          <p:nvPr/>
        </p:nvSpPr>
        <p:spPr bwMode="gray">
          <a:xfrm>
            <a:off x="2428226" y="5460275"/>
            <a:ext cx="5392701" cy="1217666"/>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xmlns=""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xmlns="" id="{4ED85403-6AFA-478D-A093-60D4BF0E8BB9}"/>
              </a:ext>
            </a:extLst>
          </p:cNvPr>
          <p:cNvSpPr txBox="1">
            <a:spLocks noChangeArrowheads="1"/>
          </p:cNvSpPr>
          <p:nvPr/>
        </p:nvSpPr>
        <p:spPr bwMode="gray">
          <a:xfrm>
            <a:off x="2575526" y="5741052"/>
            <a:ext cx="5745513" cy="584775"/>
          </a:xfrm>
          <a:prstGeom prst="rect">
            <a:avLst/>
          </a:prstGeom>
          <a:noFill/>
          <a:ln w="9525" algn="ctr">
            <a:noFill/>
            <a:miter lim="800000"/>
            <a:headEnd/>
            <a:tailEnd/>
          </a:ln>
          <a:effectLst/>
        </p:spPr>
        <p:txBody>
          <a:bodyPr wrap="square">
            <a:spAutoFit/>
          </a:bodyPr>
          <a:lstStyle/>
          <a:p>
            <a:pPr>
              <a:defRPr/>
            </a:pPr>
            <a:r>
              <a:rPr lang="en-US" sz="3200" dirty="0" err="1">
                <a:latin typeface="Times New Roman" pitchFamily="18" charset="0"/>
                <a:cs typeface="Times New Roman" pitchFamily="18" charset="0"/>
              </a:rPr>
              <a:t>N</a:t>
            </a:r>
            <a:r>
              <a:rPr lang="en-US" sz="3200" dirty="0" err="1" smtClean="0">
                <a:latin typeface="Times New Roman" pitchFamily="18" charset="0"/>
                <a:cs typeface="Times New Roman" pitchFamily="18" charset="0"/>
              </a:rPr>
              <a:t>ắm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endParaRPr lang="en-US" sz="3200" dirty="0">
              <a:solidFill>
                <a:schemeClr val="accent6">
                  <a:lumMod val="50000"/>
                </a:schemeClr>
              </a:solidFill>
              <a:latin typeface="Times New Roman" pitchFamily="18" charset="0"/>
              <a:ea typeface="Arial-Rounded" panose="020B0500000000000000" pitchFamily="34" charset="0"/>
              <a:cs typeface="Times New Roman" pitchFamily="18" charset="0"/>
            </a:endParaRPr>
          </a:p>
        </p:txBody>
      </p:sp>
      <p:sp>
        <p:nvSpPr>
          <p:cNvPr id="11" name="Text Box 87">
            <a:extLst>
              <a:ext uri="{FF2B5EF4-FFF2-40B4-BE49-F238E27FC236}">
                <a16:creationId xmlns:a16="http://schemas.microsoft.com/office/drawing/2014/main" xmlns=""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xmlns="" id="{053A0F00-9484-4E8D-ACAD-07AA69109F51}"/>
              </a:ext>
            </a:extLst>
          </p:cNvPr>
          <p:cNvSpPr>
            <a:spLocks noChangeArrowheads="1"/>
          </p:cNvSpPr>
          <p:nvPr/>
        </p:nvSpPr>
        <p:spPr bwMode="gray">
          <a:xfrm>
            <a:off x="2387290" y="1180761"/>
            <a:ext cx="5933749" cy="1235868"/>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xmlns=""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xmlns=""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xmlns="" id="{AD6CADCE-2428-45DD-ABDE-F34851B9186A}"/>
              </a:ext>
            </a:extLst>
          </p:cNvPr>
          <p:cNvSpPr>
            <a:spLocks noChangeArrowheads="1"/>
          </p:cNvSpPr>
          <p:nvPr/>
        </p:nvSpPr>
        <p:spPr bwMode="gray">
          <a:xfrm>
            <a:off x="2980776" y="3252651"/>
            <a:ext cx="5810526" cy="14107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xmlns=""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xmlns="" id="{E6C64050-2866-4D7E-99E8-C1013E577B6B}"/>
              </a:ext>
            </a:extLst>
          </p:cNvPr>
          <p:cNvSpPr txBox="1">
            <a:spLocks noChangeArrowheads="1"/>
          </p:cNvSpPr>
          <p:nvPr/>
        </p:nvSpPr>
        <p:spPr bwMode="gray">
          <a:xfrm>
            <a:off x="2795451" y="1265864"/>
            <a:ext cx="55255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atin typeface="Times New Roman" pitchFamily="18" charset="0"/>
                <a:cs typeface="Times New Roman" pitchFamily="18" charset="0"/>
              </a:rPr>
              <a:t>Viết đúng bài chính tả, biết trình bày đúng đoạn văn. </a:t>
            </a:r>
            <a:endParaRPr lang="en-US" altLang="en-US" sz="4000" dirty="0">
              <a:solidFill>
                <a:srgbClr val="2D2D8A"/>
              </a:solidFill>
              <a:latin typeface="Times New Roman" pitchFamily="18" charset="0"/>
              <a:ea typeface="Arial-Rounded" panose="020B0500000000000000" pitchFamily="34" charset="0"/>
              <a:cs typeface="Times New Roman" pitchFamily="18" charset="0"/>
            </a:endParaRPr>
          </a:p>
        </p:txBody>
      </p:sp>
      <p:sp>
        <p:nvSpPr>
          <p:cNvPr id="28" name="Text Box 97">
            <a:extLst>
              <a:ext uri="{FF2B5EF4-FFF2-40B4-BE49-F238E27FC236}">
                <a16:creationId xmlns:a16="http://schemas.microsoft.com/office/drawing/2014/main" xmlns=""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xmlns="" id="{B8C13CC3-4F9C-4724-8B8D-E78224425480}"/>
              </a:ext>
            </a:extLst>
          </p:cNvPr>
          <p:cNvSpPr/>
          <p:nvPr/>
        </p:nvSpPr>
        <p:spPr>
          <a:xfrm>
            <a:off x="3037747" y="3442148"/>
            <a:ext cx="5745876" cy="1138773"/>
          </a:xfrm>
          <a:prstGeom prst="rect">
            <a:avLst/>
          </a:prstGeom>
        </p:spPr>
        <p:txBody>
          <a:bodyPr wrap="square">
            <a:spAutoFit/>
          </a:bodyPr>
          <a:lstStyle/>
          <a:p>
            <a:r>
              <a:rPr lang="en-US" sz="3200" dirty="0" err="1" smtClean="0">
                <a:solidFill>
                  <a:srgbClr val="7030A0"/>
                </a:solidFill>
                <a:latin typeface="Times New Roman" pitchFamily="18" charset="0"/>
                <a:ea typeface="Arial-Rounded" panose="020B0500000000000000" pitchFamily="34" charset="0"/>
                <a:cs typeface="Times New Roman" pitchFamily="18" charset="0"/>
              </a:rPr>
              <a:t>Tìm</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được</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các</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tiếng</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có</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chứa</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uô</a:t>
            </a:r>
            <a:r>
              <a:rPr lang="en-US" sz="3200" smtClean="0">
                <a:solidFill>
                  <a:srgbClr val="7030A0"/>
                </a:solidFill>
                <a:latin typeface="Times New Roman" pitchFamily="18" charset="0"/>
                <a:ea typeface="Arial-Rounded" panose="020B0500000000000000" pitchFamily="34" charset="0"/>
                <a:cs typeface="Times New Roman" pitchFamily="18" charset="0"/>
              </a:rPr>
              <a:t>; </a:t>
            </a:r>
            <a:r>
              <a:rPr lang="en-US" sz="3200" smtClean="0">
                <a:solidFill>
                  <a:srgbClr val="7030A0"/>
                </a:solidFill>
                <a:latin typeface="Times New Roman" pitchFamily="18" charset="0"/>
                <a:ea typeface="Arial-Rounded" panose="020B0500000000000000" pitchFamily="34" charset="0"/>
                <a:cs typeface="Times New Roman" pitchFamily="18" charset="0"/>
              </a:rPr>
              <a:t>ua</a:t>
            </a:r>
            <a:r>
              <a:rPr lang="en-US" sz="3200" smtClean="0">
                <a:solidFill>
                  <a:srgbClr val="7030A0"/>
                </a:solidFill>
                <a:latin typeface="Times New Roman" pitchFamily="18" charset="0"/>
                <a:cs typeface="Times New Roman" pitchFamily="18" charset="0"/>
              </a:rPr>
              <a:t>, </a:t>
            </a:r>
            <a:r>
              <a:rPr lang="en-US" sz="3600" smtClean="0">
                <a:solidFill>
                  <a:srgbClr val="7030A0"/>
                </a:solidFill>
                <a:latin typeface="Times New Roman" pitchFamily="18" charset="0"/>
                <a:cs typeface="Times New Roman" pitchFamily="18" charset="0"/>
              </a:rPr>
              <a:t>ươ, ưa </a:t>
            </a:r>
            <a:r>
              <a:rPr lang="en-US" sz="3200" smtClean="0">
                <a:solidFill>
                  <a:srgbClr val="7030A0"/>
                </a:solidFill>
                <a:latin typeface="Times New Roman" pitchFamily="18" charset="0"/>
                <a:ea typeface="Arial-Rounded" panose="020B0500000000000000" pitchFamily="34" charset="0"/>
                <a:cs typeface="Times New Roman" pitchFamily="18" charset="0"/>
              </a:rPr>
              <a:t>trong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bài</a:t>
            </a:r>
            <a:r>
              <a:rPr lang="en-US" sz="3200" dirty="0" smtClean="0">
                <a:solidFill>
                  <a:srgbClr val="7030A0"/>
                </a:solidFill>
                <a:latin typeface="Times New Roman" pitchFamily="18" charset="0"/>
                <a:ea typeface="Arial-Rounded" panose="020B0500000000000000" pitchFamily="34" charset="0"/>
                <a:cs typeface="Times New Roman" pitchFamily="18" charset="0"/>
              </a:rPr>
              <a:t> </a:t>
            </a:r>
            <a:r>
              <a:rPr lang="en-US" sz="3200" dirty="0" err="1" smtClean="0">
                <a:solidFill>
                  <a:srgbClr val="7030A0"/>
                </a:solidFill>
                <a:latin typeface="Times New Roman" pitchFamily="18" charset="0"/>
                <a:ea typeface="Arial-Rounded" panose="020B0500000000000000" pitchFamily="34" charset="0"/>
                <a:cs typeface="Times New Roman" pitchFamily="18" charset="0"/>
              </a:rPr>
              <a:t>văn</a:t>
            </a:r>
            <a:r>
              <a:rPr lang="en-US" sz="3200" dirty="0">
                <a:latin typeface="Times New Roman" pitchFamily="18" charset="0"/>
                <a:cs typeface="Times New Roman" pitchFamily="18" charset="0"/>
              </a:rPr>
              <a:t>.</a:t>
            </a:r>
            <a:endParaRPr lang="en-US" sz="3200" dirty="0">
              <a:solidFill>
                <a:srgbClr val="7030A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863419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huyen gia may xuc"/>
          <p:cNvPicPr>
            <a:picLocks noChangeAspect="1" noChangeArrowheads="1"/>
          </p:cNvPicPr>
          <p:nvPr/>
        </p:nvPicPr>
        <p:blipFill>
          <a:blip r:embed="rId2"/>
          <a:srcRect/>
          <a:stretch>
            <a:fillRect/>
          </a:stretch>
        </p:blipFill>
        <p:spPr bwMode="auto">
          <a:xfrm>
            <a:off x="6923315" y="0"/>
            <a:ext cx="5172576" cy="6858000"/>
          </a:xfrm>
          <a:prstGeom prst="rect">
            <a:avLst/>
          </a:prstGeom>
          <a:noFill/>
          <a:ln w="9525">
            <a:noFill/>
            <a:miter lim="800000"/>
            <a:headEnd/>
            <a:tailEnd/>
          </a:ln>
        </p:spPr>
      </p:pic>
      <p:sp>
        <p:nvSpPr>
          <p:cNvPr id="2" name="Rectangle 1"/>
          <p:cNvSpPr/>
          <p:nvPr/>
        </p:nvSpPr>
        <p:spPr>
          <a:xfrm>
            <a:off x="513806" y="2277186"/>
            <a:ext cx="6096000" cy="1167307"/>
          </a:xfrm>
          <a:prstGeom prst="rect">
            <a:avLst/>
          </a:prstGeom>
        </p:spPr>
        <p:txBody>
          <a:bodyPr>
            <a:spAutoFit/>
          </a:bodyPr>
          <a:lstStyle/>
          <a:p>
            <a:pPr algn="ctr" defTabSz="685800">
              <a:lnSpc>
                <a:spcPct val="150000"/>
              </a:lnSpc>
            </a:pPr>
            <a:r>
              <a:rPr lang="en-US" sz="5400" b="1"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KHÁM PHÁ</a:t>
            </a:r>
            <a:endParaRPr lang="en-US" sz="5400"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ounded Rectangle 2"/>
          <p:cNvSpPr/>
          <p:nvPr/>
        </p:nvSpPr>
        <p:spPr>
          <a:xfrm>
            <a:off x="1410789" y="2481943"/>
            <a:ext cx="4180114" cy="1018902"/>
          </a:xfrm>
          <a:prstGeom prst="roundRect">
            <a:avLst/>
          </a:prstGeom>
          <a:noFill/>
          <a:ln w="38100">
            <a:solidFill>
              <a:srgbClr val="C78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69" y="5004061"/>
            <a:ext cx="2233234" cy="1853939"/>
          </a:xfrm>
          <a:prstGeom prst="rect">
            <a:avLst/>
          </a:prstGeom>
        </p:spPr>
      </p:pic>
    </p:spTree>
    <p:extLst>
      <p:ext uri="{BB962C8B-B14F-4D97-AF65-F5344CB8AC3E}">
        <p14:creationId xmlns:p14="http://schemas.microsoft.com/office/powerpoint/2010/main" val="1929555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4"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3000" fill="hold"/>
                                        <p:tgtEl>
                                          <p:spTgt spid="3080"/>
                                        </p:tgtEl>
                                        <p:attrNameLst>
                                          <p:attrName>ppt_x</p:attrName>
                                        </p:attrNameLst>
                                      </p:cBhvr>
                                      <p:tavLst>
                                        <p:tav tm="0">
                                          <p:val>
                                            <p:strVal val="#ppt_x"/>
                                          </p:val>
                                        </p:tav>
                                        <p:tav tm="100000">
                                          <p:val>
                                            <p:strVal val="#ppt_x"/>
                                          </p:val>
                                        </p:tav>
                                      </p:tavLst>
                                    </p:anim>
                                    <p:anim calcmode="lin" valueType="num">
                                      <p:cBhvr additive="base">
                                        <p:cTn id="8" dur="30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xmlns="" id="{FE62F7A7-67DE-4EED-A23A-3695851F37DD}"/>
              </a:ext>
            </a:extLst>
          </p:cNvPr>
          <p:cNvSpPr/>
          <p:nvPr/>
        </p:nvSpPr>
        <p:spPr>
          <a:xfrm>
            <a:off x="0" y="31354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xmlns=""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sp>
        <p:nvSpPr>
          <p:cNvPr id="12" name="Text Box 8"/>
          <p:cNvSpPr txBox="1">
            <a:spLocks noChangeArrowheads="1"/>
          </p:cNvSpPr>
          <p:nvPr/>
        </p:nvSpPr>
        <p:spPr bwMode="auto">
          <a:xfrm>
            <a:off x="953589" y="2754086"/>
            <a:ext cx="10123713" cy="3108543"/>
          </a:xfrm>
          <a:prstGeom prst="rect">
            <a:avLst/>
          </a:prstGeom>
          <a:noFill/>
          <a:ln w="9525">
            <a:noFill/>
            <a:miter lim="800000"/>
            <a:headEnd/>
            <a:tailEnd/>
          </a:ln>
        </p:spPr>
        <p:txBody>
          <a:bodyPr wrap="square">
            <a:spAutoFit/>
          </a:bodyPr>
          <a:lstStyle/>
          <a:p>
            <a:pPr indent="571500" algn="just"/>
            <a:r>
              <a:rPr lang="en-US" sz="2800" dirty="0">
                <a:latin typeface="Times New Roman" pitchFamily="18" charset="0"/>
                <a:cs typeface="Times New Roman" pitchFamily="18" charset="0"/>
              </a:rPr>
              <a:t>Qua </a:t>
            </a:r>
            <a:r>
              <a:rPr lang="en-US" sz="2800" dirty="0" err="1">
                <a:latin typeface="Times New Roman" pitchFamily="18" charset="0"/>
                <a:cs typeface="Times New Roman" pitchFamily="18" charset="0"/>
              </a:rPr>
              <a:t>khung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ửng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quốc</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to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mật</a:t>
            </a:r>
            <a:r>
              <a:rPr lang="en-US" sz="2800" dirty="0">
                <a:latin typeface="Times New Roman" pitchFamily="18" charset="0"/>
                <a:cs typeface="Times New Roman" pitchFamily="18" charset="0"/>
              </a:rPr>
              <a:t>.</a:t>
            </a:r>
          </a:p>
        </p:txBody>
      </p:sp>
      <p:sp>
        <p:nvSpPr>
          <p:cNvPr id="13" name="TextBox 12"/>
          <p:cNvSpPr txBox="1"/>
          <p:nvPr/>
        </p:nvSpPr>
        <p:spPr>
          <a:xfrm>
            <a:off x="2988047" y="339634"/>
            <a:ext cx="5671745" cy="1384995"/>
          </a:xfrm>
          <a:prstGeom prst="rect">
            <a:avLst/>
          </a:prstGeom>
          <a:noFill/>
        </p:spPr>
        <p:txBody>
          <a:bodyPr wrap="none" rtlCol="0">
            <a:spAutoFit/>
          </a:bodyPr>
          <a:lstStyle/>
          <a:p>
            <a:pPr algn="ctr"/>
            <a:r>
              <a:rPr lang="en-US" sz="2800" err="1" smtClean="0">
                <a:latin typeface="Times New Roman" pitchFamily="18" charset="0"/>
                <a:cs typeface="Times New Roman" pitchFamily="18" charset="0"/>
              </a:rPr>
              <a:t>Thứ</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ngày</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tháng</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năm </a:t>
            </a:r>
            <a:r>
              <a:rPr lang="en-US" sz="2800" dirty="0" smtClean="0">
                <a:latin typeface="Times New Roman" pitchFamily="18" charset="0"/>
                <a:cs typeface="Times New Roman" pitchFamily="18" charset="0"/>
              </a:rPr>
              <a:t>2021</a:t>
            </a:r>
          </a:p>
          <a:p>
            <a:pPr algn="ct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(tr46)</a:t>
            </a:r>
            <a:endParaRPr lang="en-US" sz="2800" dirty="0">
              <a:latin typeface="Times New Roman" pitchFamily="18" charset="0"/>
              <a:cs typeface="Times New Roman" pitchFamily="18" charset="0"/>
            </a:endParaRPr>
          </a:p>
        </p:txBody>
      </p:sp>
      <p:sp>
        <p:nvSpPr>
          <p:cNvPr id="14" name="Rectangle 9"/>
          <p:cNvSpPr>
            <a:spLocks noChangeArrowheads="1"/>
          </p:cNvSpPr>
          <p:nvPr/>
        </p:nvSpPr>
        <p:spPr bwMode="auto">
          <a:xfrm>
            <a:off x="1952897" y="2035628"/>
            <a:ext cx="7086600" cy="457200"/>
          </a:xfrm>
          <a:prstGeom prst="rect">
            <a:avLst/>
          </a:prstGeom>
          <a:noFill/>
          <a:ln w="9525">
            <a:noFill/>
            <a:miter lim="800000"/>
            <a:headEnd/>
            <a:tailEnd/>
          </a:ln>
        </p:spPr>
        <p:txBody>
          <a:bodyPr/>
          <a:lstStyle/>
          <a:p>
            <a:pPr algn="ctr">
              <a:spcBef>
                <a:spcPct val="20000"/>
              </a:spcBef>
            </a:pP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Qua </a:t>
            </a:r>
            <a:r>
              <a:rPr lang="en-US" sz="1800" dirty="0" err="1">
                <a:latin typeface="Times New Roman" pitchFamily="18" charset="0"/>
                <a:cs typeface="Times New Roman" pitchFamily="18" charset="0"/>
              </a:rPr>
              <a:t>khung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kính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mật</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730405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xmlns="" id="{FE62F7A7-67DE-4EED-A23A-3695851F37DD}"/>
              </a:ext>
            </a:extLst>
          </p:cNvPr>
          <p:cNvSpPr/>
          <p:nvPr/>
        </p:nvSpPr>
        <p:spPr>
          <a:xfrm>
            <a:off x="312174" y="329718"/>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sp>
        <p:nvSpPr>
          <p:cNvPr id="11" name="TextBox 10"/>
          <p:cNvSpPr txBox="1"/>
          <p:nvPr/>
        </p:nvSpPr>
        <p:spPr>
          <a:xfrm>
            <a:off x="3310808" y="1556136"/>
            <a:ext cx="4307589" cy="707886"/>
          </a:xfrm>
          <a:prstGeom prst="rect">
            <a:avLst/>
          </a:prstGeom>
          <a:solidFill>
            <a:srgbClr val="92D050"/>
          </a:solidFill>
        </p:spPr>
        <p:txBody>
          <a:bodyPr wrap="none" rtlCol="0">
            <a:spAutoFit/>
          </a:bodyPr>
          <a:lstStyle/>
          <a:p>
            <a:pPr algn="ctr"/>
            <a:r>
              <a:rPr lang="en-US" sz="4000" smtClean="0">
                <a:latin typeface="Times New Roman" pitchFamily="18" charset="0"/>
                <a:cs typeface="Times New Roman" pitchFamily="18" charset="0"/>
              </a:rPr>
              <a:t>Luyện viết chữ khó </a:t>
            </a:r>
            <a:endParaRPr lang="en-US" sz="4000" dirty="0">
              <a:latin typeface="Times New Roman" pitchFamily="18" charset="0"/>
              <a:cs typeface="Times New Roman" pitchFamily="18" charset="0"/>
            </a:endParaRPr>
          </a:p>
        </p:txBody>
      </p:sp>
      <p:sp>
        <p:nvSpPr>
          <p:cNvPr id="14" name="Text Box 12"/>
          <p:cNvSpPr txBox="1">
            <a:spLocks noChangeArrowheads="1"/>
          </p:cNvSpPr>
          <p:nvPr/>
        </p:nvSpPr>
        <p:spPr bwMode="auto">
          <a:xfrm>
            <a:off x="4030109" y="4328740"/>
            <a:ext cx="1595309" cy="707886"/>
          </a:xfrm>
          <a:prstGeom prst="rect">
            <a:avLst/>
          </a:prstGeom>
          <a:noFill/>
          <a:ln w="9525">
            <a:noFill/>
            <a:miter lim="800000"/>
            <a:headEnd/>
            <a:tailEnd/>
          </a:ln>
        </p:spPr>
        <p:txBody>
          <a:bodyPr wrap="none">
            <a:spAutoFit/>
          </a:bodyPr>
          <a:lstStyle/>
          <a:p>
            <a:r>
              <a:rPr lang="en-US" sz="4000">
                <a:solidFill>
                  <a:srgbClr val="FF0000"/>
                </a:solidFill>
                <a:latin typeface="Times New Roman" pitchFamily="18" charset="0"/>
                <a:cs typeface="Times New Roman" pitchFamily="18" charset="0"/>
              </a:rPr>
              <a:t>gi</a:t>
            </a:r>
            <a:r>
              <a:rPr lang="en-US" sz="4000">
                <a:latin typeface="Times New Roman" pitchFamily="18" charset="0"/>
                <a:cs typeface="Times New Roman" pitchFamily="18" charset="0"/>
              </a:rPr>
              <a:t>ản </a:t>
            </a:r>
            <a:r>
              <a:rPr lang="en-US" sz="4000">
                <a:solidFill>
                  <a:srgbClr val="FF0000"/>
                </a:solidFill>
                <a:latin typeface="Times New Roman" pitchFamily="18" charset="0"/>
                <a:cs typeface="Times New Roman" pitchFamily="18" charset="0"/>
              </a:rPr>
              <a:t>d</a:t>
            </a:r>
            <a:r>
              <a:rPr lang="en-US" sz="4000">
                <a:latin typeface="Times New Roman" pitchFamily="18" charset="0"/>
                <a:cs typeface="Times New Roman" pitchFamily="18" charset="0"/>
              </a:rPr>
              <a:t>ị</a:t>
            </a:r>
            <a:endParaRPr lang="en-US" sz="4000" dirty="0">
              <a:latin typeface="Times New Roman" pitchFamily="18" charset="0"/>
              <a:cs typeface="Times New Roman" pitchFamily="18" charset="0"/>
            </a:endParaRPr>
          </a:p>
        </p:txBody>
      </p:sp>
      <p:sp>
        <p:nvSpPr>
          <p:cNvPr id="8" name="Text Box 12"/>
          <p:cNvSpPr txBox="1">
            <a:spLocks noChangeArrowheads="1"/>
          </p:cNvSpPr>
          <p:nvPr/>
        </p:nvSpPr>
        <p:spPr bwMode="auto">
          <a:xfrm>
            <a:off x="3900451" y="5301258"/>
            <a:ext cx="2135521" cy="707886"/>
          </a:xfrm>
          <a:prstGeom prst="rect">
            <a:avLst/>
          </a:prstGeom>
          <a:noFill/>
          <a:ln w="9525">
            <a:noFill/>
            <a:miter lim="800000"/>
            <a:headEnd/>
            <a:tailEnd/>
          </a:ln>
        </p:spPr>
        <p:txBody>
          <a:bodyPr wrap="none">
            <a:spAutoFit/>
          </a:bodyPr>
          <a:lstStyle/>
          <a:p>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a:t>
            </a:r>
            <a:r>
              <a:rPr lang="en-US" sz="4000" dirty="0" err="1">
                <a:solidFill>
                  <a:srgbClr val="FF0000"/>
                </a:solidFill>
                <a:latin typeface="Times New Roman" pitchFamily="18" charset="0"/>
                <a:cs typeface="Times New Roman" pitchFamily="18" charset="0"/>
              </a:rPr>
              <a:t>ác</a:t>
            </a:r>
            <a:endParaRPr lang="en-US" sz="4000" dirty="0">
              <a:solidFill>
                <a:srgbClr val="FF0000"/>
              </a:solidFill>
              <a:latin typeface="Times New Roman" pitchFamily="18" charset="0"/>
              <a:cs typeface="Times New Roman" pitchFamily="18" charset="0"/>
            </a:endParaRPr>
          </a:p>
        </p:txBody>
      </p:sp>
      <p:sp>
        <p:nvSpPr>
          <p:cNvPr id="9" name="Text Box 12"/>
          <p:cNvSpPr txBox="1">
            <a:spLocks noChangeArrowheads="1"/>
          </p:cNvSpPr>
          <p:nvPr/>
        </p:nvSpPr>
        <p:spPr bwMode="auto">
          <a:xfrm>
            <a:off x="3746773" y="3465927"/>
            <a:ext cx="2464136" cy="707886"/>
          </a:xfrm>
          <a:prstGeom prst="rect">
            <a:avLst/>
          </a:prstGeom>
          <a:noFill/>
          <a:ln w="9525">
            <a:noFill/>
            <a:miter lim="800000"/>
            <a:headEnd/>
            <a:tailEnd/>
          </a:ln>
        </p:spPr>
        <p:txBody>
          <a:bodyPr wrap="none">
            <a:spAutoFit/>
          </a:bodyPr>
          <a:lstStyle/>
          <a:p>
            <a:r>
              <a:rPr lang="en-US" sz="4000">
                <a:latin typeface="Times New Roman" pitchFamily="18" charset="0"/>
                <a:cs typeface="Times New Roman" pitchFamily="18" charset="0"/>
              </a:rPr>
              <a:t>th</a:t>
            </a:r>
            <a:r>
              <a:rPr lang="en-US" sz="4000">
                <a:solidFill>
                  <a:srgbClr val="FF0000"/>
                </a:solidFill>
                <a:latin typeface="Times New Roman" pitchFamily="18" charset="0"/>
                <a:cs typeface="Times New Roman" pitchFamily="18" charset="0"/>
              </a:rPr>
              <a:t>am</a:t>
            </a:r>
            <a:r>
              <a:rPr lang="en-US" sz="4000">
                <a:latin typeface="Times New Roman" pitchFamily="18" charset="0"/>
                <a:cs typeface="Times New Roman" pitchFamily="18" charset="0"/>
              </a:rPr>
              <a:t> quan </a:t>
            </a:r>
            <a:endParaRPr lang="en-US" sz="4000">
              <a:latin typeface="Times New Roman" pitchFamily="18" charset="0"/>
              <a:cs typeface="Times New Roman" pitchFamily="18" charset="0"/>
            </a:endParaRPr>
          </a:p>
        </p:txBody>
      </p:sp>
      <p:sp>
        <p:nvSpPr>
          <p:cNvPr id="10" name="Text Box 12"/>
          <p:cNvSpPr txBox="1">
            <a:spLocks noChangeArrowheads="1"/>
          </p:cNvSpPr>
          <p:nvPr/>
        </p:nvSpPr>
        <p:spPr bwMode="auto">
          <a:xfrm>
            <a:off x="3746773" y="2607681"/>
            <a:ext cx="2577950" cy="707886"/>
          </a:xfrm>
          <a:prstGeom prst="rect">
            <a:avLst/>
          </a:prstGeom>
          <a:noFill/>
          <a:ln w="9525">
            <a:noFill/>
            <a:miter lim="800000"/>
            <a:headEnd/>
            <a:tailEnd/>
          </a:ln>
        </p:spPr>
        <p:txBody>
          <a:bodyPr wrap="none">
            <a:spAutoFit/>
          </a:bodyPr>
          <a:lstStyle/>
          <a:p>
            <a:r>
              <a:rPr lang="en-US" sz="4000">
                <a:latin typeface="Times New Roman" pitchFamily="18" charset="0"/>
                <a:cs typeface="Times New Roman" pitchFamily="18" charset="0"/>
              </a:rPr>
              <a:t>ngoại </a:t>
            </a:r>
            <a:r>
              <a:rPr lang="en-US" sz="4000">
                <a:solidFill>
                  <a:srgbClr val="FF0000"/>
                </a:solidFill>
                <a:latin typeface="Times New Roman" pitchFamily="18" charset="0"/>
                <a:cs typeface="Times New Roman" pitchFamily="18" charset="0"/>
              </a:rPr>
              <a:t>quốc</a:t>
            </a:r>
            <a:r>
              <a:rPr lang="en-US" sz="4000">
                <a:latin typeface="Times New Roman" pitchFamily="18" charset="0"/>
                <a:cs typeface="Times New Roman" pitchFamily="18" charset="0"/>
              </a:rPr>
              <a:t> </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454279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4"/>
                                        </p:tgtEl>
                                        <p:attrNameLst>
                                          <p:attrName>style.visibility</p:attrName>
                                        </p:attrNameLst>
                                      </p:cBhvr>
                                      <p:to>
                                        <p:strVal val="visible"/>
                                      </p:to>
                                    </p:set>
                                    <p:anim calcmode="discrete" valueType="clr">
                                      <p:cBhvr override="childStyle">
                                        <p:cTn id="1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4"/>
                                        </p:tgtEl>
                                        <p:attrNameLst>
                                          <p:attrName>fillcolor</p:attrName>
                                        </p:attrNameLst>
                                      </p:cBhvr>
                                      <p:tavLst>
                                        <p:tav tm="0">
                                          <p:val>
                                            <p:clrVal>
                                              <a:schemeClr val="accent2"/>
                                            </p:clrVal>
                                          </p:val>
                                        </p:tav>
                                        <p:tav tm="50000">
                                          <p:val>
                                            <p:clrVal>
                                              <a:schemeClr val="hlink"/>
                                            </p:clrVal>
                                          </p:val>
                                        </p:tav>
                                      </p:tavLst>
                                    </p:anim>
                                    <p:set>
                                      <p:cBhvr>
                                        <p:cTn id="12" dur="80"/>
                                        <p:tgtEl>
                                          <p:spTgt spid="14"/>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anim calcmode="discrete" valueType="clr">
                                      <p:cBhvr override="childStyle">
                                        <p:cTn id="1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
                                        </p:tgtEl>
                                        <p:attrNameLst>
                                          <p:attrName>fillcolor</p:attrName>
                                        </p:attrNameLst>
                                      </p:cBhvr>
                                      <p:tavLst>
                                        <p:tav tm="0">
                                          <p:val>
                                            <p:clrVal>
                                              <a:schemeClr val="accent2"/>
                                            </p:clrVal>
                                          </p:val>
                                        </p:tav>
                                        <p:tav tm="50000">
                                          <p:val>
                                            <p:clrVal>
                                              <a:schemeClr val="hlink"/>
                                            </p:clrVal>
                                          </p:val>
                                        </p:tav>
                                      </p:tavLst>
                                    </p:anim>
                                    <p:set>
                                      <p:cBhvr>
                                        <p:cTn id="17" dur="80"/>
                                        <p:tgtEl>
                                          <p:spTgt spid="8"/>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10"/>
                                        </p:tgtEl>
                                        <p:attrNameLst>
                                          <p:attrName>style.visibility</p:attrName>
                                        </p:attrNameLst>
                                      </p:cBhvr>
                                      <p:to>
                                        <p:strVal val="visible"/>
                                      </p:to>
                                    </p:set>
                                    <p:anim calcmode="discrete" valueType="clr">
                                      <p:cBhvr override="childStyle">
                                        <p:cTn id="2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
                                        </p:tgtEl>
                                        <p:attrNameLst>
                                          <p:attrName>fillcolor</p:attrName>
                                        </p:attrNameLst>
                                      </p:cBhvr>
                                      <p:tavLst>
                                        <p:tav tm="0">
                                          <p:val>
                                            <p:clrVal>
                                              <a:schemeClr val="accent2"/>
                                            </p:clrVal>
                                          </p:val>
                                        </p:tav>
                                        <p:tav tm="50000">
                                          <p:val>
                                            <p:clrVal>
                                              <a:schemeClr val="hlink"/>
                                            </p:clrVal>
                                          </p:val>
                                        </p:tav>
                                      </p:tavLst>
                                    </p:anim>
                                    <p:set>
                                      <p:cBhvr>
                                        <p:cTn id="27"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550333" y="1752600"/>
            <a:ext cx="1219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a:solidFill>
                  <a:srgbClr val="3333FF"/>
                </a:solidFill>
                <a:latin typeface="Times New Roman" pitchFamily="18" charset="0"/>
              </a:rPr>
              <a:t>     </a:t>
            </a:r>
          </a:p>
        </p:txBody>
      </p:sp>
      <p:sp>
        <p:nvSpPr>
          <p:cNvPr id="4099" name="Rectangle 4"/>
          <p:cNvSpPr>
            <a:spLocks noChangeArrowheads="1"/>
          </p:cNvSpPr>
          <p:nvPr/>
        </p:nvSpPr>
        <p:spPr bwMode="auto">
          <a:xfrm>
            <a:off x="0" y="0"/>
            <a:ext cx="1219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000" b="1">
                <a:solidFill>
                  <a:srgbClr val="FF3300"/>
                </a:solidFill>
              </a:rPr>
              <a:t>Ê – mi – li, con…</a:t>
            </a:r>
            <a:endParaRPr lang="en-US" altLang="en-US" sz="3000" b="1">
              <a:solidFill>
                <a:srgbClr val="FF0000"/>
              </a:solidFill>
              <a:sym typeface="Wingdings" pitchFamily="2" charset="2"/>
            </a:endParaRPr>
          </a:p>
          <a:p>
            <a:pPr algn="ctr" eaLnBrk="1" hangingPunct="1"/>
            <a:endParaRPr lang="en-US" altLang="en-US" sz="3000">
              <a:solidFill>
                <a:srgbClr val="0033CC"/>
              </a:solidFill>
            </a:endParaRPr>
          </a:p>
        </p:txBody>
      </p:sp>
      <p:sp>
        <p:nvSpPr>
          <p:cNvPr id="4100" name="TextBox 1"/>
          <p:cNvSpPr txBox="1">
            <a:spLocks noChangeArrowheads="1"/>
          </p:cNvSpPr>
          <p:nvPr/>
        </p:nvSpPr>
        <p:spPr bwMode="auto">
          <a:xfrm>
            <a:off x="8636000" y="650557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2000">
                <a:latin typeface="Times New Roman" pitchFamily="18" charset="0"/>
              </a:rPr>
              <a:t>Tố Hữu</a:t>
            </a:r>
          </a:p>
        </p:txBody>
      </p:sp>
      <p:sp>
        <p:nvSpPr>
          <p:cNvPr id="4101" name="Rectangle 4"/>
          <p:cNvSpPr>
            <a:spLocks noChangeArrowheads="1"/>
          </p:cNvSpPr>
          <p:nvPr/>
        </p:nvSpPr>
        <p:spPr bwMode="auto">
          <a:xfrm>
            <a:off x="3556000" y="334964"/>
            <a:ext cx="12192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2400" smtClean="0">
                <a:latin typeface="+mj-lt"/>
              </a:rPr>
              <a:t>Ê-mi-li </a:t>
            </a:r>
            <a:r>
              <a:rPr lang="vi-VN" altLang="en-US" sz="2400">
                <a:latin typeface="+mj-lt"/>
              </a:rPr>
              <a:t>con </a:t>
            </a:r>
            <a:r>
              <a:rPr lang="vi-VN" altLang="en-US" sz="2400" smtClean="0">
                <a:latin typeface="+mj-lt"/>
              </a:rPr>
              <a:t>ơi!</a:t>
            </a:r>
            <a:r>
              <a:rPr lang="vi-VN" altLang="en-US" sz="2400">
                <a:latin typeface="+mj-lt"/>
              </a:rPr>
              <a:t/>
            </a:r>
            <a:br>
              <a:rPr lang="vi-VN" altLang="en-US" sz="2400">
                <a:latin typeface="+mj-lt"/>
              </a:rPr>
            </a:br>
            <a:r>
              <a:rPr lang="vi-VN" altLang="en-US" sz="2400">
                <a:latin typeface="+mj-lt"/>
              </a:rPr>
              <a:t>Trời sắp tối rồi...</a:t>
            </a:r>
            <a:br>
              <a:rPr lang="vi-VN" altLang="en-US" sz="2400">
                <a:latin typeface="+mj-lt"/>
              </a:rPr>
            </a:br>
            <a:r>
              <a:rPr lang="vi-VN" altLang="en-US" sz="2400">
                <a:latin typeface="+mj-lt"/>
              </a:rPr>
              <a:t>Cha </a:t>
            </a:r>
            <a:r>
              <a:rPr lang="vi-VN" altLang="en-US" sz="2400" smtClean="0">
                <a:latin typeface="+mj-lt"/>
              </a:rPr>
              <a:t>không </a:t>
            </a:r>
            <a:r>
              <a:rPr lang="vi-VN" altLang="en-US" sz="2400">
                <a:latin typeface="+mj-lt"/>
              </a:rPr>
              <a:t>bế con về </a:t>
            </a:r>
            <a:r>
              <a:rPr lang="vi-VN" altLang="en-US" sz="2400">
                <a:latin typeface="+mj-lt"/>
              </a:rPr>
              <a:t>được </a:t>
            </a:r>
            <a:r>
              <a:rPr lang="vi-VN" altLang="en-US" sz="2400" smtClean="0">
                <a:latin typeface="+mj-lt"/>
              </a:rPr>
              <a:t>nữa! </a:t>
            </a:r>
          </a:p>
          <a:p>
            <a:r>
              <a:rPr lang="vi-VN" altLang="en-US" sz="2400" smtClean="0">
                <a:latin typeface="+mj-lt"/>
              </a:rPr>
              <a:t>Khi </a:t>
            </a:r>
            <a:r>
              <a:rPr lang="vi-VN" altLang="en-US" sz="2400">
                <a:latin typeface="+mj-lt"/>
              </a:rPr>
              <a:t>đã sáng bùng lên ngọn lửa</a:t>
            </a:r>
            <a:br>
              <a:rPr lang="vi-VN" altLang="en-US" sz="2400">
                <a:latin typeface="+mj-lt"/>
              </a:rPr>
            </a:br>
            <a:r>
              <a:rPr lang="vi-VN" altLang="en-US" sz="2400">
                <a:latin typeface="+mj-lt"/>
              </a:rPr>
              <a:t>Đêm nay </a:t>
            </a:r>
            <a:r>
              <a:rPr lang="vi-VN" altLang="en-US" sz="2400">
                <a:latin typeface="+mj-lt"/>
              </a:rPr>
              <a:t>mẹ </a:t>
            </a:r>
            <a:r>
              <a:rPr lang="vi-VN" altLang="en-US" sz="2400" smtClean="0">
                <a:latin typeface="+mj-lt"/>
              </a:rPr>
              <a:t>đến </a:t>
            </a:r>
            <a:r>
              <a:rPr lang="vi-VN" altLang="en-US" sz="2400">
                <a:latin typeface="+mj-lt"/>
              </a:rPr>
              <a:t>tìm con</a:t>
            </a:r>
            <a:br>
              <a:rPr lang="vi-VN" altLang="en-US" sz="2400">
                <a:latin typeface="+mj-lt"/>
              </a:rPr>
            </a:br>
            <a:r>
              <a:rPr lang="vi-VN" altLang="en-US" sz="2400">
                <a:latin typeface="+mj-lt"/>
              </a:rPr>
              <a:t>Con sẽ ôm lấy mẹ mà hôn</a:t>
            </a:r>
            <a:br>
              <a:rPr lang="vi-VN" altLang="en-US" sz="2400">
                <a:latin typeface="+mj-lt"/>
              </a:rPr>
            </a:br>
            <a:r>
              <a:rPr lang="vi-VN" altLang="en-US" sz="2400">
                <a:latin typeface="+mj-lt"/>
              </a:rPr>
              <a:t>Cho cha nhé.</a:t>
            </a:r>
            <a:br>
              <a:rPr lang="vi-VN" altLang="en-US" sz="2400">
                <a:latin typeface="+mj-lt"/>
              </a:rPr>
            </a:br>
            <a:r>
              <a:rPr lang="vi-VN" altLang="en-US" sz="2400">
                <a:latin typeface="+mj-lt"/>
              </a:rPr>
              <a:t>Và con sẽ nói giùm với mẹ</a:t>
            </a:r>
            <a:br>
              <a:rPr lang="vi-VN" altLang="en-US" sz="2400">
                <a:latin typeface="+mj-lt"/>
              </a:rPr>
            </a:br>
            <a:r>
              <a:rPr lang="vi-VN" altLang="en-US" sz="2400">
                <a:latin typeface="+mj-lt"/>
              </a:rPr>
              <a:t>Cha đi vui, xin mẹ đừng buồn!</a:t>
            </a:r>
            <a:br>
              <a:rPr lang="vi-VN" altLang="en-US" sz="2400">
                <a:latin typeface="+mj-lt"/>
              </a:rPr>
            </a:br>
            <a:r>
              <a:rPr lang="vi-VN" altLang="en-US" sz="2400">
                <a:latin typeface="+mj-lt"/>
              </a:rPr>
              <a:t>Oa-sinh-tơn</a:t>
            </a:r>
            <a:br>
              <a:rPr lang="vi-VN" altLang="en-US" sz="2400">
                <a:latin typeface="+mj-lt"/>
              </a:rPr>
            </a:br>
            <a:r>
              <a:rPr lang="vi-VN" altLang="en-US" sz="2400">
                <a:latin typeface="+mj-lt"/>
              </a:rPr>
              <a:t>Buổi hoàng hôn</a:t>
            </a:r>
            <a:br>
              <a:rPr lang="vi-VN" altLang="en-US" sz="2400">
                <a:latin typeface="+mj-lt"/>
              </a:rPr>
            </a:br>
            <a:r>
              <a:rPr lang="vi-VN" altLang="en-US" sz="2400">
                <a:latin typeface="+mj-lt"/>
              </a:rPr>
              <a:t>Ôi những linh hồn</a:t>
            </a:r>
            <a:br>
              <a:rPr lang="vi-VN" altLang="en-US" sz="2400">
                <a:latin typeface="+mj-lt"/>
              </a:rPr>
            </a:br>
            <a:r>
              <a:rPr lang="vi-VN" altLang="en-US" sz="2400">
                <a:latin typeface="+mj-lt"/>
              </a:rPr>
              <a:t>Còn, mất?</a:t>
            </a:r>
            <a:br>
              <a:rPr lang="vi-VN" altLang="en-US" sz="2400">
                <a:latin typeface="+mj-lt"/>
              </a:rPr>
            </a:br>
            <a:r>
              <a:rPr lang="vi-VN" altLang="en-US" sz="2400">
                <a:latin typeface="+mj-lt"/>
              </a:rPr>
              <a:t>Đã đến phút lòng ta sáng nhất!</a:t>
            </a:r>
            <a:br>
              <a:rPr lang="vi-VN" altLang="en-US" sz="2400">
                <a:latin typeface="+mj-lt"/>
              </a:rPr>
            </a:br>
            <a:r>
              <a:rPr lang="vi-VN" altLang="en-US" sz="2400">
                <a:latin typeface="+mj-lt"/>
              </a:rPr>
              <a:t>Ta đốt thân ta</a:t>
            </a:r>
            <a:br>
              <a:rPr lang="vi-VN" altLang="en-US" sz="2400">
                <a:latin typeface="+mj-lt"/>
              </a:rPr>
            </a:br>
            <a:r>
              <a:rPr lang="vi-VN" altLang="en-US" sz="2400">
                <a:latin typeface="+mj-lt"/>
              </a:rPr>
              <a:t>Cho ngọn </a:t>
            </a:r>
            <a:r>
              <a:rPr lang="vi-VN" altLang="en-US" sz="2400">
                <a:latin typeface="+mj-lt"/>
              </a:rPr>
              <a:t>lửa </a:t>
            </a:r>
            <a:r>
              <a:rPr lang="vi-VN" altLang="en-US" sz="2400" smtClean="0">
                <a:latin typeface="+mj-lt"/>
              </a:rPr>
              <a:t>sáng </a:t>
            </a:r>
            <a:r>
              <a:rPr lang="vi-VN" altLang="en-US" sz="2400">
                <a:latin typeface="+mj-lt"/>
              </a:rPr>
              <a:t>loà</a:t>
            </a:r>
            <a:br>
              <a:rPr lang="vi-VN" altLang="en-US" sz="2400">
                <a:latin typeface="+mj-lt"/>
              </a:rPr>
            </a:br>
            <a:r>
              <a:rPr lang="vi-VN" altLang="en-US" sz="2400">
                <a:latin typeface="+mj-lt"/>
              </a:rPr>
              <a:t>Sự thật.</a:t>
            </a:r>
            <a:endParaRPr lang="en-US" altLang="en-US" sz="2400">
              <a:solidFill>
                <a:srgbClr val="0033CC"/>
              </a:solidFill>
              <a:latin typeface="+mj-lt"/>
            </a:endParaRPr>
          </a:p>
        </p:txBody>
      </p:sp>
    </p:spTree>
    <p:extLst>
      <p:ext uri="{BB962C8B-B14F-4D97-AF65-F5344CB8AC3E}">
        <p14:creationId xmlns:p14="http://schemas.microsoft.com/office/powerpoint/2010/main" val="2925872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slide(fromBottom)">
                                      <p:cBhvr>
                                        <p:cTn id="7"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2022</TotalTime>
  <Words>1118</Words>
  <Application>Microsoft Office PowerPoint</Application>
  <PresentationFormat>Custom</PresentationFormat>
  <Paragraphs>115</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Gợi ý:</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214</cp:revision>
  <dcterms:created xsi:type="dcterms:W3CDTF">2021-08-22T10:47:54Z</dcterms:created>
  <dcterms:modified xsi:type="dcterms:W3CDTF">2021-09-30T10:15:19Z</dcterms:modified>
</cp:coreProperties>
</file>