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23"/>
  </p:notesMasterIdLst>
  <p:sldIdLst>
    <p:sldId id="258" r:id="rId3"/>
    <p:sldId id="287" r:id="rId4"/>
    <p:sldId id="257" r:id="rId5"/>
    <p:sldId id="274" r:id="rId6"/>
    <p:sldId id="279" r:id="rId7"/>
    <p:sldId id="280" r:id="rId8"/>
    <p:sldId id="281" r:id="rId9"/>
    <p:sldId id="277" r:id="rId10"/>
    <p:sldId id="283" r:id="rId11"/>
    <p:sldId id="278" r:id="rId12"/>
    <p:sldId id="260" r:id="rId13"/>
    <p:sldId id="268" r:id="rId14"/>
    <p:sldId id="269" r:id="rId15"/>
    <p:sldId id="270" r:id="rId16"/>
    <p:sldId id="271" r:id="rId17"/>
    <p:sldId id="282" r:id="rId18"/>
    <p:sldId id="272" r:id="rId19"/>
    <p:sldId id="284" r:id="rId20"/>
    <p:sldId id="285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3A0B3"/>
    <a:srgbClr val="00B050"/>
    <a:srgbClr val="79BFCD"/>
    <a:srgbClr val="F73B2D"/>
    <a:srgbClr val="92C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5045" autoAdjust="0"/>
  </p:normalViewPr>
  <p:slideViewPr>
    <p:cSldViewPr snapToGrid="0">
      <p:cViewPr varScale="1">
        <p:scale>
          <a:sx n="54" d="100"/>
          <a:sy n="54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C8C8E-93D9-4F19-B7E4-45BC2E768F4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133B1-5E35-46EE-A9BC-F0BA1C7A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4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2" name="Google Shape;3782;gb0ac4e247a_6_2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3" name="Google Shape;3783;gb0ac4e247a_6_2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88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9" name="Google Shape;4209;gb0babbdd12_1_1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0" name="Google Shape;4210;gb0babbdd12_1_1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036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GV?: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Quỳnh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133B1-5E35-46EE-A9BC-F0BA1C7A58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32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133B1-5E35-46EE-A9BC-F0BA1C7A58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75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133B1-5E35-46EE-A9BC-F0BA1C7A58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55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Quỳnh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miêu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đàn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mèo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miêu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133B1-5E35-46EE-A9BC-F0BA1C7A58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35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GV?: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Quỳnh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133B1-5E35-46EE-A9BC-F0BA1C7A58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32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GV?: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Quỳnh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133B1-5E35-46EE-A9BC-F0BA1C7A58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32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GV: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viết</a:t>
            </a:r>
            <a:r>
              <a:rPr lang="en-US" dirty="0" smtClean="0"/>
              <a:t>? (</a:t>
            </a:r>
            <a:r>
              <a:rPr lang="en-US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133B1-5E35-46EE-A9BC-F0BA1C7A58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63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1290267" y="1794333"/>
            <a:ext cx="9611600" cy="25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866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518300" y="4152233"/>
            <a:ext cx="9155600" cy="7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933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9974034" y="1931201"/>
            <a:ext cx="592367" cy="531367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10095834" y="1321351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 rot="9553842">
            <a:off x="2832868" y="5588477"/>
            <a:ext cx="80432" cy="5739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8473401" y="946201"/>
            <a:ext cx="388500" cy="375167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473401" y="5532201"/>
            <a:ext cx="592367" cy="531367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62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2422484" y="2276784"/>
            <a:ext cx="7348800" cy="18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2420717" y="3962417"/>
            <a:ext cx="7348800" cy="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8" name="Google Shape;828;p11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9" name="Google Shape;829;p11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0" name="Google Shape;830;p11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1" name="Google Shape;831;p11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2" name="Google Shape;832;p11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3" name="Google Shape;833;p11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4" name="Google Shape;834;p11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5" name="Google Shape;835;p11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6" name="Google Shape;836;p11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7" name="Google Shape;837;p11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" name="Google Shape;838;p11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9" name="Google Shape;839;p11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0" name="Google Shape;840;p11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1" name="Google Shape;841;p11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2" name="Google Shape;842;p11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3" name="Google Shape;843;p11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4" name="Google Shape;844;p11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5" name="Google Shape;845;p11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6" name="Google Shape;846;p11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7" name="Google Shape;847;p11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8" name="Google Shape;848;p11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9" name="Google Shape;849;p11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0" name="Google Shape;850;p11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1" name="Google Shape;851;p11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2" name="Google Shape;852;p11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3" name="Google Shape;853;p11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4" name="Google Shape;854;p11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5" name="Google Shape;855;p11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6" name="Google Shape;856;p11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7" name="Google Shape;857;p11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8" name="Google Shape;858;p11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9" name="Google Shape;859;p11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0" name="Google Shape;860;p11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1" name="Google Shape;861;p11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2" name="Google Shape;862;p11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3" name="Google Shape;863;p11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4" name="Google Shape;864;p11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5" name="Google Shape;865;p11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6" name="Google Shape;866;p11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7" name="Google Shape;867;p11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8" name="Google Shape;868;p11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9" name="Google Shape;869;p11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0" name="Google Shape;870;p11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1" name="Google Shape;871;p11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2" name="Google Shape;872;p11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3" name="Google Shape;873;p11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4" name="Google Shape;874;p11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5" name="Google Shape;875;p11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6" name="Google Shape;876;p11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975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236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0" name="Google Shape;880;p13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1" name="Google Shape;881;p13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82" name="Google Shape;882;p13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1" name="Google Shape;901;p13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2" name="Google Shape;902;p1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3" name="Google Shape;903;p1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4" name="Google Shape;904;p1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5" name="Google Shape;905;p1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6" name="Google Shape;906;p1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7" name="Google Shape;907;p1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8" name="Google Shape;908;p1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9" name="Google Shape;909;p1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0" name="Google Shape;910;p1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1" name="Google Shape;911;p1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2" name="Google Shape;912;p1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3" name="Google Shape;913;p1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4" name="Google Shape;914;p1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5" name="Google Shape;915;p1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6" name="Google Shape;916;p1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7" name="Google Shape;917;p1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8" name="Google Shape;918;p1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9" name="Google Shape;919;p1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0" name="Google Shape;920;p1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1" name="Google Shape;921;p1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2" name="Google Shape;922;p1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3" name="Google Shape;923;p1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4" name="Google Shape;924;p1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5" name="Google Shape;925;p1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6" name="Google Shape;926;p1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7" name="Google Shape;927;p1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8" name="Google Shape;928;p1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9" name="Google Shape;929;p1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0" name="Google Shape;930;p1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1" name="Google Shape;931;p1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2" name="Google Shape;932;p1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3" name="Google Shape;933;p1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4" name="Google Shape;934;p1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5" name="Google Shape;935;p1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6" name="Google Shape;936;p1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7" name="Google Shape;937;p1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8" name="Google Shape;938;p1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9" name="Google Shape;939;p1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0" name="Google Shape;940;p1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1" name="Google Shape;941;p1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2" name="Google Shape;942;p1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3" name="Google Shape;943;p1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4" name="Google Shape;944;p1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5" name="Google Shape;945;p1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6" name="Google Shape;946;p1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7" name="Google Shape;947;p1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8" name="Google Shape;948;p1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9" name="Google Shape;949;p1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0" name="Google Shape;950;p1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1" name="Google Shape;951;p13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2" name="Google Shape;952;p1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958333" y="584416"/>
            <a:ext cx="10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395791" y="1639600"/>
            <a:ext cx="36384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2394712" y="2056420"/>
            <a:ext cx="36400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577287" y="2059196"/>
            <a:ext cx="843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2399601" y="3230229"/>
            <a:ext cx="3649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2392816" y="3649817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578504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2401775" y="4822861"/>
            <a:ext cx="3640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2392816" y="5243275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578504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6958577" y="1642000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6949579" y="2054220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6161423" y="2060396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6958577" y="3230229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6949584" y="3649817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6161423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6958577" y="4822861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6949584" y="5243275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6161423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0" name="Google Shape;990;p13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0842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1033401" y="6048867"/>
            <a:ext cx="592367" cy="531367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9654334" y="531134"/>
            <a:ext cx="388500" cy="375167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10756001" y="1352051"/>
            <a:ext cx="222233" cy="224767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2064234" y="63649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4" name="Google Shape;1034;p14"/>
          <p:cNvSpPr/>
          <p:nvPr/>
        </p:nvSpPr>
        <p:spPr>
          <a:xfrm>
            <a:off x="10613567" y="58690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1033401" y="5644334"/>
            <a:ext cx="222233" cy="224767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9" name="Google Shape;1039;p1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0" name="Google Shape;1040;p1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1" name="Google Shape;1041;p1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2" name="Google Shape;1042;p1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3" name="Google Shape;1043;p1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4" name="Google Shape;1044;p1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5" name="Google Shape;1045;p1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6" name="Google Shape;1046;p1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7" name="Google Shape;1047;p1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8" name="Google Shape;1048;p1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" name="Google Shape;1049;p1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0" name="Google Shape;1050;p1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1" name="Google Shape;1051;p1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2" name="Google Shape;1052;p1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3" name="Google Shape;1053;p1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4" name="Google Shape;1054;p1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5" name="Google Shape;1055;p1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6" name="Google Shape;1056;p1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7" name="Google Shape;1057;p1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8" name="Google Shape;1058;p1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9" name="Google Shape;1059;p1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0" name="Google Shape;1060;p1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1" name="Google Shape;1061;p1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2" name="Google Shape;1062;p1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3" name="Google Shape;1063;p1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4" name="Google Shape;1064;p1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5" name="Google Shape;1065;p1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6" name="Google Shape;1066;p1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7" name="Google Shape;1067;p1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8" name="Google Shape;1068;p1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9" name="Google Shape;1069;p1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0" name="Google Shape;1070;p1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1" name="Google Shape;1071;p1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2" name="Google Shape;1072;p1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3" name="Google Shape;1073;p1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4" name="Google Shape;1074;p1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5" name="Google Shape;1075;p1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6" name="Google Shape;1076;p1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7" name="Google Shape;1077;p1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8" name="Google Shape;1078;p1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9" name="Google Shape;1079;p1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0" name="Google Shape;1080;p1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1" name="Google Shape;1081;p1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2" name="Google Shape;1082;p1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3" name="Google Shape;1083;p1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4" name="Google Shape;1084;p1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5" name="Google Shape;1085;p1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6" name="Google Shape;1086;p1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1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1219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1" name="Google Shape;1131;p15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6" name="Google Shape;1136;p1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7" name="Google Shape;1137;p1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8" name="Google Shape;1138;p1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9" name="Google Shape;1139;p1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0" name="Google Shape;1140;p1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1" name="Google Shape;1141;p1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2" name="Google Shape;1142;p1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3" name="Google Shape;1143;p1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4" name="Google Shape;1144;p1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5" name="Google Shape;1145;p1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6" name="Google Shape;1146;p1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7" name="Google Shape;1147;p1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8" name="Google Shape;1148;p1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9" name="Google Shape;1149;p1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0" name="Google Shape;1150;p1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1" name="Google Shape;1151;p1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2" name="Google Shape;1152;p1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3" name="Google Shape;1153;p1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4" name="Google Shape;1154;p1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5" name="Google Shape;1155;p1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6" name="Google Shape;1156;p1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7" name="Google Shape;1157;p1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8" name="Google Shape;1158;p1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9" name="Google Shape;1159;p1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0" name="Google Shape;1160;p1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1" name="Google Shape;1161;p1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2" name="Google Shape;1162;p1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3" name="Google Shape;1163;p1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4" name="Google Shape;1164;p1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5" name="Google Shape;1165;p1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6" name="Google Shape;1166;p1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7" name="Google Shape;1167;p1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8" name="Google Shape;1168;p1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9" name="Google Shape;1169;p1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0" name="Google Shape;1170;p1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1" name="Google Shape;1171;p1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2" name="Google Shape;1172;p1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3" name="Google Shape;1173;p1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4" name="Google Shape;1174;p1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5" name="Google Shape;1175;p1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6" name="Google Shape;1176;p1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7" name="Google Shape;1177;p1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8" name="Google Shape;1178;p1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9" name="Google Shape;1179;p1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0" name="Google Shape;1180;p1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1" name="Google Shape;1181;p1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2" name="Google Shape;1182;p1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3" name="Google Shape;1183;p1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4" name="Google Shape;1184;p1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7337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0" name="Google Shape;1210;p1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1" name="Google Shape;1211;p1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2" name="Google Shape;1212;p1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3" name="Google Shape;1213;p1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4" name="Google Shape;1214;p1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5" name="Google Shape;1215;p1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6" name="Google Shape;1216;p1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7" name="Google Shape;1217;p1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8" name="Google Shape;1218;p1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9" name="Google Shape;1219;p1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0" name="Google Shape;1220;p1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1" name="Google Shape;1221;p1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2" name="Google Shape;1222;p1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3" name="Google Shape;1223;p1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4" name="Google Shape;1224;p1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5" name="Google Shape;1225;p1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6" name="Google Shape;1226;p1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7" name="Google Shape;1227;p1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8" name="Google Shape;1228;p1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9" name="Google Shape;1229;p1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0" name="Google Shape;1230;p1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1" name="Google Shape;1231;p1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2" name="Google Shape;1232;p1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3" name="Google Shape;1233;p1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4" name="Google Shape;1234;p1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5" name="Google Shape;1235;p1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6" name="Google Shape;1236;p1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7" name="Google Shape;1237;p1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8" name="Google Shape;1238;p1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9" name="Google Shape;1239;p1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0" name="Google Shape;1240;p1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1" name="Google Shape;1241;p1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2" name="Google Shape;1242;p1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3" name="Google Shape;1243;p1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4" name="Google Shape;1244;p1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5" name="Google Shape;1245;p1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6" name="Google Shape;1246;p1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7" name="Google Shape;1247;p1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8" name="Google Shape;1248;p1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9" name="Google Shape;1249;p1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0" name="Google Shape;1250;p1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1" name="Google Shape;1251;p1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2" name="Google Shape;1252;p1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3" name="Google Shape;1253;p1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4" name="Google Shape;1254;p1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5" name="Google Shape;1255;p1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6" name="Google Shape;1256;p1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7" name="Google Shape;1257;p1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8" name="Google Shape;1258;p1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8658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0" name="Google Shape;1300;p1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1" name="Google Shape;1301;p1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2" name="Google Shape;1302;p1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3" name="Google Shape;1303;p1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4" name="Google Shape;1304;p1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5" name="Google Shape;1305;p1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6" name="Google Shape;1306;p1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7" name="Google Shape;1307;p1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8" name="Google Shape;1308;p1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9" name="Google Shape;1309;p1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0" name="Google Shape;1310;p1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1" name="Google Shape;1311;p1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2" name="Google Shape;1312;p1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3" name="Google Shape;1313;p1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4" name="Google Shape;1314;p1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5" name="Google Shape;1315;p1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6" name="Google Shape;1316;p1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7" name="Google Shape;1317;p1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8" name="Google Shape;1318;p1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1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1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1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2" name="Google Shape;1322;p1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3" name="Google Shape;1323;p1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4" name="Google Shape;1324;p1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5" name="Google Shape;1325;p1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6" name="Google Shape;1326;p1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7" name="Google Shape;1327;p1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8" name="Google Shape;1328;p1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9" name="Google Shape;1329;p1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0" name="Google Shape;1330;p1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1" name="Google Shape;1331;p1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2" name="Google Shape;1332;p1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3" name="Google Shape;1333;p1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4" name="Google Shape;1334;p1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5" name="Google Shape;1335;p1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6" name="Google Shape;1336;p1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7" name="Google Shape;1337;p1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8" name="Google Shape;1338;p1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9" name="Google Shape;1339;p1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0" name="Google Shape;1340;p1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1" name="Google Shape;1341;p1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2" name="Google Shape;1342;p1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3" name="Google Shape;1343;p1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4" name="Google Shape;1344;p1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5" name="Google Shape;1345;p1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6" name="Google Shape;1346;p1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7" name="Google Shape;1347;p1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8" name="Google Shape;1348;p1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7" name="Google Shape;1367;p17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8993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6" name="Google Shape;1396;p1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7" name="Google Shape;1397;p1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8" name="Google Shape;1398;p1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9" name="Google Shape;1399;p1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0" name="Google Shape;1400;p1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1" name="Google Shape;1401;p1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2" name="Google Shape;1402;p1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3" name="Google Shape;1403;p1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4" name="Google Shape;1404;p1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5" name="Google Shape;1405;p1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6" name="Google Shape;1406;p1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7" name="Google Shape;1407;p1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8" name="Google Shape;1408;p1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9" name="Google Shape;1409;p1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0" name="Google Shape;1410;p1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1" name="Google Shape;1411;p1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2" name="Google Shape;1412;p1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3" name="Google Shape;1413;p1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1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5" name="Google Shape;1415;p1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6" name="Google Shape;1416;p1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7" name="Google Shape;1417;p1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8" name="Google Shape;1418;p1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9" name="Google Shape;1419;p1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0" name="Google Shape;1420;p1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1" name="Google Shape;1421;p1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2" name="Google Shape;1422;p1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3" name="Google Shape;1423;p1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4" name="Google Shape;1424;p1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5" name="Google Shape;1425;p1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6" name="Google Shape;1426;p1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7" name="Google Shape;1427;p1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8" name="Google Shape;1428;p1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9" name="Google Shape;1429;p1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0" name="Google Shape;1430;p1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1" name="Google Shape;1431;p1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2" name="Google Shape;1432;p1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3" name="Google Shape;1433;p1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4" name="Google Shape;1434;p1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5" name="Google Shape;1435;p1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6" name="Google Shape;1436;p1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7" name="Google Shape;1437;p1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8" name="Google Shape;1438;p1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9" name="Google Shape;1439;p1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0" name="Google Shape;1440;p1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1" name="Google Shape;1441;p1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2" name="Google Shape;1442;p1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3" name="Google Shape;1443;p1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4" name="Google Shape;1444;p1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5" name="Google Shape;1445;p18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4" name="Google Shape;1464;p18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9674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0" name="Google Shape;1490;p1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1" name="Google Shape;1491;p1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2" name="Google Shape;1492;p1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3" name="Google Shape;1493;p1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4" name="Google Shape;1494;p1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5" name="Google Shape;1495;p1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6" name="Google Shape;1496;p1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7" name="Google Shape;1497;p1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8" name="Google Shape;1498;p1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9" name="Google Shape;1499;p1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0" name="Google Shape;1500;p1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1" name="Google Shape;1501;p1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2" name="Google Shape;1502;p1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3" name="Google Shape;1503;p1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4" name="Google Shape;1504;p1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5" name="Google Shape;1505;p1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6" name="Google Shape;1506;p1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7" name="Google Shape;1507;p1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8" name="Google Shape;1508;p1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9" name="Google Shape;1509;p1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0" name="Google Shape;1510;p1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1" name="Google Shape;1511;p1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2" name="Google Shape;1512;p1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3" name="Google Shape;1513;p1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4" name="Google Shape;1514;p1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5" name="Google Shape;1515;p1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6" name="Google Shape;1516;p1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7" name="Google Shape;1517;p1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8" name="Google Shape;1518;p1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9" name="Google Shape;1519;p1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0" name="Google Shape;1520;p1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1" name="Google Shape;1521;p1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2" name="Google Shape;1522;p1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3" name="Google Shape;1523;p1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4" name="Google Shape;1524;p1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5" name="Google Shape;1525;p1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6" name="Google Shape;1526;p1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7" name="Google Shape;1527;p1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8" name="Google Shape;1528;p1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9" name="Google Shape;1529;p1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0" name="Google Shape;1530;p1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1" name="Google Shape;1531;p1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2" name="Google Shape;1532;p1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3" name="Google Shape;1533;p1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4" name="Google Shape;1534;p1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5" name="Google Shape;1535;p1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6" name="Google Shape;1536;p1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7" name="Google Shape;1537;p1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8" name="Google Shape;1538;p1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7" name="Google Shape;1557;p19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8" name="Google Shape;1558;p19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9" name="Google Shape;1559;p19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0" name="Google Shape;1560;p19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2460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2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594" name="Google Shape;1594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595" name="Google Shape;1595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96" name="Google Shape;1596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98" name="Google Shape;1598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599" name="Google Shape;1599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00" name="Google Shape;1600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2" name="Google Shape;1602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03" name="Google Shape;1603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5" name="Google Shape;1605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06" name="Google Shape;1606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8" name="Google Shape;1608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09" name="Google Shape;1609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11" name="Google Shape;1611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12" name="Google Shape;1612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14" name="Google Shape;1614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16" name="Google Shape;1616;p20"/>
          <p:cNvSpPr txBox="1">
            <a:spLocks noGrp="1"/>
          </p:cNvSpPr>
          <p:nvPr>
            <p:ph type="title"/>
          </p:nvPr>
        </p:nvSpPr>
        <p:spPr>
          <a:xfrm>
            <a:off x="3101267" y="527700"/>
            <a:ext cx="5990400" cy="1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800"/>
            </a:lvl9pPr>
          </a:lstStyle>
          <a:p>
            <a:endParaRPr/>
          </a:p>
        </p:txBody>
      </p:sp>
      <p:sp>
        <p:nvSpPr>
          <p:cNvPr id="1617" name="Google Shape;1617;p20"/>
          <p:cNvSpPr txBox="1">
            <a:spLocks noGrp="1"/>
          </p:cNvSpPr>
          <p:nvPr>
            <p:ph type="subTitle" idx="1"/>
          </p:nvPr>
        </p:nvSpPr>
        <p:spPr>
          <a:xfrm>
            <a:off x="3102721" y="2075201"/>
            <a:ext cx="5990400" cy="19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20"/>
          <p:cNvSpPr txBox="1"/>
          <p:nvPr/>
        </p:nvSpPr>
        <p:spPr>
          <a:xfrm>
            <a:off x="3414700" y="4698840"/>
            <a:ext cx="5366000" cy="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FD9E66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" sz="1600" b="1" kern="0">
                <a:solidFill>
                  <a:srgbClr val="0E2A47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1600" ker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This presentation template was created by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including icon by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and infographics &amp; images from</a:t>
            </a:r>
            <a:r>
              <a:rPr lang="en" sz="1600" kern="0">
                <a:solidFill>
                  <a:srgbClr val="0E2A47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FD9E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19" name="Google Shape;1619;p2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0" name="Google Shape;1620;p2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1" name="Google Shape;1621;p2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2" name="Google Shape;1622;p2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3" name="Google Shape;1623;p2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4" name="Google Shape;1624;p2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5" name="Google Shape;1625;p2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6" name="Google Shape;1626;p2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7" name="Google Shape;1627;p2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8" name="Google Shape;1628;p2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9" name="Google Shape;1629;p2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0" name="Google Shape;1630;p2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1" name="Google Shape;1631;p2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2" name="Google Shape;1632;p2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3" name="Google Shape;1633;p2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4" name="Google Shape;1634;p2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5" name="Google Shape;1635;p2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6" name="Google Shape;1636;p2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7" name="Google Shape;1637;p2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8" name="Google Shape;1638;p2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9" name="Google Shape;1639;p2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0" name="Google Shape;1640;p2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1" name="Google Shape;1641;p2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2" name="Google Shape;1642;p2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3" name="Google Shape;1643;p2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4" name="Google Shape;1644;p2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5" name="Google Shape;1645;p2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6" name="Google Shape;1646;p2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7" name="Google Shape;1647;p2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8" name="Google Shape;1648;p2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9" name="Google Shape;1649;p2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0" name="Google Shape;1650;p2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1" name="Google Shape;1651;p2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2" name="Google Shape;1652;p2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3" name="Google Shape;1653;p2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4" name="Google Shape;1654;p2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5" name="Google Shape;1655;p2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6" name="Google Shape;1656;p2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7" name="Google Shape;1657;p2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8" name="Google Shape;1658;p2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9" name="Google Shape;1659;p2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0" name="Google Shape;1660;p2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1" name="Google Shape;1661;p2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2" name="Google Shape;1662;p2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3" name="Google Shape;1663;p2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4" name="Google Shape;1664;p2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5" name="Google Shape;1665;p2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6" name="Google Shape;1666;p2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7" name="Google Shape;1667;p2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8" name="Google Shape;1668;p2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69" name="Google Shape;1669;p20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670" name="Google Shape;167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72" name="Google Shape;1672;p20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673" name="Google Shape;1673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20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684" name="Google Shape;1684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86" name="Google Shape;1686;p20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7" name="Google Shape;1687;p20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8" name="Google Shape;1688;p20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9" name="Google Shape;1689;p20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0" name="Google Shape;1690;p20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91" name="Google Shape;1691;p20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692" name="Google Shape;1692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02" name="Google Shape;1702;p20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703" name="Google Shape;1703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05" name="Google Shape;1705;p20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706" name="Google Shape;1706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16" name="Google Shape;1716;p20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717" name="Google Shape;1717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19" name="Google Shape;1719;p20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720" name="Google Shape;172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7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3330499" y="2875457"/>
            <a:ext cx="5290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5287533" y="1496600"/>
            <a:ext cx="1376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978100" y="4193133"/>
            <a:ext cx="59956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373567" y="2108467"/>
            <a:ext cx="592367" cy="531367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9804601" y="5273701"/>
            <a:ext cx="388500" cy="375167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10013868" y="1672585"/>
            <a:ext cx="222233" cy="22476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2041801" y="4022766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10758967" y="361118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558634" y="5420001"/>
            <a:ext cx="222233" cy="22476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3826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1290267" y="1794333"/>
            <a:ext cx="9611600" cy="25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866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518300" y="4152233"/>
            <a:ext cx="9155600" cy="7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933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9974034" y="1931201"/>
            <a:ext cx="592367" cy="531367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10095834" y="1321351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 rot="9553842">
            <a:off x="2832868" y="5588477"/>
            <a:ext cx="80432" cy="5739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8473401" y="946201"/>
            <a:ext cx="388500" cy="375167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473401" y="5532201"/>
            <a:ext cx="592367" cy="531367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066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3330499" y="2875457"/>
            <a:ext cx="5290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5287533" y="1496600"/>
            <a:ext cx="1376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978100" y="4193133"/>
            <a:ext cx="59956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373567" y="2108467"/>
            <a:ext cx="592367" cy="531367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9804601" y="5273701"/>
            <a:ext cx="388500" cy="375167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10013868" y="1672585"/>
            <a:ext cx="222233" cy="22476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2041801" y="4022766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10758967" y="361118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558634" y="5420001"/>
            <a:ext cx="222233" cy="22476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664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7" name="Google Shape;237;p4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Google Shape;295;p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" name="Google Shape;296;p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1095100" y="1642867"/>
            <a:ext cx="10001600" cy="44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382928" y="5844515"/>
            <a:ext cx="1059613" cy="91567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4"/>
          <p:cNvSpPr/>
          <p:nvPr/>
        </p:nvSpPr>
        <p:spPr>
          <a:xfrm>
            <a:off x="9479668" y="976900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4"/>
          <p:cNvSpPr/>
          <p:nvPr/>
        </p:nvSpPr>
        <p:spPr>
          <a:xfrm>
            <a:off x="1765867" y="7347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13" name="Google Shape;313;p4"/>
          <p:cNvGrpSpPr/>
          <p:nvPr/>
        </p:nvGrpSpPr>
        <p:grpSpPr>
          <a:xfrm>
            <a:off x="10182534" y="588467"/>
            <a:ext cx="388500" cy="375167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10784500" y="16428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5" name="Google Shape;325;p4"/>
          <p:cNvSpPr/>
          <p:nvPr/>
        </p:nvSpPr>
        <p:spPr>
          <a:xfrm>
            <a:off x="1364001" y="13520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648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2639784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2639784" y="3471200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6428617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6428617" y="3471205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7351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6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6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09" name="Google Shape;409;p6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6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0" name="Google Shape;430;p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1" name="Google Shape;431;p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2" name="Google Shape;432;p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3" name="Google Shape;433;p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4" name="Google Shape;434;p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5" name="Google Shape;435;p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6" name="Google Shape;436;p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7" name="Google Shape;437;p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8" name="Google Shape;438;p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9" name="Google Shape;439;p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0" name="Google Shape;440;p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1" name="Google Shape;441;p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2" name="Google Shape;442;p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3" name="Google Shape;443;p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4" name="Google Shape;444;p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Google Shape;445;p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Google Shape;446;p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7" name="Google Shape;447;p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8" name="Google Shape;448;p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9" name="Google Shape;449;p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0" name="Google Shape;450;p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1" name="Google Shape;451;p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4" name="Google Shape;454;p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5" name="Google Shape;455;p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6" name="Google Shape;456;p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9" name="Google Shape;459;p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0" name="Google Shape;460;p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2" name="Google Shape;462;p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6" name="Google Shape;466;p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7" name="Google Shape;467;p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8" name="Google Shape;468;p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9" name="Google Shape;469;p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Google Shape;470;p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Google Shape;471;p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Google Shape;472;p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Google Shape;473;p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5" name="Google Shape;475;p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p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7" name="Google Shape;477;p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8" name="Google Shape;478;p6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9" name="Google Shape;479;p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93" name="Google Shape;493;p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664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7411580" y="2812467"/>
            <a:ext cx="32232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7408351" y="3284396"/>
            <a:ext cx="3223200" cy="17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5" name="Google Shape;525;p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6" name="Google Shape;526;p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7" name="Google Shape;527;p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8" name="Google Shape;528;p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9" name="Google Shape;529;p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0" name="Google Shape;530;p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1" name="Google Shape;531;p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2" name="Google Shape;532;p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3" name="Google Shape;533;p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4" name="Google Shape;534;p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5" name="Google Shape;535;p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6" name="Google Shape;536;p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7" name="Google Shape;537;p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8" name="Google Shape;538;p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9" name="Google Shape;539;p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0" name="Google Shape;540;p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1" name="Google Shape;541;p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2" name="Google Shape;542;p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" name="Google Shape;543;p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4" name="Google Shape;544;p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5" name="Google Shape;545;p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6" name="Google Shape;546;p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7" name="Google Shape;547;p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8" name="Google Shape;548;p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9" name="Google Shape;549;p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0" name="Google Shape;550;p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1" name="Google Shape;551;p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2" name="Google Shape;552;p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3" name="Google Shape;553;p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4" name="Google Shape;554;p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5" name="Google Shape;555;p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6" name="Google Shape;556;p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7" name="Google Shape;557;p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8" name="Google Shape;558;p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9" name="Google Shape;559;p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0" name="Google Shape;560;p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1" name="Google Shape;561;p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2" name="Google Shape;562;p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3" name="Google Shape;563;p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5" name="Google Shape;565;p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6" name="Google Shape;566;p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7" name="Google Shape;567;p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8" name="Google Shape;568;p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9" name="Google Shape;569;p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0" name="Google Shape;570;p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1" name="Google Shape;571;p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2" name="Google Shape;572;p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3" name="Google Shape;573;p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7792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2039400" y="2243400"/>
            <a:ext cx="8113200" cy="9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2046433" y="3207000"/>
            <a:ext cx="8113200" cy="14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1" name="Google Shape;601;p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2" name="Google Shape;602;p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3" name="Google Shape;603;p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4" name="Google Shape;604;p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5" name="Google Shape;605;p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6" name="Google Shape;606;p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7" name="Google Shape;607;p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8" name="Google Shape;608;p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9" name="Google Shape;609;p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0" name="Google Shape;610;p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1" name="Google Shape;611;p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2" name="Google Shape;612;p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3" name="Google Shape;613;p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4" name="Google Shape;614;p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5" name="Google Shape;615;p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6" name="Google Shape;616;p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7" name="Google Shape;617;p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8" name="Google Shape;618;p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9" name="Google Shape;619;p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0" name="Google Shape;620;p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1" name="Google Shape;621;p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2" name="Google Shape;622;p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3" name="Google Shape;623;p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4" name="Google Shape;624;p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6" name="Google Shape;626;p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7" name="Google Shape;627;p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8" name="Google Shape;628;p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9" name="Google Shape;629;p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0" name="Google Shape;630;p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1" name="Google Shape;631;p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2" name="Google Shape;632;p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3" name="Google Shape;633;p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4" name="Google Shape;634;p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5" name="Google Shape;635;p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6" name="Google Shape;636;p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7" name="Google Shape;637;p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8" name="Google Shape;638;p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9" name="Google Shape;639;p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0" name="Google Shape;640;p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1" name="Google Shape;641;p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2" name="Google Shape;642;p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3" name="Google Shape;643;p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4" name="Google Shape;644;p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5" name="Google Shape;645;p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6" name="Google Shape;646;p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7" name="Google Shape;647;p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8" name="Google Shape;648;p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9" name="Google Shape;649;p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1685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686400" y="1976933"/>
            <a:ext cx="6819200" cy="1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3459000" y="3667733"/>
            <a:ext cx="5274000" cy="13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7" name="Google Shape;677;p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8" name="Google Shape;678;p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9" name="Google Shape;679;p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0" name="Google Shape;680;p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1" name="Google Shape;681;p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2" name="Google Shape;682;p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3" name="Google Shape;683;p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4" name="Google Shape;684;p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5" name="Google Shape;685;p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6" name="Google Shape;686;p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7" name="Google Shape;687;p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8" name="Google Shape;688;p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9" name="Google Shape;689;p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0" name="Google Shape;690;p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1" name="Google Shape;691;p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2" name="Google Shape;692;p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3" name="Google Shape;693;p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4" name="Google Shape;694;p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5" name="Google Shape;695;p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6" name="Google Shape;696;p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7" name="Google Shape;697;p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8" name="Google Shape;698;p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9" name="Google Shape;699;p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0" name="Google Shape;700;p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1" name="Google Shape;701;p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2" name="Google Shape;702;p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5" name="Google Shape;705;p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6" name="Google Shape;706;p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7" name="Google Shape;707;p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8" name="Google Shape;708;p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9" name="Google Shape;709;p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0" name="Google Shape;710;p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1" name="Google Shape;711;p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2" name="Google Shape;712;p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3" name="Google Shape;713;p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4" name="Google Shape;714;p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5" name="Google Shape;715;p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6" name="Google Shape;716;p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7" name="Google Shape;717;p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8" name="Google Shape;718;p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9" name="Google Shape;719;p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0" name="Google Shape;720;p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1" name="Google Shape;721;p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2" name="Google Shape;722;p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3" name="Google Shape;723;p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4" name="Google Shape;724;p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5" name="Google Shape;725;p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4474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4584733" y="2679400"/>
            <a:ext cx="66392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2" name="Google Shape;752;p1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3" name="Google Shape;753;p1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4" name="Google Shape;754;p1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5" name="Google Shape;755;p1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6" name="Google Shape;756;p1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7" name="Google Shape;757;p1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8" name="Google Shape;758;p1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9" name="Google Shape;759;p1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0" name="Google Shape;760;p1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1" name="Google Shape;761;p1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2" name="Google Shape;762;p1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3" name="Google Shape;763;p1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4" name="Google Shape;764;p1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5" name="Google Shape;765;p1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6" name="Google Shape;766;p1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7" name="Google Shape;767;p1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8" name="Google Shape;768;p1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9" name="Google Shape;769;p1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0" name="Google Shape;770;p1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1" name="Google Shape;771;p1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2" name="Google Shape;772;p1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3" name="Google Shape;773;p1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4" name="Google Shape;774;p1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5" name="Google Shape;775;p1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6" name="Google Shape;776;p1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7" name="Google Shape;777;p1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8" name="Google Shape;778;p1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9" name="Google Shape;779;p1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0" name="Google Shape;780;p1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1" name="Google Shape;781;p1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2" name="Google Shape;782;p1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3" name="Google Shape;783;p1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4" name="Google Shape;784;p1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5" name="Google Shape;785;p1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6" name="Google Shape;786;p1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7" name="Google Shape;787;p1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8" name="Google Shape;788;p1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9" name="Google Shape;789;p1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0" name="Google Shape;790;p1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1" name="Google Shape;791;p1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2" name="Google Shape;792;p1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3" name="Google Shape;793;p1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4" name="Google Shape;794;p1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5" name="Google Shape;795;p1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6" name="Google Shape;796;p1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7" name="Google Shape;797;p1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8" name="Google Shape;798;p1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9" name="Google Shape;799;p1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0" name="Google Shape;800;p1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4046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2422484" y="2276784"/>
            <a:ext cx="7348800" cy="18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2420717" y="3962417"/>
            <a:ext cx="7348800" cy="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8" name="Google Shape;828;p11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9" name="Google Shape;829;p11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0" name="Google Shape;830;p11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1" name="Google Shape;831;p11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2" name="Google Shape;832;p11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3" name="Google Shape;833;p11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4" name="Google Shape;834;p11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5" name="Google Shape;835;p11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6" name="Google Shape;836;p11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7" name="Google Shape;837;p11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" name="Google Shape;838;p11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9" name="Google Shape;839;p11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0" name="Google Shape;840;p11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1" name="Google Shape;841;p11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2" name="Google Shape;842;p11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3" name="Google Shape;843;p11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4" name="Google Shape;844;p11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5" name="Google Shape;845;p11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6" name="Google Shape;846;p11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7" name="Google Shape;847;p11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8" name="Google Shape;848;p11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9" name="Google Shape;849;p11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0" name="Google Shape;850;p11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1" name="Google Shape;851;p11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2" name="Google Shape;852;p11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3" name="Google Shape;853;p11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4" name="Google Shape;854;p11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5" name="Google Shape;855;p11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6" name="Google Shape;856;p11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7" name="Google Shape;857;p11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8" name="Google Shape;858;p11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9" name="Google Shape;859;p11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0" name="Google Shape;860;p11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1" name="Google Shape;861;p11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2" name="Google Shape;862;p11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3" name="Google Shape;863;p11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4" name="Google Shape;864;p11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5" name="Google Shape;865;p11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6" name="Google Shape;866;p11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7" name="Google Shape;867;p11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8" name="Google Shape;868;p11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9" name="Google Shape;869;p11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0" name="Google Shape;870;p11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1" name="Google Shape;871;p11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2" name="Google Shape;872;p11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3" name="Google Shape;873;p11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4" name="Google Shape;874;p11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5" name="Google Shape;875;p11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6" name="Google Shape;876;p11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711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7" name="Google Shape;237;p4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Google Shape;295;p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" name="Google Shape;296;p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1095100" y="1642867"/>
            <a:ext cx="10001600" cy="44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382928" y="5844515"/>
            <a:ext cx="1059613" cy="91567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4"/>
          <p:cNvSpPr/>
          <p:nvPr/>
        </p:nvSpPr>
        <p:spPr>
          <a:xfrm>
            <a:off x="9479668" y="976900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4"/>
          <p:cNvSpPr/>
          <p:nvPr/>
        </p:nvSpPr>
        <p:spPr>
          <a:xfrm>
            <a:off x="1765867" y="7347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13" name="Google Shape;313;p4"/>
          <p:cNvGrpSpPr/>
          <p:nvPr/>
        </p:nvGrpSpPr>
        <p:grpSpPr>
          <a:xfrm>
            <a:off x="10182534" y="588467"/>
            <a:ext cx="388500" cy="375167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10784500" y="16428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5" name="Google Shape;325;p4"/>
          <p:cNvSpPr/>
          <p:nvPr/>
        </p:nvSpPr>
        <p:spPr>
          <a:xfrm>
            <a:off x="1364001" y="13520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79463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312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0" name="Google Shape;880;p13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1" name="Google Shape;881;p13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82" name="Google Shape;882;p13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1" name="Google Shape;901;p13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2" name="Google Shape;902;p1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3" name="Google Shape;903;p1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4" name="Google Shape;904;p1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5" name="Google Shape;905;p1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6" name="Google Shape;906;p1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7" name="Google Shape;907;p1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8" name="Google Shape;908;p1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9" name="Google Shape;909;p1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0" name="Google Shape;910;p1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1" name="Google Shape;911;p1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2" name="Google Shape;912;p1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3" name="Google Shape;913;p1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4" name="Google Shape;914;p1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5" name="Google Shape;915;p1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6" name="Google Shape;916;p1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7" name="Google Shape;917;p1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8" name="Google Shape;918;p1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9" name="Google Shape;919;p1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0" name="Google Shape;920;p1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1" name="Google Shape;921;p1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2" name="Google Shape;922;p1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3" name="Google Shape;923;p1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4" name="Google Shape;924;p1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5" name="Google Shape;925;p1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6" name="Google Shape;926;p1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7" name="Google Shape;927;p1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8" name="Google Shape;928;p1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9" name="Google Shape;929;p1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0" name="Google Shape;930;p1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1" name="Google Shape;931;p1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2" name="Google Shape;932;p1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3" name="Google Shape;933;p1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4" name="Google Shape;934;p1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5" name="Google Shape;935;p1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6" name="Google Shape;936;p1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7" name="Google Shape;937;p1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8" name="Google Shape;938;p1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9" name="Google Shape;939;p1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0" name="Google Shape;940;p1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1" name="Google Shape;941;p1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2" name="Google Shape;942;p1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3" name="Google Shape;943;p1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4" name="Google Shape;944;p1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5" name="Google Shape;945;p1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6" name="Google Shape;946;p1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7" name="Google Shape;947;p1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8" name="Google Shape;948;p1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9" name="Google Shape;949;p1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0" name="Google Shape;950;p1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1" name="Google Shape;951;p13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2" name="Google Shape;952;p1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958333" y="584416"/>
            <a:ext cx="10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395791" y="1639600"/>
            <a:ext cx="36384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2394712" y="2056420"/>
            <a:ext cx="36400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577287" y="2059196"/>
            <a:ext cx="843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2399601" y="3230229"/>
            <a:ext cx="3649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2392816" y="3649817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578504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2401775" y="4822861"/>
            <a:ext cx="3640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2392816" y="5243275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578504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6958577" y="1642000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6949579" y="2054220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6161423" y="2060396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6958577" y="3230229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6949584" y="3649817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6161423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6958577" y="4822861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6949584" y="5243275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6161423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0" name="Google Shape;990;p13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4364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1033401" y="6048867"/>
            <a:ext cx="592367" cy="531367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9654334" y="531134"/>
            <a:ext cx="388500" cy="375167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10756001" y="1352051"/>
            <a:ext cx="222233" cy="224767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2064234" y="63649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4" name="Google Shape;1034;p14"/>
          <p:cNvSpPr/>
          <p:nvPr/>
        </p:nvSpPr>
        <p:spPr>
          <a:xfrm>
            <a:off x="10613567" y="58690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1033401" y="5644334"/>
            <a:ext cx="222233" cy="224767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9" name="Google Shape;1039;p1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0" name="Google Shape;1040;p1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1" name="Google Shape;1041;p1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2" name="Google Shape;1042;p1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3" name="Google Shape;1043;p1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4" name="Google Shape;1044;p1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5" name="Google Shape;1045;p1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6" name="Google Shape;1046;p1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7" name="Google Shape;1047;p1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8" name="Google Shape;1048;p1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" name="Google Shape;1049;p1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0" name="Google Shape;1050;p1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1" name="Google Shape;1051;p1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2" name="Google Shape;1052;p1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3" name="Google Shape;1053;p1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4" name="Google Shape;1054;p1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5" name="Google Shape;1055;p1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6" name="Google Shape;1056;p1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7" name="Google Shape;1057;p1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8" name="Google Shape;1058;p1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9" name="Google Shape;1059;p1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0" name="Google Shape;1060;p1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1" name="Google Shape;1061;p1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2" name="Google Shape;1062;p1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3" name="Google Shape;1063;p1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4" name="Google Shape;1064;p1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5" name="Google Shape;1065;p1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6" name="Google Shape;1066;p1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7" name="Google Shape;1067;p1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8" name="Google Shape;1068;p1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9" name="Google Shape;1069;p1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0" name="Google Shape;1070;p1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1" name="Google Shape;1071;p1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2" name="Google Shape;1072;p1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3" name="Google Shape;1073;p1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4" name="Google Shape;1074;p1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5" name="Google Shape;1075;p1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6" name="Google Shape;1076;p1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7" name="Google Shape;1077;p1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8" name="Google Shape;1078;p1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9" name="Google Shape;1079;p1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0" name="Google Shape;1080;p1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1" name="Google Shape;1081;p1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2" name="Google Shape;1082;p1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3" name="Google Shape;1083;p1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4" name="Google Shape;1084;p1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5" name="Google Shape;1085;p1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6" name="Google Shape;1086;p1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1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2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1" name="Google Shape;1131;p15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6" name="Google Shape;1136;p1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7" name="Google Shape;1137;p1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8" name="Google Shape;1138;p1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9" name="Google Shape;1139;p1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0" name="Google Shape;1140;p1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1" name="Google Shape;1141;p1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2" name="Google Shape;1142;p1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3" name="Google Shape;1143;p1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4" name="Google Shape;1144;p1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5" name="Google Shape;1145;p1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6" name="Google Shape;1146;p1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7" name="Google Shape;1147;p1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8" name="Google Shape;1148;p1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9" name="Google Shape;1149;p1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0" name="Google Shape;1150;p1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1" name="Google Shape;1151;p1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2" name="Google Shape;1152;p1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3" name="Google Shape;1153;p1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4" name="Google Shape;1154;p1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5" name="Google Shape;1155;p1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6" name="Google Shape;1156;p1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7" name="Google Shape;1157;p1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8" name="Google Shape;1158;p1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9" name="Google Shape;1159;p1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0" name="Google Shape;1160;p1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1" name="Google Shape;1161;p1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2" name="Google Shape;1162;p1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3" name="Google Shape;1163;p1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4" name="Google Shape;1164;p1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5" name="Google Shape;1165;p1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6" name="Google Shape;1166;p1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7" name="Google Shape;1167;p1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8" name="Google Shape;1168;p1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9" name="Google Shape;1169;p1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0" name="Google Shape;1170;p1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1" name="Google Shape;1171;p1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2" name="Google Shape;1172;p1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3" name="Google Shape;1173;p1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4" name="Google Shape;1174;p1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5" name="Google Shape;1175;p1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6" name="Google Shape;1176;p1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7" name="Google Shape;1177;p1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8" name="Google Shape;1178;p1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9" name="Google Shape;1179;p1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0" name="Google Shape;1180;p1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1" name="Google Shape;1181;p1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2" name="Google Shape;1182;p1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3" name="Google Shape;1183;p1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4" name="Google Shape;1184;p1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74556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0" name="Google Shape;1210;p1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1" name="Google Shape;1211;p1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2" name="Google Shape;1212;p1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3" name="Google Shape;1213;p1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4" name="Google Shape;1214;p1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5" name="Google Shape;1215;p1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6" name="Google Shape;1216;p1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7" name="Google Shape;1217;p1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8" name="Google Shape;1218;p1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9" name="Google Shape;1219;p1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0" name="Google Shape;1220;p1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1" name="Google Shape;1221;p1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2" name="Google Shape;1222;p1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3" name="Google Shape;1223;p1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4" name="Google Shape;1224;p1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5" name="Google Shape;1225;p1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6" name="Google Shape;1226;p1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7" name="Google Shape;1227;p1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8" name="Google Shape;1228;p1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9" name="Google Shape;1229;p1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0" name="Google Shape;1230;p1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1" name="Google Shape;1231;p1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2" name="Google Shape;1232;p1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3" name="Google Shape;1233;p1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4" name="Google Shape;1234;p1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5" name="Google Shape;1235;p1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6" name="Google Shape;1236;p1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7" name="Google Shape;1237;p1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8" name="Google Shape;1238;p1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9" name="Google Shape;1239;p1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0" name="Google Shape;1240;p1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1" name="Google Shape;1241;p1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2" name="Google Shape;1242;p1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3" name="Google Shape;1243;p1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4" name="Google Shape;1244;p1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5" name="Google Shape;1245;p1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6" name="Google Shape;1246;p1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7" name="Google Shape;1247;p1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8" name="Google Shape;1248;p1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9" name="Google Shape;1249;p1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0" name="Google Shape;1250;p1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1" name="Google Shape;1251;p1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2" name="Google Shape;1252;p1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3" name="Google Shape;1253;p1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4" name="Google Shape;1254;p1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5" name="Google Shape;1255;p1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6" name="Google Shape;1256;p1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7" name="Google Shape;1257;p1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8" name="Google Shape;1258;p1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9859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0" name="Google Shape;1300;p1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1" name="Google Shape;1301;p1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2" name="Google Shape;1302;p1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3" name="Google Shape;1303;p1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4" name="Google Shape;1304;p1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5" name="Google Shape;1305;p1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6" name="Google Shape;1306;p1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7" name="Google Shape;1307;p1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8" name="Google Shape;1308;p1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9" name="Google Shape;1309;p1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0" name="Google Shape;1310;p1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1" name="Google Shape;1311;p1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2" name="Google Shape;1312;p1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3" name="Google Shape;1313;p1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4" name="Google Shape;1314;p1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5" name="Google Shape;1315;p1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6" name="Google Shape;1316;p1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7" name="Google Shape;1317;p1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8" name="Google Shape;1318;p1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1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1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1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2" name="Google Shape;1322;p1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3" name="Google Shape;1323;p1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4" name="Google Shape;1324;p1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5" name="Google Shape;1325;p1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6" name="Google Shape;1326;p1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7" name="Google Shape;1327;p1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8" name="Google Shape;1328;p1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9" name="Google Shape;1329;p1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0" name="Google Shape;1330;p1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1" name="Google Shape;1331;p1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2" name="Google Shape;1332;p1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3" name="Google Shape;1333;p1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4" name="Google Shape;1334;p1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5" name="Google Shape;1335;p1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6" name="Google Shape;1336;p1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7" name="Google Shape;1337;p1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8" name="Google Shape;1338;p1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9" name="Google Shape;1339;p1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0" name="Google Shape;1340;p1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1" name="Google Shape;1341;p1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2" name="Google Shape;1342;p1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3" name="Google Shape;1343;p1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4" name="Google Shape;1344;p1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5" name="Google Shape;1345;p1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6" name="Google Shape;1346;p1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7" name="Google Shape;1347;p1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8" name="Google Shape;1348;p1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7" name="Google Shape;1367;p17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918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6" name="Google Shape;1396;p1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7" name="Google Shape;1397;p1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8" name="Google Shape;1398;p1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9" name="Google Shape;1399;p1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0" name="Google Shape;1400;p1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1" name="Google Shape;1401;p1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2" name="Google Shape;1402;p1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3" name="Google Shape;1403;p1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4" name="Google Shape;1404;p1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5" name="Google Shape;1405;p1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6" name="Google Shape;1406;p1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7" name="Google Shape;1407;p1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8" name="Google Shape;1408;p1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9" name="Google Shape;1409;p1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0" name="Google Shape;1410;p1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1" name="Google Shape;1411;p1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2" name="Google Shape;1412;p1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3" name="Google Shape;1413;p1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1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5" name="Google Shape;1415;p1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6" name="Google Shape;1416;p1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7" name="Google Shape;1417;p1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8" name="Google Shape;1418;p1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9" name="Google Shape;1419;p1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0" name="Google Shape;1420;p1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1" name="Google Shape;1421;p1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2" name="Google Shape;1422;p1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3" name="Google Shape;1423;p1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4" name="Google Shape;1424;p1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5" name="Google Shape;1425;p1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6" name="Google Shape;1426;p1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7" name="Google Shape;1427;p1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8" name="Google Shape;1428;p1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9" name="Google Shape;1429;p1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0" name="Google Shape;1430;p1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1" name="Google Shape;1431;p1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2" name="Google Shape;1432;p1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3" name="Google Shape;1433;p1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4" name="Google Shape;1434;p1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5" name="Google Shape;1435;p1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6" name="Google Shape;1436;p1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7" name="Google Shape;1437;p1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8" name="Google Shape;1438;p1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9" name="Google Shape;1439;p1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0" name="Google Shape;1440;p1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1" name="Google Shape;1441;p1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2" name="Google Shape;1442;p1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3" name="Google Shape;1443;p1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4" name="Google Shape;1444;p1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5" name="Google Shape;1445;p18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4" name="Google Shape;1464;p18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223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0" name="Google Shape;1490;p1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1" name="Google Shape;1491;p1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2" name="Google Shape;1492;p1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3" name="Google Shape;1493;p1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4" name="Google Shape;1494;p1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5" name="Google Shape;1495;p1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6" name="Google Shape;1496;p1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7" name="Google Shape;1497;p1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8" name="Google Shape;1498;p1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9" name="Google Shape;1499;p1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0" name="Google Shape;1500;p1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1" name="Google Shape;1501;p1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2" name="Google Shape;1502;p1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3" name="Google Shape;1503;p1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4" name="Google Shape;1504;p1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5" name="Google Shape;1505;p1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6" name="Google Shape;1506;p1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7" name="Google Shape;1507;p1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8" name="Google Shape;1508;p1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9" name="Google Shape;1509;p1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0" name="Google Shape;1510;p1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1" name="Google Shape;1511;p1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2" name="Google Shape;1512;p1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3" name="Google Shape;1513;p1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4" name="Google Shape;1514;p1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5" name="Google Shape;1515;p1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6" name="Google Shape;1516;p1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7" name="Google Shape;1517;p1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8" name="Google Shape;1518;p1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9" name="Google Shape;1519;p1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0" name="Google Shape;1520;p1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1" name="Google Shape;1521;p1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2" name="Google Shape;1522;p1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3" name="Google Shape;1523;p1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4" name="Google Shape;1524;p1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5" name="Google Shape;1525;p1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6" name="Google Shape;1526;p1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7" name="Google Shape;1527;p1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8" name="Google Shape;1528;p1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9" name="Google Shape;1529;p1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0" name="Google Shape;1530;p1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1" name="Google Shape;1531;p1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2" name="Google Shape;1532;p1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3" name="Google Shape;1533;p1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4" name="Google Shape;1534;p1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5" name="Google Shape;1535;p1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6" name="Google Shape;1536;p1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7" name="Google Shape;1537;p1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8" name="Google Shape;1538;p1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7" name="Google Shape;1557;p19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8" name="Google Shape;1558;p19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9" name="Google Shape;1559;p19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0" name="Google Shape;1560;p19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7210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2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594" name="Google Shape;1594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595" name="Google Shape;1595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96" name="Google Shape;1596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98" name="Google Shape;1598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599" name="Google Shape;1599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00" name="Google Shape;1600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2" name="Google Shape;1602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03" name="Google Shape;1603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5" name="Google Shape;1605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06" name="Google Shape;1606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8" name="Google Shape;1608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09" name="Google Shape;1609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11" name="Google Shape;1611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12" name="Google Shape;1612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14" name="Google Shape;1614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16" name="Google Shape;1616;p20"/>
          <p:cNvSpPr txBox="1">
            <a:spLocks noGrp="1"/>
          </p:cNvSpPr>
          <p:nvPr>
            <p:ph type="title"/>
          </p:nvPr>
        </p:nvSpPr>
        <p:spPr>
          <a:xfrm>
            <a:off x="3101267" y="527700"/>
            <a:ext cx="5990400" cy="1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800"/>
            </a:lvl9pPr>
          </a:lstStyle>
          <a:p>
            <a:endParaRPr/>
          </a:p>
        </p:txBody>
      </p:sp>
      <p:sp>
        <p:nvSpPr>
          <p:cNvPr id="1617" name="Google Shape;1617;p20"/>
          <p:cNvSpPr txBox="1">
            <a:spLocks noGrp="1"/>
          </p:cNvSpPr>
          <p:nvPr>
            <p:ph type="subTitle" idx="1"/>
          </p:nvPr>
        </p:nvSpPr>
        <p:spPr>
          <a:xfrm>
            <a:off x="3102721" y="2075201"/>
            <a:ext cx="5990400" cy="19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20"/>
          <p:cNvSpPr txBox="1"/>
          <p:nvPr/>
        </p:nvSpPr>
        <p:spPr>
          <a:xfrm>
            <a:off x="3414700" y="4698840"/>
            <a:ext cx="5366000" cy="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FD9E66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" sz="1600" b="1" kern="0">
                <a:solidFill>
                  <a:srgbClr val="0E2A47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1600" ker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This presentation template was created by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including icon by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and infographics &amp; images from</a:t>
            </a:r>
            <a:r>
              <a:rPr lang="en" sz="1600" kern="0">
                <a:solidFill>
                  <a:srgbClr val="0E2A47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FD9E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19" name="Google Shape;1619;p2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0" name="Google Shape;1620;p2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1" name="Google Shape;1621;p2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2" name="Google Shape;1622;p2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3" name="Google Shape;1623;p2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4" name="Google Shape;1624;p2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5" name="Google Shape;1625;p2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6" name="Google Shape;1626;p2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7" name="Google Shape;1627;p2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8" name="Google Shape;1628;p2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9" name="Google Shape;1629;p2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0" name="Google Shape;1630;p2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1" name="Google Shape;1631;p2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2" name="Google Shape;1632;p2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3" name="Google Shape;1633;p2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4" name="Google Shape;1634;p2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5" name="Google Shape;1635;p2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6" name="Google Shape;1636;p2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7" name="Google Shape;1637;p2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8" name="Google Shape;1638;p2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9" name="Google Shape;1639;p2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0" name="Google Shape;1640;p2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1" name="Google Shape;1641;p2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2" name="Google Shape;1642;p2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3" name="Google Shape;1643;p2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4" name="Google Shape;1644;p2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5" name="Google Shape;1645;p2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6" name="Google Shape;1646;p2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7" name="Google Shape;1647;p2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8" name="Google Shape;1648;p2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9" name="Google Shape;1649;p2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0" name="Google Shape;1650;p2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1" name="Google Shape;1651;p2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2" name="Google Shape;1652;p2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3" name="Google Shape;1653;p2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4" name="Google Shape;1654;p2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5" name="Google Shape;1655;p2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6" name="Google Shape;1656;p2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7" name="Google Shape;1657;p2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8" name="Google Shape;1658;p2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9" name="Google Shape;1659;p2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0" name="Google Shape;1660;p2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1" name="Google Shape;1661;p2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2" name="Google Shape;1662;p2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3" name="Google Shape;1663;p2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4" name="Google Shape;1664;p2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5" name="Google Shape;1665;p2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6" name="Google Shape;1666;p2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7" name="Google Shape;1667;p2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8" name="Google Shape;1668;p2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69" name="Google Shape;1669;p20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670" name="Google Shape;167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72" name="Google Shape;1672;p20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673" name="Google Shape;1673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20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684" name="Google Shape;1684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86" name="Google Shape;1686;p20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7" name="Google Shape;1687;p20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8" name="Google Shape;1688;p20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9" name="Google Shape;1689;p20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0" name="Google Shape;1690;p20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91" name="Google Shape;1691;p20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692" name="Google Shape;1692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02" name="Google Shape;1702;p20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703" name="Google Shape;1703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05" name="Google Shape;1705;p20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706" name="Google Shape;1706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16" name="Google Shape;1716;p20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717" name="Google Shape;1717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19" name="Google Shape;1719;p20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720" name="Google Shape;172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04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2639784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2639784" y="3471200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6428617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6428617" y="3471205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821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6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6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09" name="Google Shape;409;p6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6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0" name="Google Shape;430;p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1" name="Google Shape;431;p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2" name="Google Shape;432;p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3" name="Google Shape;433;p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4" name="Google Shape;434;p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5" name="Google Shape;435;p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6" name="Google Shape;436;p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7" name="Google Shape;437;p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8" name="Google Shape;438;p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9" name="Google Shape;439;p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0" name="Google Shape;440;p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1" name="Google Shape;441;p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2" name="Google Shape;442;p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3" name="Google Shape;443;p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4" name="Google Shape;444;p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Google Shape;445;p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Google Shape;446;p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7" name="Google Shape;447;p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8" name="Google Shape;448;p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9" name="Google Shape;449;p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0" name="Google Shape;450;p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1" name="Google Shape;451;p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4" name="Google Shape;454;p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5" name="Google Shape;455;p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6" name="Google Shape;456;p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9" name="Google Shape;459;p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0" name="Google Shape;460;p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2" name="Google Shape;462;p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6" name="Google Shape;466;p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7" name="Google Shape;467;p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8" name="Google Shape;468;p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9" name="Google Shape;469;p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Google Shape;470;p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Google Shape;471;p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Google Shape;472;p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Google Shape;473;p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5" name="Google Shape;475;p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p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7" name="Google Shape;477;p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8" name="Google Shape;478;p6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9" name="Google Shape;479;p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93" name="Google Shape;493;p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418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7411580" y="2812467"/>
            <a:ext cx="32232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7408351" y="3284396"/>
            <a:ext cx="3223200" cy="17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5" name="Google Shape;525;p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6" name="Google Shape;526;p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7" name="Google Shape;527;p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8" name="Google Shape;528;p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9" name="Google Shape;529;p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0" name="Google Shape;530;p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1" name="Google Shape;531;p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2" name="Google Shape;532;p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3" name="Google Shape;533;p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4" name="Google Shape;534;p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5" name="Google Shape;535;p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6" name="Google Shape;536;p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7" name="Google Shape;537;p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8" name="Google Shape;538;p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9" name="Google Shape;539;p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0" name="Google Shape;540;p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1" name="Google Shape;541;p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2" name="Google Shape;542;p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" name="Google Shape;543;p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4" name="Google Shape;544;p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5" name="Google Shape;545;p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6" name="Google Shape;546;p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7" name="Google Shape;547;p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8" name="Google Shape;548;p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9" name="Google Shape;549;p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0" name="Google Shape;550;p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1" name="Google Shape;551;p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2" name="Google Shape;552;p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3" name="Google Shape;553;p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4" name="Google Shape;554;p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5" name="Google Shape;555;p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6" name="Google Shape;556;p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7" name="Google Shape;557;p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8" name="Google Shape;558;p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9" name="Google Shape;559;p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0" name="Google Shape;560;p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1" name="Google Shape;561;p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2" name="Google Shape;562;p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3" name="Google Shape;563;p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5" name="Google Shape;565;p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6" name="Google Shape;566;p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7" name="Google Shape;567;p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8" name="Google Shape;568;p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9" name="Google Shape;569;p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0" name="Google Shape;570;p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1" name="Google Shape;571;p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2" name="Google Shape;572;p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3" name="Google Shape;573;p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990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2039400" y="2243400"/>
            <a:ext cx="8113200" cy="9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2046433" y="3207000"/>
            <a:ext cx="8113200" cy="14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1" name="Google Shape;601;p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2" name="Google Shape;602;p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3" name="Google Shape;603;p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4" name="Google Shape;604;p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5" name="Google Shape;605;p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6" name="Google Shape;606;p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7" name="Google Shape;607;p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8" name="Google Shape;608;p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9" name="Google Shape;609;p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0" name="Google Shape;610;p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1" name="Google Shape;611;p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2" name="Google Shape;612;p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3" name="Google Shape;613;p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4" name="Google Shape;614;p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5" name="Google Shape;615;p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6" name="Google Shape;616;p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7" name="Google Shape;617;p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8" name="Google Shape;618;p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9" name="Google Shape;619;p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0" name="Google Shape;620;p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1" name="Google Shape;621;p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2" name="Google Shape;622;p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3" name="Google Shape;623;p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4" name="Google Shape;624;p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6" name="Google Shape;626;p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7" name="Google Shape;627;p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8" name="Google Shape;628;p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9" name="Google Shape;629;p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0" name="Google Shape;630;p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1" name="Google Shape;631;p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2" name="Google Shape;632;p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3" name="Google Shape;633;p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4" name="Google Shape;634;p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5" name="Google Shape;635;p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6" name="Google Shape;636;p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7" name="Google Shape;637;p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8" name="Google Shape;638;p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9" name="Google Shape;639;p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0" name="Google Shape;640;p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1" name="Google Shape;641;p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2" name="Google Shape;642;p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3" name="Google Shape;643;p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4" name="Google Shape;644;p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5" name="Google Shape;645;p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6" name="Google Shape;646;p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7" name="Google Shape;647;p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8" name="Google Shape;648;p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9" name="Google Shape;649;p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223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686400" y="1976933"/>
            <a:ext cx="6819200" cy="1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3459000" y="3667733"/>
            <a:ext cx="5274000" cy="13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7" name="Google Shape;677;p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8" name="Google Shape;678;p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9" name="Google Shape;679;p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0" name="Google Shape;680;p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1" name="Google Shape;681;p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2" name="Google Shape;682;p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3" name="Google Shape;683;p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4" name="Google Shape;684;p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5" name="Google Shape;685;p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6" name="Google Shape;686;p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7" name="Google Shape;687;p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8" name="Google Shape;688;p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9" name="Google Shape;689;p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0" name="Google Shape;690;p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1" name="Google Shape;691;p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2" name="Google Shape;692;p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3" name="Google Shape;693;p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4" name="Google Shape;694;p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5" name="Google Shape;695;p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6" name="Google Shape;696;p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7" name="Google Shape;697;p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8" name="Google Shape;698;p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9" name="Google Shape;699;p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0" name="Google Shape;700;p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1" name="Google Shape;701;p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2" name="Google Shape;702;p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5" name="Google Shape;705;p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6" name="Google Shape;706;p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7" name="Google Shape;707;p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8" name="Google Shape;708;p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9" name="Google Shape;709;p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0" name="Google Shape;710;p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1" name="Google Shape;711;p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2" name="Google Shape;712;p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3" name="Google Shape;713;p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4" name="Google Shape;714;p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5" name="Google Shape;715;p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6" name="Google Shape;716;p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7" name="Google Shape;717;p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8" name="Google Shape;718;p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9" name="Google Shape;719;p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0" name="Google Shape;720;p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1" name="Google Shape;721;p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2" name="Google Shape;722;p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3" name="Google Shape;723;p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4" name="Google Shape;724;p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5" name="Google Shape;725;p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789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4584733" y="2679400"/>
            <a:ext cx="66392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2" name="Google Shape;752;p1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3" name="Google Shape;753;p1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4" name="Google Shape;754;p1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5" name="Google Shape;755;p1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6" name="Google Shape;756;p1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7" name="Google Shape;757;p1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8" name="Google Shape;758;p1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9" name="Google Shape;759;p1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0" name="Google Shape;760;p1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1" name="Google Shape;761;p1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2" name="Google Shape;762;p1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3" name="Google Shape;763;p1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4" name="Google Shape;764;p1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5" name="Google Shape;765;p1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6" name="Google Shape;766;p1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7" name="Google Shape;767;p1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8" name="Google Shape;768;p1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9" name="Google Shape;769;p1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0" name="Google Shape;770;p1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1" name="Google Shape;771;p1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2" name="Google Shape;772;p1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3" name="Google Shape;773;p1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4" name="Google Shape;774;p1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5" name="Google Shape;775;p1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6" name="Google Shape;776;p1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7" name="Google Shape;777;p1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8" name="Google Shape;778;p1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9" name="Google Shape;779;p1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0" name="Google Shape;780;p1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1" name="Google Shape;781;p1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2" name="Google Shape;782;p1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3" name="Google Shape;783;p1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4" name="Google Shape;784;p1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5" name="Google Shape;785;p1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6" name="Google Shape;786;p1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7" name="Google Shape;787;p1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8" name="Google Shape;788;p1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9" name="Google Shape;789;p1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0" name="Google Shape;790;p1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1" name="Google Shape;791;p1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2" name="Google Shape;792;p1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3" name="Google Shape;793;p1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4" name="Google Shape;794;p1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5" name="Google Shape;795;p1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6" name="Google Shape;796;p1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7" name="Google Shape;797;p1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8" name="Google Shape;798;p1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9" name="Google Shape;799;p1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0" name="Google Shape;800;p1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170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9A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4137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9A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28945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1856" y="1277430"/>
            <a:ext cx="4238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KHỞI ĐỘNG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6D5C81-BF8E-474D-9C81-8E6EB892D850}"/>
              </a:ext>
            </a:extLst>
          </p:cNvPr>
          <p:cNvSpPr txBox="1"/>
          <p:nvPr/>
        </p:nvSpPr>
        <p:spPr>
          <a:xfrm>
            <a:off x="2631091" y="1715383"/>
            <a:ext cx="5880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1.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Nêu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>
                <a:solidFill>
                  <a:srgbClr val="43A0B3"/>
                </a:solidFill>
                <a:cs typeface="#9Slide03 Cousine" panose="02070409020205020404" pitchFamily="49" charset="0"/>
              </a:rPr>
              <a:t>cấu</a:t>
            </a:r>
            <a:r>
              <a:rPr lang="en-US" sz="2800" b="1" dirty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err="1">
                <a:solidFill>
                  <a:srgbClr val="43A0B3"/>
                </a:solidFill>
                <a:cs typeface="#9Slide03 Cousine" panose="02070409020205020404" pitchFamily="49" charset="0"/>
              </a:rPr>
              <a:t>tạo</a:t>
            </a:r>
            <a:r>
              <a:rPr lang="en-US" sz="2800" b="1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smtClean="0">
                <a:solidFill>
                  <a:srgbClr val="43A0B3"/>
                </a:solidFill>
                <a:cs typeface="#9Slide03 Cousine" panose="02070409020205020404" pitchFamily="49" charset="0"/>
              </a:rPr>
              <a:t>của 1 đoạn văn</a:t>
            </a:r>
            <a:r>
              <a:rPr lang="en-US" sz="2800" b="1" smtClean="0">
                <a:solidFill>
                  <a:srgbClr val="43A0B3"/>
                </a:solidFill>
                <a:cs typeface="#9Slide03 Cousine" panose="02070409020205020404" pitchFamily="49" charset="0"/>
              </a:rPr>
              <a:t>?</a:t>
            </a:r>
            <a:endParaRPr lang="vi-VN" sz="2800" b="1" dirty="0">
              <a:solidFill>
                <a:srgbClr val="43A0B3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69836" y="2484788"/>
            <a:ext cx="9331564" cy="3276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600" indent="-609600">
              <a:lnSpc>
                <a:spcPct val="90000"/>
              </a:lnSpc>
            </a:pP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Một đoạn 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văn tả cảnh thường có ba phần: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Mở 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đoạn: Nêu ý bao 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quát 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của toàn đoạn.</a:t>
            </a:r>
            <a:endParaRPr lang="en-US" altLang="en-US" sz="280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Thân 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đoạn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 Tả cụ thể, đưa những chi tiết, hình ảnh minh họa cho ý nêu ở câu mở đoạn.</a:t>
            </a:r>
            <a:endParaRPr lang="en-US" altLang="en-US" sz="280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Kết </a:t>
            </a: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đoạn 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 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Nêu nhận xét hặc cảm nghĩ của người viết.</a:t>
            </a:r>
          </a:p>
          <a:p>
            <a:pPr marL="609600" indent="-609600">
              <a:lnSpc>
                <a:spcPct val="90000"/>
              </a:lnSpc>
            </a:pPr>
            <a:endParaRPr lang="en-US" altLang="en-US" sz="280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025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36370" y="531866"/>
            <a:ext cx="95561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 </a:t>
            </a:r>
            <a:r>
              <a:rPr lang="en-US" altLang="en-US" sz="2400" b="1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Đoạn </a:t>
            </a:r>
            <a:r>
              <a:rPr lang="en-US" altLang="en-US" sz="2400" b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2400" b="1" smtClean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Lộp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độp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lộp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độp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rồi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Cơn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ào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đổ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xuống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mọi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dường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ngừng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ào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ạt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lát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ngớt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dần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rồi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tạnh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hẳn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26522" y="1749169"/>
            <a:ext cx="95561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b="1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+ Phần cần thêm vào chỗ chấm gồm những ý miêu tả cảnh gì?</a:t>
            </a:r>
          </a:p>
          <a:p>
            <a:pPr algn="just" eaLnBrk="1" hangingPunct="1"/>
            <a:r>
              <a:rPr lang="en-US" altLang="en-US" sz="2400" b="1" smtClean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    </a:t>
            </a:r>
            <a:r>
              <a:rPr lang="en-US" altLang="en-US" sz="2400" b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Cảnh mưa to: Màn mưa, bầu trời, cây cối, nhà cửa,.. trong biển mưa..., những âm thanh...</a:t>
            </a:r>
            <a:endParaRPr lang="en-US" altLang="en-US" sz="24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136370" y="3014415"/>
            <a:ext cx="928566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Đoạn </a:t>
            </a:r>
            <a:r>
              <a:rPr lang="en-US" altLang="en-US" sz="2400" b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2: </a:t>
            </a:r>
            <a:r>
              <a:rPr lang="en-US" altLang="en-US" sz="2400" b="1" smtClean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Ánh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nắng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sáng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rực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rỡ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thảm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cỏ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Nắng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lấp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lánh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đùa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giỡn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nhảy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nhót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gợn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sóng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sông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Nhuệ.Mấy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chim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rõ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tránh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đậu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cành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cát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tiếng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hót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véo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von.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Chị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mái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tơ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Đàn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mèo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hoang</a:t>
            </a:r>
            <a:r>
              <a:rPr lang="en-US" altLang="en-US" sz="2400" b="1" dirty="0" smtClean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226522" y="7236065"/>
            <a:ext cx="96462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err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400" b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2 để tả cụ thể hình ảnh</a:t>
            </a:r>
            <a:r>
              <a:rPr lang="en-US" altLang="en-US" sz="2400" b="1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70C0"/>
                </a:solidFill>
                <a:cs typeface="Times New Roman" panose="02020603050405020304" pitchFamily="18" charset="0"/>
              </a:rPr>
              <a:t>các con vật sau </a:t>
            </a:r>
            <a:r>
              <a:rPr lang="en-US" altLang="en-US" sz="2400" b="1" smtClean="0">
                <a:solidFill>
                  <a:srgbClr val="0070C0"/>
                </a:solidFill>
                <a:cs typeface="Times New Roman" panose="02020603050405020304" pitchFamily="18" charset="0"/>
              </a:rPr>
              <a:t>mưa thì </a:t>
            </a:r>
            <a:r>
              <a:rPr lang="en-US" altLang="en-US" sz="2400" b="1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b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ần </a:t>
            </a:r>
            <a:r>
              <a:rPr lang="en-US" altLang="en-US" sz="2400" b="1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thêm vào chỗ chấm trong đoạn những chi tiết nào? </a:t>
            </a:r>
            <a:r>
              <a:rPr lang="en-US" altLang="en-US" sz="2400" b="1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 </a:t>
            </a:r>
            <a:endParaRPr lang="en-US" altLang="en-US" sz="24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349676" y="8177027"/>
            <a:ext cx="96843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     </a:t>
            </a:r>
            <a:r>
              <a:rPr lang="en-US" altLang="en-US" sz="2400" b="1" smtClean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Tả những thay đổi về hoạt động hay trạng thái của gà mái, đàn gà con, chú mèo khi mưa tạnh.</a:t>
            </a:r>
            <a:endParaRPr lang="en-US" altLang="en-US" sz="2400" b="1" dirty="0">
              <a:solidFill>
                <a:srgbClr val="00B05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091294" y="4953407"/>
            <a:ext cx="96462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400" b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2 để tả cụ thể hình ảnh</a:t>
            </a:r>
            <a:r>
              <a:rPr lang="en-US" altLang="en-US" sz="2400" b="1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các con vật sau </a:t>
            </a:r>
            <a:r>
              <a:rPr lang="en-US" altLang="en-US" sz="2400" b="1" smtClean="0">
                <a:solidFill>
                  <a:srgbClr val="0000FF"/>
                </a:solidFill>
                <a:cs typeface="Times New Roman" panose="02020603050405020304" pitchFamily="18" charset="0"/>
              </a:rPr>
              <a:t>mưa thì </a:t>
            </a:r>
            <a:r>
              <a:rPr lang="en-US" alt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b="1" smtClean="0">
                <a:solidFill>
                  <a:srgbClr val="0000FF"/>
                </a:solidFill>
                <a:cs typeface="Times New Roman" panose="02020603050405020304" pitchFamily="18" charset="0"/>
              </a:rPr>
              <a:t>ần </a:t>
            </a:r>
            <a:r>
              <a:rPr lang="en-US" alt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thêm vào chỗ chấm trong đoạn những chi tiết nào? </a:t>
            </a:r>
            <a:r>
              <a:rPr lang="en-US" altLang="en-US" sz="2400" b="1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 </a:t>
            </a:r>
            <a:endParaRPr lang="en-US" altLang="en-US" sz="2400" b="1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214448" y="5894369"/>
            <a:ext cx="96843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     </a:t>
            </a:r>
            <a:r>
              <a:rPr lang="en-US" altLang="en-US" sz="2400" b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Tả những thay đổi về hoạt động hay trạng thái của gà mái, đàn gà con, chú mèo khi mưa tạnh.</a:t>
            </a:r>
            <a:endParaRPr lang="en-US" altLang="en-US" sz="24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079786" y="4672675"/>
            <a:ext cx="99985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+ Đoạn 4,</a:t>
            </a:r>
            <a:r>
              <a:rPr lang="en-US" alt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smtClean="0">
                <a:solidFill>
                  <a:srgbClr val="0000FF"/>
                </a:solidFill>
                <a:cs typeface="Times New Roman" panose="02020603050405020304" pitchFamily="18" charset="0"/>
              </a:rPr>
              <a:t>để mở rộng ý khi tả đường </a:t>
            </a:r>
            <a:r>
              <a:rPr lang="en-US" alt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phố và con người sau cơn </a:t>
            </a:r>
            <a:r>
              <a:rPr lang="en-US" altLang="en-US" sz="2400" b="1" smtClean="0">
                <a:solidFill>
                  <a:srgbClr val="0000FF"/>
                </a:solidFill>
                <a:cs typeface="Times New Roman" panose="02020603050405020304" pitchFamily="18" charset="0"/>
              </a:rPr>
              <a:t>mưa thì chỗ </a:t>
            </a:r>
            <a:r>
              <a:rPr lang="en-US" alt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có dấu chấm cần thêm ý gì? Đường phố và hoạt động của con người trên đường có gì thay đổi  so với lúc đang mưa</a:t>
            </a:r>
            <a:r>
              <a:rPr lang="en-US" altLang="en-US" sz="2400" b="1" smtClean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  <a:endParaRPr lang="en-US" altLang="en-US" sz="24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079786" y="3152252"/>
            <a:ext cx="96843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     </a:t>
            </a:r>
            <a:r>
              <a:rPr lang="en-US" altLang="en-US" sz="2400" b="1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Đoạn </a:t>
            </a:r>
            <a:r>
              <a:rPr lang="en-US" altLang="en-US" sz="2400" b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4: </a:t>
            </a:r>
            <a:r>
              <a:rPr lang="en-US" altLang="en-US" sz="2400" b="1" smtClean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Con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cửa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đang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khô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dần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xe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cộ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qua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nườm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nượp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mắc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cửi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phố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mấy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cô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đang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chơi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nhảy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dây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bím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tóc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tun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ngủn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vung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vẩy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nhịp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nhảy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89601" y="2588135"/>
            <a:ext cx="111491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        </a:t>
            </a:r>
            <a:r>
              <a:rPr lang="en-US" altLang="en-US" sz="2400" b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Tả vẻ đẹp, tươi tắn của cây cối, hoa lá sau mưa</a:t>
            </a:r>
            <a:endParaRPr lang="en-US" altLang="en-US" sz="24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121990" y="1649472"/>
            <a:ext cx="96843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400" b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3 để tả rõ vẻ đẹp của cây cối, hoa lá sau mưa cần thêm vào chỗ chấm những ý nào cho phù hợp</a:t>
            </a:r>
            <a:r>
              <a:rPr lang="en-US" altLang="en-US" sz="2400" b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?</a:t>
            </a:r>
            <a:endParaRPr lang="en-US" altLang="en-US" sz="2400" b="1" dirty="0">
              <a:solidFill>
                <a:schemeClr val="accent6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08386" y="748104"/>
            <a:ext cx="99979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   </a:t>
            </a:r>
            <a:r>
              <a:rPr lang="en-US" altLang="en-US" sz="2400" b="1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Đoạn </a:t>
            </a:r>
            <a:r>
              <a:rPr lang="en-US" altLang="en-US" sz="2400" b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3:</a:t>
            </a:r>
            <a:r>
              <a:rPr lang="en-US" altLang="en-US" sz="2400" smtClean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cơn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lẽ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cối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lá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tươi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đẹp</a:t>
            </a:r>
            <a:r>
              <a:rPr lang="en-US" altLang="en-US" sz="2400" b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smtClean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hơn tất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09441" y="5873004"/>
            <a:ext cx="111491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        </a:t>
            </a:r>
            <a:r>
              <a:rPr lang="en-US" altLang="en-US" sz="2400" b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Tả âm thanh, hoạt động </a:t>
            </a:r>
            <a:r>
              <a:rPr lang="en-US" altLang="en-US" sz="2400" b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thường nhật như lúc trước mưa.</a:t>
            </a:r>
            <a:endParaRPr lang="en-US" altLang="en-US" sz="24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6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426804" y="457633"/>
            <a:ext cx="11658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dirty="0" err="1">
                <a:solidFill>
                  <a:srgbClr val="800000"/>
                </a:solidFill>
                <a:latin typeface="Arial" panose="020B0604020202020204" pitchFamily="34" charset="0"/>
              </a:rPr>
              <a:t>Đoạn</a:t>
            </a:r>
            <a:r>
              <a:rPr lang="en-US" sz="2600" dirty="0">
                <a:solidFill>
                  <a:srgbClr val="800000"/>
                </a:solidFill>
                <a:latin typeface="Arial" panose="020B0604020202020204" pitchFamily="34" charset="0"/>
              </a:rPr>
              <a:t> 1 :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Giới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thiệu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cơn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rào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–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ào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ạt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tới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rồi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tạnh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ngay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182105" y="1157538"/>
            <a:ext cx="9314176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   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Lộp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độp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lộp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độp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rồi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Cơn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ào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đổ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xuống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làm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mọi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hoạt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động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dường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như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ngừng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lại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ào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ạt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Từ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nhà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nhìn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ra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sz="26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smtClean="0">
                <a:solidFill>
                  <a:srgbClr val="FF0000"/>
                </a:solidFill>
                <a:latin typeface="Arial" panose="020B0604020202020204" pitchFamily="34" charset="0"/>
              </a:rPr>
              <a:t>chỉ thấy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một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màn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trắng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xóa</a:t>
            </a:r>
            <a:r>
              <a:rPr lang="en-US" sz="2600" b="1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r>
              <a:rPr lang="en-US" sz="2600" b="1" smtClean="0">
                <a:solidFill>
                  <a:srgbClr val="FF0000"/>
                </a:solidFill>
                <a:latin typeface="Arial" panose="020B0604020202020204" pitchFamily="34" charset="0"/>
              </a:rPr>
              <a:t>Những bóng cây ngả nghiêng. Mấy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xe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phóng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qua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làm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bắn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tung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tóe</a:t>
            </a:r>
            <a:r>
              <a:rPr lang="en-US" sz="260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en-US" sz="260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</a:rPr>
              <a:t>Mưa đổ ầm ầm. Cây cối, nhà cửa, đất trời chìm trong màn mưa trắng nước. </a:t>
            </a:r>
            <a:r>
              <a:rPr lang="en-US" sz="2600" smtClean="0">
                <a:solidFill>
                  <a:prstClr val="black"/>
                </a:solidFill>
                <a:latin typeface="Arial" panose="020B0604020202020204" pitchFamily="34" charset="0"/>
              </a:rPr>
              <a:t>Một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lát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sau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ngớt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dần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rồi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tạnh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hẳn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84" y="3761771"/>
            <a:ext cx="4468970" cy="2979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9" y="4017462"/>
            <a:ext cx="5184014" cy="2840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252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76458" y="852951"/>
            <a:ext cx="9831946" cy="24622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     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Ánh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nắng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lại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chiếu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sáng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rực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rỡ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trên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những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thảm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cỏ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xanh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Nắng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lấp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lánh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như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đùa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giỡn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nhảy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nhót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với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những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gợn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sóng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trên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dòng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sông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Nhuệ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Mấy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chú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chim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không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rõ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tránh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mưa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ở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đầu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giờ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đã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đậu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trên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cành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cây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cất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tiếng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hót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véo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von.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Chị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gà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mái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err="1">
                <a:solidFill>
                  <a:prstClr val="black"/>
                </a:solidFill>
                <a:latin typeface="Arial" panose="020B0604020202020204" pitchFamily="34" charset="0"/>
              </a:rPr>
              <a:t>tơ</a:t>
            </a:r>
            <a:r>
              <a:rPr lang="en-US" sz="2200" b="1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b="1" smtClean="0">
                <a:solidFill>
                  <a:srgbClr val="FF0000"/>
                </a:solidFill>
                <a:latin typeface="Arial" panose="020B0604020202020204" pitchFamily="34" charset="0"/>
              </a:rPr>
              <a:t>chui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dưới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gốc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err="1">
                <a:solidFill>
                  <a:srgbClr val="FF0000"/>
                </a:solidFill>
                <a:latin typeface="Arial" panose="020B0604020202020204" pitchFamily="34" charset="0"/>
              </a:rPr>
              <a:t>cây</a:t>
            </a:r>
            <a:r>
              <a:rPr lang="en-US" sz="22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smtClean="0">
                <a:solidFill>
                  <a:srgbClr val="FF0000"/>
                </a:solidFill>
                <a:latin typeface="Arial" panose="020B0604020202020204" pitchFamily="34" charset="0"/>
              </a:rPr>
              <a:t>giờ đang rũ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rũ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bộ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lông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ướt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lướt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thướt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Đàn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gà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con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bộ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err="1">
                <a:solidFill>
                  <a:srgbClr val="FF0000"/>
                </a:solidFill>
                <a:latin typeface="Arial" panose="020B0604020202020204" pitchFamily="34" charset="0"/>
              </a:rPr>
              <a:t>lông</a:t>
            </a:r>
            <a:r>
              <a:rPr lang="en-US" sz="22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smtClean="0">
                <a:solidFill>
                  <a:srgbClr val="FF0000"/>
                </a:solidFill>
                <a:latin typeface="Arial" panose="020B0604020202020204" pitchFamily="34" charset="0"/>
              </a:rPr>
              <a:t>vàng óng còn </a:t>
            </a:r>
            <a:r>
              <a:rPr lang="en-US" sz="2200" b="1" err="1">
                <a:solidFill>
                  <a:srgbClr val="FF0000"/>
                </a:solidFill>
                <a:latin typeface="Arial" panose="020B0604020202020204" pitchFamily="34" charset="0"/>
              </a:rPr>
              <a:t>khô</a:t>
            </a:r>
            <a:r>
              <a:rPr lang="en-US" sz="22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smtClean="0">
                <a:solidFill>
                  <a:srgbClr val="FF0000"/>
                </a:solidFill>
                <a:latin typeface="Arial" panose="020B0604020202020204" pitchFamily="34" charset="0"/>
              </a:rPr>
              <a:t>nguyên đang lích rích quanh chân mẹ </a:t>
            </a:r>
            <a:r>
              <a:rPr lang="en-US" sz="2200" b="1" smtClean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Chú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mèo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khoang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ung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Arial" panose="020B0604020202020204" pitchFamily="34" charset="0"/>
              </a:rPr>
              <a:t>dung </a:t>
            </a:r>
            <a:r>
              <a:rPr lang="en-US" sz="2200" b="1" smtClean="0">
                <a:solidFill>
                  <a:srgbClr val="FF0000"/>
                </a:solidFill>
                <a:latin typeface="Arial" panose="020B0604020202020204" pitchFamily="34" charset="0"/>
              </a:rPr>
              <a:t>bước từ trong bếp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ra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sân</a:t>
            </a:r>
            <a:r>
              <a:rPr lang="en-US" sz="2200" b="1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r>
              <a:rPr lang="en-US" sz="2200" b="1" smtClean="0">
                <a:solidFill>
                  <a:srgbClr val="FF0000"/>
                </a:solidFill>
                <a:latin typeface="Arial" panose="020B0604020202020204" pitchFamily="34" charset="0"/>
              </a:rPr>
              <a:t>Chú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nằm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duỗi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err="1">
                <a:solidFill>
                  <a:srgbClr val="FF0000"/>
                </a:solidFill>
                <a:latin typeface="Arial" panose="020B0604020202020204" pitchFamily="34" charset="0"/>
              </a:rPr>
              <a:t>dài</a:t>
            </a:r>
            <a:r>
              <a:rPr lang="en-US" sz="22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smtClean="0">
                <a:solidFill>
                  <a:srgbClr val="FF0000"/>
                </a:solidFill>
                <a:latin typeface="Arial" panose="020B0604020202020204" pitchFamily="34" charset="0"/>
              </a:rPr>
              <a:t>phơi nắng vẻ </a:t>
            </a:r>
            <a:r>
              <a:rPr lang="en-US" sz="2200" b="1" err="1">
                <a:solidFill>
                  <a:srgbClr val="FF0000"/>
                </a:solidFill>
                <a:latin typeface="Arial" panose="020B0604020202020204" pitchFamily="34" charset="0"/>
              </a:rPr>
              <a:t>khoái</a:t>
            </a:r>
            <a:r>
              <a:rPr lang="en-US" sz="22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smtClean="0">
                <a:solidFill>
                  <a:srgbClr val="FF0000"/>
                </a:solidFill>
                <a:latin typeface="Arial" panose="020B0604020202020204" pitchFamily="34" charset="0"/>
              </a:rPr>
              <a:t>chí</a:t>
            </a:r>
            <a:r>
              <a:rPr lang="en-US" sz="2200" b="1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97207" y="360509"/>
            <a:ext cx="6373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dirty="0" err="1" smtClean="0">
                <a:solidFill>
                  <a:srgbClr val="F73B2D"/>
                </a:solidFill>
                <a:latin typeface="Arial" panose="020B0604020202020204" pitchFamily="34" charset="0"/>
              </a:rPr>
              <a:t>Ánh</a:t>
            </a:r>
            <a:r>
              <a:rPr lang="en-US" sz="2400" dirty="0" smtClean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nắng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cơn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76458" y="360508"/>
            <a:ext cx="14864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dirty="0" err="1">
                <a:solidFill>
                  <a:srgbClr val="800000"/>
                </a:solidFill>
                <a:latin typeface="Arial" panose="020B0604020202020204" pitchFamily="34" charset="0"/>
              </a:rPr>
              <a:t>Đoạn</a:t>
            </a:r>
            <a:r>
              <a:rPr lang="en-US" sz="2600" dirty="0">
                <a:solidFill>
                  <a:srgbClr val="800000"/>
                </a:solidFill>
                <a:latin typeface="Arial" panose="020B0604020202020204" pitchFamily="34" charset="0"/>
              </a:rPr>
              <a:t> 2 </a:t>
            </a:r>
            <a:r>
              <a:rPr lang="en-US" sz="2600" dirty="0" smtClean="0">
                <a:solidFill>
                  <a:srgbClr val="800000"/>
                </a:solidFill>
                <a:latin typeface="Arial" panose="020B0604020202020204" pitchFamily="34" charset="0"/>
              </a:rPr>
              <a:t>:</a:t>
            </a:r>
            <a:endParaRPr lang="en-US" sz="2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96" y="3500694"/>
            <a:ext cx="3364563" cy="2523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21" y="3500694"/>
            <a:ext cx="4006603" cy="252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0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068945" y="3575411"/>
            <a:ext cx="11506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dirty="0" err="1">
                <a:solidFill>
                  <a:srgbClr val="800000"/>
                </a:solidFill>
                <a:latin typeface="Arial" panose="020B0604020202020204" pitchFamily="34" charset="0"/>
              </a:rPr>
              <a:t>Đoạn</a:t>
            </a:r>
            <a:r>
              <a:rPr lang="en-US" sz="2600" dirty="0">
                <a:solidFill>
                  <a:srgbClr val="800000"/>
                </a:solidFill>
                <a:latin typeface="Arial" panose="020B0604020202020204" pitchFamily="34" charset="0"/>
              </a:rPr>
              <a:t> 3 :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Cây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cối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sau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cơn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068945" y="4162718"/>
            <a:ext cx="989097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</a:rPr>
              <a:t>     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Sau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cơn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mưa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lẽ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cối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hoa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lá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tươi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đẹp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tất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cả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ven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</a:rPr>
              <a:t>vừa được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tắm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mưa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nên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tươi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mởn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. H</a:t>
            </a:r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</a:rPr>
              <a:t>oa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Arial" panose="020B0604020202020204" pitchFamily="34" charset="0"/>
              </a:rPr>
              <a:t>vườn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</a:rPr>
              <a:t>lại phô sắc tỏa hương, cánh còn đọng những giọt  nước long lanh</a:t>
            </a:r>
            <a:r>
              <a:rPr lang="en-US" sz="2400" b="1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0" y="908540"/>
            <a:ext cx="3696377" cy="2448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74" y="908540"/>
            <a:ext cx="3498357" cy="2448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008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81825" y="545410"/>
            <a:ext cx="11430000" cy="4924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dirty="0" err="1">
                <a:solidFill>
                  <a:srgbClr val="800000"/>
                </a:solidFill>
                <a:latin typeface="+mn-lt"/>
              </a:rPr>
              <a:t>Đoạn</a:t>
            </a:r>
            <a:r>
              <a:rPr lang="en-US" sz="2600" dirty="0">
                <a:solidFill>
                  <a:srgbClr val="800000"/>
                </a:solidFill>
                <a:latin typeface="+mn-lt"/>
              </a:rPr>
              <a:t> 4 :</a:t>
            </a:r>
            <a:r>
              <a:rPr lang="en-US" sz="2600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Đường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phố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và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 con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người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sau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cơn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mưa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81825" y="1037853"/>
            <a:ext cx="9763259" cy="25853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2600" b="1" dirty="0">
                <a:solidFill>
                  <a:prstClr val="black"/>
                </a:solidFill>
                <a:latin typeface="+mn-lt"/>
              </a:rPr>
              <a:t>      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Con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đường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trước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cửa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đang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khô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dần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Trên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đường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xe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cộ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qua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lại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nườm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nượp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như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mắc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cửi</a:t>
            </a:r>
            <a:r>
              <a:rPr lang="en-US" sz="2600">
                <a:solidFill>
                  <a:prstClr val="black"/>
                </a:solidFill>
                <a:latin typeface="+mn-lt"/>
              </a:rPr>
              <a:t>. </a:t>
            </a: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Mọi người lại túa ra đường, tiếp tục công việc của mình. </a:t>
            </a:r>
            <a:r>
              <a:rPr lang="en-US" altLang="en-US" sz="28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Tiếng </a:t>
            </a: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cười nói rộn rịp hòa lẫn với tiếng động cơ nổ giòn. Đường phố lại náo </a:t>
            </a:r>
            <a:r>
              <a:rPr lang="en-US" altLang="en-US" sz="28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nhiệt.</a:t>
            </a: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600" smtClean="0">
                <a:solidFill>
                  <a:prstClr val="black"/>
                </a:solidFill>
                <a:latin typeface="+mn-lt"/>
              </a:rPr>
              <a:t>Góc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phố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mấy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cô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bé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đang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chơi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nhảy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dây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Những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bím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tóc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tun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ngủn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vung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v</a:t>
            </a:r>
            <a:r>
              <a:rPr lang="vi-VN" sz="2600" dirty="0">
                <a:solidFill>
                  <a:prstClr val="black"/>
                </a:solidFill>
                <a:latin typeface="+mn-lt"/>
              </a:rPr>
              <a:t>ẫ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y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theo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từng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nhịp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chân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nhảy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54" y="3623176"/>
            <a:ext cx="4408400" cy="29370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82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068945" y="1249959"/>
            <a:ext cx="94818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</a:rPr>
              <a:t>Khi tả quang cảnh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sau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err="1">
                <a:solidFill>
                  <a:srgbClr val="0000FF"/>
                </a:solidFill>
                <a:latin typeface="Arial" panose="020B0604020202020204" pitchFamily="34" charset="0"/>
              </a:rPr>
              <a:t>cơn</a:t>
            </a:r>
            <a:r>
              <a:rPr lang="en-US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</a:rPr>
              <a:t>mưa, bạn đã chọn tả những chi tiết, hình ảnh nào?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068945" y="2438859"/>
            <a:ext cx="94818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Đó là những chi tiết, hình ảnh tiêu biểu của cảnh và vật sau cơn 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mưa: Nắng, các con vật, cây cối, hoa lá, đường phố và con người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068945" y="4188811"/>
            <a:ext cx="94818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</a:rPr>
              <a:t>Những chi tiết, hình ảnh thêm vào có tác dụng gì?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68945" y="4891977"/>
            <a:ext cx="94818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Hoàn thiện đoạn văn, giúp 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phát triển ý, làm cho hình ảnh miêu tả rõ nét, hiện lên cụ thể, chân thực, sinh động.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93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75" y="2351368"/>
            <a:ext cx="3763070" cy="3127619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23492" y="753249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dàn</a:t>
            </a:r>
            <a:r>
              <a:rPr lang="en-US" altLang="en-US" sz="28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cơn</a:t>
            </a:r>
            <a:r>
              <a:rPr lang="en-US" altLang="en-US" sz="28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8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bày</a:t>
            </a:r>
            <a:r>
              <a:rPr lang="en-US" altLang="en-US" sz="28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trước</a:t>
            </a:r>
            <a:r>
              <a:rPr lang="en-US" altLang="en-US" sz="28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5946" y="3492376"/>
            <a:ext cx="24352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Tả</a:t>
            </a:r>
            <a:r>
              <a:rPr lang="en-US" sz="32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cơn</a:t>
            </a:r>
            <a:r>
              <a:rPr lang="en-US" sz="32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mưa</a:t>
            </a:r>
            <a:endParaRPr lang="en-US" sz="32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211391" y="2743200"/>
            <a:ext cx="1584102" cy="978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5795493" y="2363273"/>
            <a:ext cx="4376690" cy="7598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8952" y="2512367"/>
            <a:ext cx="45432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Tả</a:t>
            </a:r>
            <a:r>
              <a:rPr lang="en-US" sz="2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cảnh t</a:t>
            </a:r>
            <a:r>
              <a:rPr lang="en-US" sz="2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rước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cơn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mưa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đến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95491" y="3535251"/>
            <a:ext cx="4376691" cy="7598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2407" y="3684344"/>
            <a:ext cx="34163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Tả</a:t>
            </a:r>
            <a:r>
              <a:rPr lang="en-US" sz="2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cảnh trong cơn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mưa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95492" y="4784500"/>
            <a:ext cx="4376690" cy="1260699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95492" y="5061935"/>
            <a:ext cx="43766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Tả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 động của con </a:t>
            </a:r>
            <a:r>
              <a:rPr 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cảnh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vật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cơn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mưa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endCxn id="10" idx="1"/>
          </p:cNvCxnSpPr>
          <p:nvPr/>
        </p:nvCxnSpPr>
        <p:spPr>
          <a:xfrm>
            <a:off x="4166608" y="3876539"/>
            <a:ext cx="1628883" cy="38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2" idx="1"/>
          </p:cNvCxnSpPr>
          <p:nvPr/>
        </p:nvCxnSpPr>
        <p:spPr>
          <a:xfrm>
            <a:off x="4121826" y="4009042"/>
            <a:ext cx="1673666" cy="1405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89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068945" y="711350"/>
            <a:ext cx="94818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3600" b="1" smtClean="0">
                <a:solidFill>
                  <a:srgbClr val="0000FF"/>
                </a:solidFill>
                <a:latin typeface="Arial" panose="020B0604020202020204" pitchFamily="34" charset="0"/>
              </a:rPr>
              <a:t>TIÊU CHÍ ĐÁNH GIÁ ĐOẠN VĂN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068945" y="1784012"/>
            <a:ext cx="948182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742950" indent="-74295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3600" smtClean="0">
                <a:solidFill>
                  <a:srgbClr val="800000"/>
                </a:solidFill>
                <a:latin typeface="Arial" panose="020B0604020202020204" pitchFamily="34" charset="0"/>
              </a:rPr>
              <a:t>Tả đúng đối tượng.</a:t>
            </a:r>
          </a:p>
          <a:p>
            <a:pPr marL="742950" indent="-74295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3600" smtClean="0">
                <a:solidFill>
                  <a:srgbClr val="800000"/>
                </a:solidFill>
                <a:latin typeface="Arial" panose="020B0604020202020204" pitchFamily="34" charset="0"/>
              </a:rPr>
              <a:t>Đủ 3 phần: Mở đoạn, thân đoạn, kết đoạn</a:t>
            </a:r>
          </a:p>
          <a:p>
            <a:pPr marL="742950" indent="-74295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3600" smtClean="0">
                <a:solidFill>
                  <a:srgbClr val="800000"/>
                </a:solidFill>
                <a:latin typeface="Arial" panose="020B0604020202020204" pitchFamily="34" charset="0"/>
              </a:rPr>
              <a:t>Chọn tả được những chi tiết tiêu biểu, tả cụ thể, chân thực, đúng trình tự.</a:t>
            </a:r>
          </a:p>
          <a:p>
            <a:pPr marL="742950" indent="-74295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3600" smtClean="0">
                <a:solidFill>
                  <a:srgbClr val="800000"/>
                </a:solidFill>
                <a:latin typeface="Arial" panose="020B0604020202020204" pitchFamily="34" charset="0"/>
              </a:rPr>
              <a:t>Sử dụng được các biện pháp so sánh, nhân hóa.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 bwMode="auto">
          <a:xfrm>
            <a:off x="1376440" y="2118409"/>
            <a:ext cx="9274388" cy="830997"/>
            <a:chOff x="963237" y="2984406"/>
            <a:chExt cx="10791942" cy="830011"/>
          </a:xfrm>
        </p:grpSpPr>
        <p:sp>
          <p:nvSpPr>
            <p:cNvPr id="4" name="Rectangle 14"/>
            <p:cNvSpPr>
              <a:spLocks noChangeArrowheads="1"/>
            </p:cNvSpPr>
            <p:nvPr/>
          </p:nvSpPr>
          <p:spPr bwMode="auto">
            <a:xfrm>
              <a:off x="1552517" y="2984406"/>
              <a:ext cx="10202662" cy="830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vi-V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Nắm được ý </a:t>
              </a:r>
              <a:r>
                <a:rPr lang="vi-VN" alt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ch</a:t>
              </a:r>
              <a:r>
                <a:rPr lang="en-US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í</a:t>
              </a:r>
              <a:r>
                <a:rPr lang="vi-VN" alt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nh </a:t>
              </a:r>
              <a:r>
                <a:rPr lang="vi-V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của 4 đoạn văn và chọn 1 đoạn để hoàn chỉnh theo yêu cầu.</a:t>
              </a:r>
              <a:endPara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11"/>
            <p:cNvSpPr/>
            <p:nvPr/>
          </p:nvSpPr>
          <p:spPr>
            <a:xfrm>
              <a:off x="963237" y="3079653"/>
              <a:ext cx="624851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A5A35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grpSp>
        <p:nvGrpSpPr>
          <p:cNvPr id="6" name="Group 5"/>
          <p:cNvGrpSpPr/>
          <p:nvPr/>
        </p:nvGrpSpPr>
        <p:grpSpPr bwMode="auto">
          <a:xfrm>
            <a:off x="1352404" y="3421720"/>
            <a:ext cx="9556003" cy="1200329"/>
            <a:chOff x="1372858" y="2970760"/>
            <a:chExt cx="11256594" cy="1198905"/>
          </a:xfrm>
        </p:grpSpPr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2033719" y="2970760"/>
              <a:ext cx="10595733" cy="119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vi-V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Dựa vào dàn ý bài văn miêu tả cơn mưa đã lập ở tiết trước</a:t>
              </a:r>
              <a:r>
                <a:rPr lang="vi-VN" altLang="en-US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, </a:t>
              </a:r>
              <a:r>
                <a:rPr lang="vi-VN" altLang="en-US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viết hoàn chỉnh </a:t>
              </a:r>
              <a:r>
                <a:rPr lang="vi-V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một đoạn </a:t>
              </a:r>
              <a:r>
                <a:rPr lang="vi-VN" altLang="en-US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văn </a:t>
              </a:r>
              <a:r>
                <a:rPr lang="vi-VN" altLang="en-US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với những </a:t>
              </a:r>
              <a:r>
                <a:rPr lang="vi-V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chi tiết và hình ảnh hợp lí.</a:t>
              </a:r>
              <a:endPara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11"/>
            <p:cNvSpPr/>
            <p:nvPr/>
          </p:nvSpPr>
          <p:spPr>
            <a:xfrm>
              <a:off x="1372858" y="3158228"/>
              <a:ext cx="624851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A5A35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756F18-DEAC-4CC3-AFAA-FBD2F4ED0BB6}"/>
              </a:ext>
            </a:extLst>
          </p:cNvPr>
          <p:cNvSpPr txBox="1"/>
          <p:nvPr/>
        </p:nvSpPr>
        <p:spPr>
          <a:xfrm>
            <a:off x="3415233" y="1235920"/>
            <a:ext cx="4973934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YÊU </a:t>
            </a:r>
            <a:r>
              <a:rPr lang="en-US" sz="36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CẦU ĐÃ 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ĐẠT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54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74B894B-15D1-40B2-A654-5CE35BEA26CE}"/>
              </a:ext>
            </a:extLst>
          </p:cNvPr>
          <p:cNvSpPr txBox="1"/>
          <p:nvPr/>
        </p:nvSpPr>
        <p:spPr>
          <a:xfrm>
            <a:off x="3702752" y="533323"/>
            <a:ext cx="5175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86C7B9FD-0310-4CE2-98DB-1C933D50514C}"/>
              </a:ext>
            </a:extLst>
          </p:cNvPr>
          <p:cNvGrpSpPr/>
          <p:nvPr/>
        </p:nvGrpSpPr>
        <p:grpSpPr>
          <a:xfrm>
            <a:off x="967135" y="1600200"/>
            <a:ext cx="3411417" cy="1337604"/>
            <a:chOff x="630097" y="1676400"/>
            <a:chExt cx="2181698" cy="1337604"/>
          </a:xfrm>
        </p:grpSpPr>
        <p:sp>
          <p:nvSpPr>
            <p:cNvPr id="15" name="Callout: Right Arrow 14">
              <a:extLst>
                <a:ext uri="{FF2B5EF4-FFF2-40B4-BE49-F238E27FC236}">
                  <a16:creationId xmlns="" xmlns:a16="http://schemas.microsoft.com/office/drawing/2014/main" id="{F5B0DF7F-3D55-4ABA-8067-1B646AE67474}"/>
                </a:ext>
              </a:extLst>
            </p:cNvPr>
            <p:cNvSpPr/>
            <p:nvPr/>
          </p:nvSpPr>
          <p:spPr>
            <a:xfrm>
              <a:off x="663835" y="1676400"/>
              <a:ext cx="2147960" cy="1337604"/>
            </a:xfrm>
            <a:prstGeom prst="rightArrowCallout">
              <a:avLst>
                <a:gd name="adj1" fmla="val 29155"/>
                <a:gd name="adj2" fmla="val 25000"/>
                <a:gd name="adj3" fmla="val 29156"/>
                <a:gd name="adj4" fmla="val 71944"/>
              </a:avLst>
            </a:prstGeom>
            <a:solidFill>
              <a:srgbClr val="AF8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8CFB37B8-548F-423D-A52E-CF7DE64B19ED}"/>
                </a:ext>
              </a:extLst>
            </p:cNvPr>
            <p:cNvSpPr txBox="1"/>
            <p:nvPr/>
          </p:nvSpPr>
          <p:spPr>
            <a:xfrm>
              <a:off x="630097" y="2114369"/>
              <a:ext cx="10366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Mở đoạn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8A560EB6-B6E9-4FD4-ACD1-7C9BAF3AB6A7}"/>
              </a:ext>
            </a:extLst>
          </p:cNvPr>
          <p:cNvGrpSpPr/>
          <p:nvPr/>
        </p:nvGrpSpPr>
        <p:grpSpPr>
          <a:xfrm>
            <a:off x="1055060" y="3295355"/>
            <a:ext cx="3323492" cy="1575582"/>
            <a:chOff x="407411" y="3371555"/>
            <a:chExt cx="2147960" cy="1575582"/>
          </a:xfrm>
        </p:grpSpPr>
        <p:sp>
          <p:nvSpPr>
            <p:cNvPr id="23" name="Callout: Right Arrow 22">
              <a:extLst>
                <a:ext uri="{FF2B5EF4-FFF2-40B4-BE49-F238E27FC236}">
                  <a16:creationId xmlns="" xmlns:a16="http://schemas.microsoft.com/office/drawing/2014/main" id="{6AA883AB-8E50-4158-A011-C7A16BCBFD04}"/>
                </a:ext>
              </a:extLst>
            </p:cNvPr>
            <p:cNvSpPr/>
            <p:nvPr/>
          </p:nvSpPr>
          <p:spPr>
            <a:xfrm>
              <a:off x="407411" y="3371555"/>
              <a:ext cx="2147960" cy="1575582"/>
            </a:xfrm>
            <a:prstGeom prst="rightArrowCallout">
              <a:avLst>
                <a:gd name="adj1" fmla="val 29155"/>
                <a:gd name="adj2" fmla="val 25000"/>
                <a:gd name="adj3" fmla="val 29156"/>
                <a:gd name="adj4" fmla="val 71944"/>
              </a:avLst>
            </a:prstGeom>
            <a:solidFill>
              <a:srgbClr val="AF8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1E6D931B-BDB4-4CA6-959C-C283FC00C11E}"/>
                </a:ext>
              </a:extLst>
            </p:cNvPr>
            <p:cNvSpPr txBox="1"/>
            <p:nvPr/>
          </p:nvSpPr>
          <p:spPr>
            <a:xfrm>
              <a:off x="407411" y="3862279"/>
              <a:ext cx="19062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Thân đoạn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48" name="Group 2047">
            <a:extLst>
              <a:ext uri="{FF2B5EF4-FFF2-40B4-BE49-F238E27FC236}">
                <a16:creationId xmlns="" xmlns:a16="http://schemas.microsoft.com/office/drawing/2014/main" id="{F9C50677-BC42-4EAD-87CD-DBBC9F71D36B}"/>
              </a:ext>
            </a:extLst>
          </p:cNvPr>
          <p:cNvGrpSpPr/>
          <p:nvPr/>
        </p:nvGrpSpPr>
        <p:grpSpPr>
          <a:xfrm>
            <a:off x="1055060" y="5096020"/>
            <a:ext cx="3323492" cy="1337604"/>
            <a:chOff x="407411" y="5172220"/>
            <a:chExt cx="2147960" cy="1337604"/>
          </a:xfrm>
        </p:grpSpPr>
        <p:sp>
          <p:nvSpPr>
            <p:cNvPr id="25" name="Callout: Right Arrow 24">
              <a:extLst>
                <a:ext uri="{FF2B5EF4-FFF2-40B4-BE49-F238E27FC236}">
                  <a16:creationId xmlns="" xmlns:a16="http://schemas.microsoft.com/office/drawing/2014/main" id="{53829A90-7012-4603-9EAF-B4410B0BECD0}"/>
                </a:ext>
              </a:extLst>
            </p:cNvPr>
            <p:cNvSpPr/>
            <p:nvPr/>
          </p:nvSpPr>
          <p:spPr>
            <a:xfrm>
              <a:off x="407411" y="5172220"/>
              <a:ext cx="2147960" cy="1337604"/>
            </a:xfrm>
            <a:prstGeom prst="rightArrowCallout">
              <a:avLst>
                <a:gd name="adj1" fmla="val 29155"/>
                <a:gd name="adj2" fmla="val 25000"/>
                <a:gd name="adj3" fmla="val 29156"/>
                <a:gd name="adj4" fmla="val 71944"/>
              </a:avLst>
            </a:prstGeom>
            <a:solidFill>
              <a:srgbClr val="AF8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24D58C75-747C-40AD-9B92-51257981ADCC}"/>
                </a:ext>
              </a:extLst>
            </p:cNvPr>
            <p:cNvSpPr txBox="1"/>
            <p:nvPr/>
          </p:nvSpPr>
          <p:spPr>
            <a:xfrm>
              <a:off x="407411" y="5610189"/>
              <a:ext cx="1049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Kết đoạn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49" name="Group 2048">
            <a:extLst>
              <a:ext uri="{FF2B5EF4-FFF2-40B4-BE49-F238E27FC236}">
                <a16:creationId xmlns="" xmlns:a16="http://schemas.microsoft.com/office/drawing/2014/main" id="{054D7556-E828-4F6A-8BBB-8FF89A4B7DA7}"/>
              </a:ext>
            </a:extLst>
          </p:cNvPr>
          <p:cNvGrpSpPr/>
          <p:nvPr/>
        </p:nvGrpSpPr>
        <p:grpSpPr>
          <a:xfrm>
            <a:off x="7333412" y="1329133"/>
            <a:ext cx="4712047" cy="1552465"/>
            <a:chOff x="6858662" y="1745719"/>
            <a:chExt cx="1525172" cy="1223972"/>
          </a:xfrm>
        </p:grpSpPr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1354A119-2BAC-4612-AC73-6C201D652B9C}"/>
                </a:ext>
              </a:extLst>
            </p:cNvPr>
            <p:cNvSpPr/>
            <p:nvPr/>
          </p:nvSpPr>
          <p:spPr>
            <a:xfrm>
              <a:off x="6858662" y="1745719"/>
              <a:ext cx="1524000" cy="1223972"/>
            </a:xfrm>
            <a:custGeom>
              <a:avLst/>
              <a:gdLst>
                <a:gd name="connsiteX0" fmla="*/ 0 w 1524000"/>
                <a:gd name="connsiteY0" fmla="*/ 0 h 1337603"/>
                <a:gd name="connsiteX1" fmla="*/ 1524000 w 1524000"/>
                <a:gd name="connsiteY1" fmla="*/ 0 h 1337603"/>
                <a:gd name="connsiteX2" fmla="*/ 1524000 w 1524000"/>
                <a:gd name="connsiteY2" fmla="*/ 1337603 h 1337603"/>
                <a:gd name="connsiteX3" fmla="*/ 0 w 1524000"/>
                <a:gd name="connsiteY3" fmla="*/ 1337603 h 1337603"/>
                <a:gd name="connsiteX4" fmla="*/ 0 w 1524000"/>
                <a:gd name="connsiteY4" fmla="*/ 1316502 h 1337603"/>
                <a:gd name="connsiteX5" fmla="*/ 16126 w 1524000"/>
                <a:gd name="connsiteY5" fmla="*/ 1316502 h 1337603"/>
                <a:gd name="connsiteX6" fmla="*/ 16126 w 1524000"/>
                <a:gd name="connsiteY6" fmla="*/ 830727 h 1337603"/>
                <a:gd name="connsiteX7" fmla="*/ 272609 w 1524000"/>
                <a:gd name="connsiteY7" fmla="*/ 830727 h 1337603"/>
                <a:gd name="connsiteX8" fmla="*/ 272609 w 1524000"/>
                <a:gd name="connsiteY8" fmla="*/ 992652 h 1337603"/>
                <a:gd name="connsiteX9" fmla="*/ 596459 w 1524000"/>
                <a:gd name="connsiteY9" fmla="*/ 668802 h 1337603"/>
                <a:gd name="connsiteX10" fmla="*/ 272609 w 1524000"/>
                <a:gd name="connsiteY10" fmla="*/ 344952 h 1337603"/>
                <a:gd name="connsiteX11" fmla="*/ 272609 w 1524000"/>
                <a:gd name="connsiteY11" fmla="*/ 506877 h 1337603"/>
                <a:gd name="connsiteX12" fmla="*/ 16126 w 1524000"/>
                <a:gd name="connsiteY12" fmla="*/ 506877 h 1337603"/>
                <a:gd name="connsiteX13" fmla="*/ 16126 w 1524000"/>
                <a:gd name="connsiteY13" fmla="*/ 21102 h 1337603"/>
                <a:gd name="connsiteX14" fmla="*/ 0 w 1524000"/>
                <a:gd name="connsiteY14" fmla="*/ 21102 h 1337603"/>
                <a:gd name="connsiteX15" fmla="*/ 0 w 1524000"/>
                <a:gd name="connsiteY15" fmla="*/ 0 h 13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0" h="1337603">
                  <a:moveTo>
                    <a:pt x="0" y="0"/>
                  </a:moveTo>
                  <a:lnTo>
                    <a:pt x="1524000" y="0"/>
                  </a:lnTo>
                  <a:lnTo>
                    <a:pt x="1524000" y="1337603"/>
                  </a:lnTo>
                  <a:lnTo>
                    <a:pt x="0" y="1337603"/>
                  </a:lnTo>
                  <a:lnTo>
                    <a:pt x="0" y="1316502"/>
                  </a:lnTo>
                  <a:lnTo>
                    <a:pt x="16126" y="1316502"/>
                  </a:lnTo>
                  <a:lnTo>
                    <a:pt x="16126" y="830727"/>
                  </a:lnTo>
                  <a:lnTo>
                    <a:pt x="272609" y="830727"/>
                  </a:lnTo>
                  <a:lnTo>
                    <a:pt x="272609" y="992652"/>
                  </a:lnTo>
                  <a:lnTo>
                    <a:pt x="596459" y="668802"/>
                  </a:lnTo>
                  <a:lnTo>
                    <a:pt x="272609" y="344952"/>
                  </a:lnTo>
                  <a:lnTo>
                    <a:pt x="272609" y="506877"/>
                  </a:lnTo>
                  <a:lnTo>
                    <a:pt x="16126" y="506877"/>
                  </a:lnTo>
                  <a:lnTo>
                    <a:pt x="16126" y="21102"/>
                  </a:lnTo>
                  <a:lnTo>
                    <a:pt x="0" y="21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8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 sz="20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="" xmlns:a16="http://schemas.microsoft.com/office/drawing/2014/main" id="{4678919A-FD25-4FCC-B20F-30218038CA13}"/>
                    </a:ext>
                  </a:extLst>
                </p:cNvPr>
                <p:cNvSpPr txBox="1"/>
                <p:nvPr/>
              </p:nvSpPr>
              <p:spPr>
                <a:xfrm>
                  <a:off x="7495552" y="2097957"/>
                  <a:ext cx="888282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vi-V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4678919A-FD25-4FCC-B20F-30218038CA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52" y="2097957"/>
                  <a:ext cx="888282" cy="43088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50" name="Group 2049">
            <a:extLst>
              <a:ext uri="{FF2B5EF4-FFF2-40B4-BE49-F238E27FC236}">
                <a16:creationId xmlns="" xmlns:a16="http://schemas.microsoft.com/office/drawing/2014/main" id="{64E328F7-B9F4-4E6C-8A0F-9CA266668DF2}"/>
              </a:ext>
            </a:extLst>
          </p:cNvPr>
          <p:cNvGrpSpPr/>
          <p:nvPr/>
        </p:nvGrpSpPr>
        <p:grpSpPr>
          <a:xfrm>
            <a:off x="7386679" y="3348110"/>
            <a:ext cx="4940135" cy="1337603"/>
            <a:chOff x="6764431" y="3424310"/>
            <a:chExt cx="1797540" cy="1337603"/>
          </a:xfrm>
        </p:grpSpPr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272AEAA9-4021-4D4D-B721-8C55523E101B}"/>
                </a:ext>
              </a:extLst>
            </p:cNvPr>
            <p:cNvSpPr/>
            <p:nvPr/>
          </p:nvSpPr>
          <p:spPr>
            <a:xfrm>
              <a:off x="6764431" y="3424310"/>
              <a:ext cx="1690860" cy="1337603"/>
            </a:xfrm>
            <a:custGeom>
              <a:avLst/>
              <a:gdLst>
                <a:gd name="connsiteX0" fmla="*/ 0 w 1524000"/>
                <a:gd name="connsiteY0" fmla="*/ 0 h 1337603"/>
                <a:gd name="connsiteX1" fmla="*/ 1524000 w 1524000"/>
                <a:gd name="connsiteY1" fmla="*/ 0 h 1337603"/>
                <a:gd name="connsiteX2" fmla="*/ 1524000 w 1524000"/>
                <a:gd name="connsiteY2" fmla="*/ 1337603 h 1337603"/>
                <a:gd name="connsiteX3" fmla="*/ 0 w 1524000"/>
                <a:gd name="connsiteY3" fmla="*/ 1337603 h 1337603"/>
                <a:gd name="connsiteX4" fmla="*/ 0 w 1524000"/>
                <a:gd name="connsiteY4" fmla="*/ 1316502 h 1337603"/>
                <a:gd name="connsiteX5" fmla="*/ 16126 w 1524000"/>
                <a:gd name="connsiteY5" fmla="*/ 1316502 h 1337603"/>
                <a:gd name="connsiteX6" fmla="*/ 16126 w 1524000"/>
                <a:gd name="connsiteY6" fmla="*/ 830727 h 1337603"/>
                <a:gd name="connsiteX7" fmla="*/ 272609 w 1524000"/>
                <a:gd name="connsiteY7" fmla="*/ 830727 h 1337603"/>
                <a:gd name="connsiteX8" fmla="*/ 272609 w 1524000"/>
                <a:gd name="connsiteY8" fmla="*/ 992652 h 1337603"/>
                <a:gd name="connsiteX9" fmla="*/ 596459 w 1524000"/>
                <a:gd name="connsiteY9" fmla="*/ 668802 h 1337603"/>
                <a:gd name="connsiteX10" fmla="*/ 272609 w 1524000"/>
                <a:gd name="connsiteY10" fmla="*/ 344952 h 1337603"/>
                <a:gd name="connsiteX11" fmla="*/ 272609 w 1524000"/>
                <a:gd name="connsiteY11" fmla="*/ 506877 h 1337603"/>
                <a:gd name="connsiteX12" fmla="*/ 16126 w 1524000"/>
                <a:gd name="connsiteY12" fmla="*/ 506877 h 1337603"/>
                <a:gd name="connsiteX13" fmla="*/ 16126 w 1524000"/>
                <a:gd name="connsiteY13" fmla="*/ 21102 h 1337603"/>
                <a:gd name="connsiteX14" fmla="*/ 0 w 1524000"/>
                <a:gd name="connsiteY14" fmla="*/ 21102 h 1337603"/>
                <a:gd name="connsiteX15" fmla="*/ 0 w 1524000"/>
                <a:gd name="connsiteY15" fmla="*/ 0 h 13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0" h="1337603">
                  <a:moveTo>
                    <a:pt x="0" y="0"/>
                  </a:moveTo>
                  <a:lnTo>
                    <a:pt x="1524000" y="0"/>
                  </a:lnTo>
                  <a:lnTo>
                    <a:pt x="1524000" y="1337603"/>
                  </a:lnTo>
                  <a:lnTo>
                    <a:pt x="0" y="1337603"/>
                  </a:lnTo>
                  <a:lnTo>
                    <a:pt x="0" y="1316502"/>
                  </a:lnTo>
                  <a:lnTo>
                    <a:pt x="16126" y="1316502"/>
                  </a:lnTo>
                  <a:lnTo>
                    <a:pt x="16126" y="830727"/>
                  </a:lnTo>
                  <a:lnTo>
                    <a:pt x="272609" y="830727"/>
                  </a:lnTo>
                  <a:lnTo>
                    <a:pt x="272609" y="992652"/>
                  </a:lnTo>
                  <a:lnTo>
                    <a:pt x="596459" y="668802"/>
                  </a:lnTo>
                  <a:lnTo>
                    <a:pt x="272609" y="344952"/>
                  </a:lnTo>
                  <a:lnTo>
                    <a:pt x="272609" y="506877"/>
                  </a:lnTo>
                  <a:lnTo>
                    <a:pt x="16126" y="506877"/>
                  </a:lnTo>
                  <a:lnTo>
                    <a:pt x="16126" y="21102"/>
                  </a:lnTo>
                  <a:lnTo>
                    <a:pt x="0" y="21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8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 sz="20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DBA5D285-C40A-4707-9DB8-94D424E4ABE4}"/>
                </a:ext>
              </a:extLst>
            </p:cNvPr>
            <p:cNvSpPr txBox="1"/>
            <p:nvPr/>
          </p:nvSpPr>
          <p:spPr>
            <a:xfrm>
              <a:off x="6898383" y="3662224"/>
              <a:ext cx="1663588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en-US" sz="2400" smtClean="0">
                  <a:solidFill>
                    <a:srgbClr val="C00000"/>
                  </a:solidFill>
                </a:rPr>
                <a:t>             Nêu </a:t>
              </a:r>
              <a:r>
                <a:rPr lang="en-US" altLang="en-US" sz="2400">
                  <a:solidFill>
                    <a:srgbClr val="C00000"/>
                  </a:solidFill>
                </a:rPr>
                <a:t>nhận xét </a:t>
              </a:r>
              <a:r>
                <a:rPr lang="en-US" altLang="en-US" sz="2400">
                  <a:solidFill>
                    <a:srgbClr val="C00000"/>
                  </a:solidFill>
                </a:rPr>
                <a:t>hặc </a:t>
              </a:r>
              <a:r>
                <a:rPr lang="en-US" altLang="en-US" sz="2400" smtClean="0">
                  <a:solidFill>
                    <a:srgbClr val="C00000"/>
                  </a:solidFill>
                </a:rPr>
                <a:t>cảm</a:t>
              </a:r>
            </a:p>
            <a:p>
              <a:r>
                <a:rPr lang="en-US" altLang="en-US" sz="2400">
                  <a:solidFill>
                    <a:srgbClr val="C00000"/>
                  </a:solidFill>
                </a:rPr>
                <a:t> </a:t>
              </a:r>
              <a:r>
                <a:rPr lang="en-US" altLang="en-US" sz="2400" smtClean="0">
                  <a:solidFill>
                    <a:srgbClr val="C00000"/>
                  </a:solidFill>
                </a:rPr>
                <a:t>               nghĩ </a:t>
              </a:r>
              <a:r>
                <a:rPr lang="en-US" altLang="en-US" sz="2400">
                  <a:solidFill>
                    <a:srgbClr val="C00000"/>
                  </a:solidFill>
                </a:rPr>
                <a:t>của người viết.</a:t>
              </a:r>
              <a:endParaRPr lang="vi-VN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052" name="Group 2051">
            <a:extLst>
              <a:ext uri="{FF2B5EF4-FFF2-40B4-BE49-F238E27FC236}">
                <a16:creationId xmlns="" xmlns:a16="http://schemas.microsoft.com/office/drawing/2014/main" id="{41C1CA70-4504-4D85-B094-F129B7ED465E}"/>
              </a:ext>
            </a:extLst>
          </p:cNvPr>
          <p:cNvGrpSpPr/>
          <p:nvPr/>
        </p:nvGrpSpPr>
        <p:grpSpPr>
          <a:xfrm>
            <a:off x="7429664" y="5096020"/>
            <a:ext cx="5799827" cy="1337603"/>
            <a:chOff x="7429940" y="5172220"/>
            <a:chExt cx="2133438" cy="1337603"/>
          </a:xfrm>
        </p:grpSpPr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E14023DA-4E81-4A9E-9105-731607223D09}"/>
                </a:ext>
              </a:extLst>
            </p:cNvPr>
            <p:cNvSpPr/>
            <p:nvPr/>
          </p:nvSpPr>
          <p:spPr>
            <a:xfrm>
              <a:off x="7429940" y="5172220"/>
              <a:ext cx="1677251" cy="1337603"/>
            </a:xfrm>
            <a:custGeom>
              <a:avLst/>
              <a:gdLst>
                <a:gd name="connsiteX0" fmla="*/ 0 w 1524000"/>
                <a:gd name="connsiteY0" fmla="*/ 0 h 1337603"/>
                <a:gd name="connsiteX1" fmla="*/ 1524000 w 1524000"/>
                <a:gd name="connsiteY1" fmla="*/ 0 h 1337603"/>
                <a:gd name="connsiteX2" fmla="*/ 1524000 w 1524000"/>
                <a:gd name="connsiteY2" fmla="*/ 1337603 h 1337603"/>
                <a:gd name="connsiteX3" fmla="*/ 0 w 1524000"/>
                <a:gd name="connsiteY3" fmla="*/ 1337603 h 1337603"/>
                <a:gd name="connsiteX4" fmla="*/ 0 w 1524000"/>
                <a:gd name="connsiteY4" fmla="*/ 1316502 h 1337603"/>
                <a:gd name="connsiteX5" fmla="*/ 16126 w 1524000"/>
                <a:gd name="connsiteY5" fmla="*/ 1316502 h 1337603"/>
                <a:gd name="connsiteX6" fmla="*/ 16126 w 1524000"/>
                <a:gd name="connsiteY6" fmla="*/ 830727 h 1337603"/>
                <a:gd name="connsiteX7" fmla="*/ 272609 w 1524000"/>
                <a:gd name="connsiteY7" fmla="*/ 830727 h 1337603"/>
                <a:gd name="connsiteX8" fmla="*/ 272609 w 1524000"/>
                <a:gd name="connsiteY8" fmla="*/ 992652 h 1337603"/>
                <a:gd name="connsiteX9" fmla="*/ 596459 w 1524000"/>
                <a:gd name="connsiteY9" fmla="*/ 668802 h 1337603"/>
                <a:gd name="connsiteX10" fmla="*/ 272609 w 1524000"/>
                <a:gd name="connsiteY10" fmla="*/ 344952 h 1337603"/>
                <a:gd name="connsiteX11" fmla="*/ 272609 w 1524000"/>
                <a:gd name="connsiteY11" fmla="*/ 506877 h 1337603"/>
                <a:gd name="connsiteX12" fmla="*/ 16126 w 1524000"/>
                <a:gd name="connsiteY12" fmla="*/ 506877 h 1337603"/>
                <a:gd name="connsiteX13" fmla="*/ 16126 w 1524000"/>
                <a:gd name="connsiteY13" fmla="*/ 21102 h 1337603"/>
                <a:gd name="connsiteX14" fmla="*/ 0 w 1524000"/>
                <a:gd name="connsiteY14" fmla="*/ 21102 h 1337603"/>
                <a:gd name="connsiteX15" fmla="*/ 0 w 1524000"/>
                <a:gd name="connsiteY15" fmla="*/ 0 h 13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0" h="1337603">
                  <a:moveTo>
                    <a:pt x="0" y="0"/>
                  </a:moveTo>
                  <a:lnTo>
                    <a:pt x="1524000" y="0"/>
                  </a:lnTo>
                  <a:lnTo>
                    <a:pt x="1524000" y="1337603"/>
                  </a:lnTo>
                  <a:lnTo>
                    <a:pt x="0" y="1337603"/>
                  </a:lnTo>
                  <a:lnTo>
                    <a:pt x="0" y="1316502"/>
                  </a:lnTo>
                  <a:lnTo>
                    <a:pt x="16126" y="1316502"/>
                  </a:lnTo>
                  <a:lnTo>
                    <a:pt x="16126" y="830727"/>
                  </a:lnTo>
                  <a:lnTo>
                    <a:pt x="272609" y="830727"/>
                  </a:lnTo>
                  <a:lnTo>
                    <a:pt x="272609" y="992652"/>
                  </a:lnTo>
                  <a:lnTo>
                    <a:pt x="596459" y="668802"/>
                  </a:lnTo>
                  <a:lnTo>
                    <a:pt x="272609" y="344952"/>
                  </a:lnTo>
                  <a:lnTo>
                    <a:pt x="272609" y="506877"/>
                  </a:lnTo>
                  <a:lnTo>
                    <a:pt x="16126" y="506877"/>
                  </a:lnTo>
                  <a:lnTo>
                    <a:pt x="16126" y="21102"/>
                  </a:lnTo>
                  <a:lnTo>
                    <a:pt x="0" y="21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8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 sz="20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F9BEE905-37A0-4001-B04D-4669B2350D4E}"/>
                </a:ext>
              </a:extLst>
            </p:cNvPr>
            <p:cNvSpPr txBox="1"/>
            <p:nvPr/>
          </p:nvSpPr>
          <p:spPr>
            <a:xfrm>
              <a:off x="7877413" y="5468612"/>
              <a:ext cx="1685965" cy="6647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240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</a:t>
              </a:r>
              <a:r>
                <a:rPr lang="en-US" altLang="en-US" sz="2400" smtClean="0">
                  <a:solidFill>
                    <a:srgbClr val="FFC000"/>
                  </a:solidFill>
                </a:rPr>
                <a:t>Nêu </a:t>
              </a:r>
              <a:r>
                <a:rPr lang="en-US" altLang="en-US" sz="2400">
                  <a:solidFill>
                    <a:srgbClr val="FFC000"/>
                  </a:solidFill>
                </a:rPr>
                <a:t>ý bao </a:t>
              </a:r>
              <a:r>
                <a:rPr lang="en-US" altLang="en-US" sz="2400">
                  <a:solidFill>
                    <a:srgbClr val="FFC000"/>
                  </a:solidFill>
                </a:rPr>
                <a:t>quát </a:t>
              </a:r>
              <a:r>
                <a:rPr lang="en-US" altLang="en-US" sz="2400" smtClean="0">
                  <a:solidFill>
                    <a:srgbClr val="FFC000"/>
                  </a:solidFill>
                </a:rPr>
                <a:t>của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400">
                  <a:solidFill>
                    <a:srgbClr val="FFC000"/>
                  </a:solidFill>
                </a:rPr>
                <a:t> </a:t>
              </a:r>
              <a:r>
                <a:rPr lang="en-US" altLang="en-US" sz="2400" smtClean="0">
                  <a:solidFill>
                    <a:srgbClr val="FFC000"/>
                  </a:solidFill>
                </a:rPr>
                <a:t>              </a:t>
              </a:r>
              <a:r>
                <a:rPr lang="en-US" altLang="en-US" sz="2400">
                  <a:solidFill>
                    <a:srgbClr val="FFC000"/>
                  </a:solidFill>
                </a:rPr>
                <a:t>toàn đoạn.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454692" y="1512426"/>
            <a:ext cx="446586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smtClean="0">
                <a:solidFill>
                  <a:srgbClr val="0000FF"/>
                </a:solidFill>
              </a:rPr>
              <a:t>            Tả </a:t>
            </a:r>
            <a:r>
              <a:rPr lang="en-US" altLang="en-US" sz="2400">
                <a:solidFill>
                  <a:srgbClr val="0000FF"/>
                </a:solidFill>
              </a:rPr>
              <a:t>cụ thể, </a:t>
            </a:r>
            <a:r>
              <a:rPr lang="en-US" altLang="en-US" sz="2400">
                <a:solidFill>
                  <a:srgbClr val="0000FF"/>
                </a:solidFill>
              </a:rPr>
              <a:t>đưa </a:t>
            </a:r>
            <a:r>
              <a:rPr lang="en-US" altLang="en-US" sz="2400" smtClean="0">
                <a:solidFill>
                  <a:srgbClr val="0000FF"/>
                </a:solidFill>
              </a:rPr>
              <a:t>những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</a:rPr>
              <a:t> </a:t>
            </a:r>
            <a:r>
              <a:rPr lang="en-US" altLang="en-US" sz="2400" smtClean="0">
                <a:solidFill>
                  <a:srgbClr val="0000FF"/>
                </a:solidFill>
              </a:rPr>
              <a:t>            chi tiết</a:t>
            </a:r>
            <a:r>
              <a:rPr lang="en-US" altLang="en-US" sz="2400">
                <a:solidFill>
                  <a:srgbClr val="0000FF"/>
                </a:solidFill>
              </a:rPr>
              <a:t>, hình </a:t>
            </a:r>
            <a:r>
              <a:rPr lang="en-US" altLang="en-US" sz="2400">
                <a:solidFill>
                  <a:srgbClr val="0000FF"/>
                </a:solidFill>
              </a:rPr>
              <a:t>ảnh </a:t>
            </a:r>
            <a:r>
              <a:rPr lang="en-US" altLang="en-US" sz="2400" smtClean="0">
                <a:solidFill>
                  <a:srgbClr val="0000FF"/>
                </a:solidFill>
              </a:rPr>
              <a:t>minh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</a:rPr>
              <a:t> </a:t>
            </a:r>
            <a:r>
              <a:rPr lang="en-US" altLang="en-US" sz="2400" smtClean="0">
                <a:solidFill>
                  <a:srgbClr val="0000FF"/>
                </a:solidFill>
              </a:rPr>
              <a:t>            họa </a:t>
            </a:r>
            <a:r>
              <a:rPr lang="en-US" altLang="en-US" sz="2400">
                <a:solidFill>
                  <a:srgbClr val="0000FF"/>
                </a:solidFill>
              </a:rPr>
              <a:t>cho ý nêu ở </a:t>
            </a:r>
            <a:r>
              <a:rPr lang="en-US" altLang="en-US" sz="2400">
                <a:solidFill>
                  <a:srgbClr val="0000FF"/>
                </a:solidFill>
              </a:rPr>
              <a:t>câu </a:t>
            </a:r>
            <a:endParaRPr lang="en-US" altLang="en-US" sz="240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</a:rPr>
              <a:t> </a:t>
            </a:r>
            <a:r>
              <a:rPr lang="en-US" altLang="en-US" sz="2400" smtClean="0">
                <a:solidFill>
                  <a:srgbClr val="0000FF"/>
                </a:solidFill>
              </a:rPr>
              <a:t>            mở </a:t>
            </a:r>
            <a:r>
              <a:rPr lang="en-US" altLang="en-US" sz="2400">
                <a:solidFill>
                  <a:srgbClr val="0000FF"/>
                </a:solidFill>
              </a:rPr>
              <a:t>đoạn.</a:t>
            </a:r>
          </a:p>
        </p:txBody>
      </p:sp>
    </p:spTree>
    <p:extLst>
      <p:ext uri="{BB962C8B-B14F-4D97-AF65-F5344CB8AC3E}">
        <p14:creationId xmlns:p14="http://schemas.microsoft.com/office/powerpoint/2010/main" val="69753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2022E-6 0.01783 L 0.48059 0.5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3" y="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195E-6 -2.96296E-6 L 0.42574 -0.29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7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0741 L 0.44636 -0.25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34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1FE64C-4B50-409D-B59F-8555154D13F6}"/>
              </a:ext>
            </a:extLst>
          </p:cNvPr>
          <p:cNvSpPr txBox="1">
            <a:spLocks/>
          </p:cNvSpPr>
          <p:nvPr/>
        </p:nvSpPr>
        <p:spPr bwMode="auto">
          <a:xfrm>
            <a:off x="1224501" y="1729085"/>
            <a:ext cx="9349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Nêu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nhiệm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vụ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từng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tả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cảnh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Con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thích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bầu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trời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/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cảnh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vật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vào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điểm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cơn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?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Vì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sao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?</a:t>
            </a:r>
            <a:endParaRPr lang="en-US" altLang="vi-VN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11FE64C-4B50-409D-B59F-8555154D13F6}"/>
              </a:ext>
            </a:extLst>
          </p:cNvPr>
          <p:cNvSpPr txBox="1">
            <a:spLocks/>
          </p:cNvSpPr>
          <p:nvPr/>
        </p:nvSpPr>
        <p:spPr bwMode="auto">
          <a:xfrm>
            <a:off x="1224501" y="3233767"/>
            <a:ext cx="9775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Chuẩn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bị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Luyện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tập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tả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cảnh</a:t>
            </a:r>
            <a:endParaRPr lang="en-US" altLang="vi-VN" sz="2800" dirty="0" smtClean="0">
              <a:latin typeface="+mn-lt"/>
              <a:cs typeface="Times New Roman" panose="02020603050405020304" pitchFamily="18" charset="0"/>
            </a:endParaRPr>
          </a:p>
          <a:p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Hãy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quan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sát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trường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học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ghi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lại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gì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quan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sát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được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57644" y="754842"/>
            <a:ext cx="5355731" cy="609600"/>
          </a:xfrm>
        </p:spPr>
        <p:txBody>
          <a:bodyPr/>
          <a:lstStyle/>
          <a:p>
            <a:pPr eaLnBrk="1" hangingPunct="1"/>
            <a:r>
              <a:rPr lang="en-US" altLang="vi-VN" sz="3200" b="1" dirty="0" err="1" smtClean="0">
                <a:solidFill>
                  <a:srgbClr val="58300B"/>
                </a:solidFill>
              </a:rPr>
              <a:t>Vận</a:t>
            </a:r>
            <a:r>
              <a:rPr lang="en-US" altLang="vi-VN" sz="3200" b="1" dirty="0" smtClean="0">
                <a:solidFill>
                  <a:srgbClr val="58300B"/>
                </a:solidFill>
              </a:rPr>
              <a:t> </a:t>
            </a:r>
            <a:r>
              <a:rPr lang="en-US" altLang="vi-VN" sz="3200" b="1" dirty="0" err="1" smtClean="0">
                <a:solidFill>
                  <a:srgbClr val="58300B"/>
                </a:solidFill>
              </a:rPr>
              <a:t>dụng</a:t>
            </a:r>
            <a:r>
              <a:rPr lang="en-US" altLang="vi-VN" sz="3200" b="1" dirty="0" smtClean="0">
                <a:solidFill>
                  <a:srgbClr val="58300B"/>
                </a:solidFill>
              </a:rPr>
              <a:t>, </a:t>
            </a:r>
            <a:r>
              <a:rPr lang="en-US" altLang="vi-VN" sz="3200" b="1" dirty="0" err="1" smtClean="0">
                <a:solidFill>
                  <a:srgbClr val="58300B"/>
                </a:solidFill>
              </a:rPr>
              <a:t>trải</a:t>
            </a:r>
            <a:r>
              <a:rPr lang="en-US" altLang="vi-VN" sz="3200" b="1" dirty="0" smtClean="0">
                <a:solidFill>
                  <a:srgbClr val="58300B"/>
                </a:solidFill>
              </a:rPr>
              <a:t> </a:t>
            </a:r>
            <a:r>
              <a:rPr lang="en-US" altLang="vi-VN" sz="3200" b="1" dirty="0" err="1" smtClean="0">
                <a:solidFill>
                  <a:srgbClr val="58300B"/>
                </a:solidFill>
              </a:rPr>
              <a:t>nghiệm</a:t>
            </a:r>
            <a:endParaRPr lang="en-US" altLang="vi-VN" sz="3200" b="1" dirty="0" smtClean="0">
              <a:solidFill>
                <a:srgbClr val="58300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90" y="4307561"/>
            <a:ext cx="5202685" cy="23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6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2" name="Google Shape;4212;p44"/>
          <p:cNvSpPr/>
          <p:nvPr/>
        </p:nvSpPr>
        <p:spPr>
          <a:xfrm rot="126755">
            <a:off x="2840002" y="1349726"/>
            <a:ext cx="6271863" cy="44374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13" name="Google Shape;4213;p44"/>
          <p:cNvSpPr/>
          <p:nvPr/>
        </p:nvSpPr>
        <p:spPr>
          <a:xfrm rot="-135875">
            <a:off x="2546420" y="962460"/>
            <a:ext cx="1451029" cy="125390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14" name="Google Shape;4214;p44"/>
          <p:cNvSpPr/>
          <p:nvPr/>
        </p:nvSpPr>
        <p:spPr>
          <a:xfrm rot="4829593">
            <a:off x="8020405" y="1167086"/>
            <a:ext cx="1451051" cy="125385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32" name="Google Shape;4232;p44">
            <a:hlinkClick r:id="" action="ppaction://noaction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33" name="Google Shape;4233;p44">
            <a:hlinkClick r:id="" action="ppaction://noaction"/>
          </p:cNvPr>
          <p:cNvSpPr/>
          <p:nvPr/>
        </p:nvSpPr>
        <p:spPr>
          <a:xfrm rot="8100000">
            <a:off x="10702981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Hộp_Văn_Bản 2"/>
          <p:cNvSpPr txBox="1">
            <a:spLocks noChangeArrowheads="1"/>
          </p:cNvSpPr>
          <p:nvPr/>
        </p:nvSpPr>
        <p:spPr bwMode="auto">
          <a:xfrm>
            <a:off x="2826692" y="3146210"/>
            <a:ext cx="6437969" cy="84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760" tIns="52380" rIns="104760" bIns="52380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Luyện</a:t>
            </a:r>
            <a:r>
              <a:rPr lang="en-US" sz="48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tập</a:t>
            </a:r>
            <a:r>
              <a:rPr lang="en-US" sz="48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tả</a:t>
            </a:r>
            <a:r>
              <a:rPr lang="en-US" sz="48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cảnh</a:t>
            </a:r>
            <a:endParaRPr lang="en-US" sz="4800" b="1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8" name="Hộp_Văn_Bản 2"/>
          <p:cNvSpPr txBox="1">
            <a:spLocks noChangeArrowheads="1"/>
          </p:cNvSpPr>
          <p:nvPr/>
        </p:nvSpPr>
        <p:spPr bwMode="auto">
          <a:xfrm>
            <a:off x="2899831" y="2408306"/>
            <a:ext cx="6437969" cy="65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760" tIns="52380" rIns="104760" bIns="5238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TẬP LÀM VĂN</a:t>
            </a:r>
            <a:endParaRPr lang="en-US" sz="36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9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 bwMode="auto">
          <a:xfrm>
            <a:off x="1376440" y="2118409"/>
            <a:ext cx="9274388" cy="830997"/>
            <a:chOff x="963237" y="2984406"/>
            <a:chExt cx="10791942" cy="830011"/>
          </a:xfrm>
        </p:grpSpPr>
        <p:sp>
          <p:nvSpPr>
            <p:cNvPr id="4" name="Rectangle 14"/>
            <p:cNvSpPr>
              <a:spLocks noChangeArrowheads="1"/>
            </p:cNvSpPr>
            <p:nvPr/>
          </p:nvSpPr>
          <p:spPr bwMode="auto">
            <a:xfrm>
              <a:off x="1552517" y="2984406"/>
              <a:ext cx="10202662" cy="830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vi-V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Nắm được ý </a:t>
              </a:r>
              <a:r>
                <a:rPr lang="vi-VN" alt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ch</a:t>
              </a:r>
              <a:r>
                <a:rPr lang="en-US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í</a:t>
              </a:r>
              <a:r>
                <a:rPr lang="vi-VN" alt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nh </a:t>
              </a:r>
              <a:r>
                <a:rPr lang="vi-V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của 4 đoạn </a:t>
              </a:r>
              <a:r>
                <a:rPr lang="vi-VN" altLang="en-US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văn </a:t>
              </a:r>
              <a:r>
                <a:rPr lang="vi-VN" altLang="en-US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trong bài văn tả cảnh và </a:t>
              </a:r>
              <a:r>
                <a:rPr lang="vi-V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chọn 1 đoạn để hoàn chỉnh theo yêu cầu.</a:t>
              </a:r>
              <a:endPara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11"/>
            <p:cNvSpPr/>
            <p:nvPr/>
          </p:nvSpPr>
          <p:spPr>
            <a:xfrm>
              <a:off x="963237" y="3079653"/>
              <a:ext cx="624851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A5A35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grpSp>
        <p:nvGrpSpPr>
          <p:cNvPr id="6" name="Group 5"/>
          <p:cNvGrpSpPr/>
          <p:nvPr/>
        </p:nvGrpSpPr>
        <p:grpSpPr bwMode="auto">
          <a:xfrm>
            <a:off x="1352404" y="3421720"/>
            <a:ext cx="9556003" cy="1200329"/>
            <a:chOff x="1372858" y="2970760"/>
            <a:chExt cx="11256594" cy="1198905"/>
          </a:xfrm>
        </p:grpSpPr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2033719" y="2970760"/>
              <a:ext cx="10595733" cy="119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vi-V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Dựa vào dàn ý bài văn miêu tả cơn mưa đã lập ở tiết trước</a:t>
              </a:r>
              <a:r>
                <a:rPr lang="vi-VN" altLang="en-US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, </a:t>
              </a:r>
              <a:r>
                <a:rPr lang="vi-VN" altLang="en-US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viết hoàn chỉnh </a:t>
              </a:r>
              <a:r>
                <a:rPr lang="vi-V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một đoạn </a:t>
              </a:r>
              <a:r>
                <a:rPr lang="vi-VN" altLang="en-US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văn </a:t>
              </a:r>
              <a:r>
                <a:rPr lang="vi-VN" altLang="en-US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với những </a:t>
              </a:r>
              <a:r>
                <a:rPr lang="vi-V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chi tiết và hình </a:t>
              </a:r>
              <a:r>
                <a:rPr lang="vi-VN" altLang="en-US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ảnh </a:t>
              </a:r>
              <a:r>
                <a:rPr lang="vi-VN" altLang="en-US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chân thực, tự nhiên</a:t>
              </a:r>
              <a:r>
                <a:rPr lang="vi-VN" altLang="en-US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.</a:t>
              </a:r>
              <a:endPara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11"/>
            <p:cNvSpPr/>
            <p:nvPr/>
          </p:nvSpPr>
          <p:spPr>
            <a:xfrm>
              <a:off x="1372858" y="3158228"/>
              <a:ext cx="624851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A5A35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756F18-DEAC-4CC3-AFAA-FBD2F4ED0BB6}"/>
              </a:ext>
            </a:extLst>
          </p:cNvPr>
          <p:cNvSpPr txBox="1"/>
          <p:nvPr/>
        </p:nvSpPr>
        <p:spPr>
          <a:xfrm>
            <a:off x="3415233" y="1235920"/>
            <a:ext cx="4973934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YÊU CẦU CẦN ĐẠT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184856" y="1227785"/>
            <a:ext cx="955612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1.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Quỳnh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Liên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tả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quang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cảnh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4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nhưng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chưa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hoàn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chỉnh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Em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hãy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chọn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giúp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viết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thêm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vào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chỗ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dấu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(…)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hoàn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chỉnh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nội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dung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143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300766" y="2147686"/>
            <a:ext cx="1602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300766" y="2640456"/>
            <a:ext cx="928566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       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Ánh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nắng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lại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sáng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rực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rỡ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thảm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cỏ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xanh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Nắng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lấp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lánh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đùa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giỡn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nhảy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nhót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với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gợn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sóng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dòng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sông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Nhuệ.Mấy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chim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không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rõ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tránh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ở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đầu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đã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đậu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cành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cây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cát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tiếng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hót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véo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von.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Chị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gà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mái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tơ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  <a:r>
              <a:rPr lang="en-US" altLang="en-US" sz="20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Đàn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gà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con </a:t>
            </a:r>
            <a:r>
              <a:rPr lang="en-US" alt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  <a:r>
              <a:rPr lang="en-US" altLang="en-US" sz="20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mèo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hoang</a:t>
            </a:r>
            <a:r>
              <a:rPr lang="en-US" altLang="en-US" sz="2000" b="1" dirty="0" smtClean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300766" y="4258746"/>
            <a:ext cx="3435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224566" y="4617128"/>
            <a:ext cx="96462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cơn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lẽ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cây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cối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hoa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lá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tươi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đẹp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hơn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tất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cả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163916" y="4926086"/>
            <a:ext cx="2554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224566" y="5345043"/>
            <a:ext cx="96843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     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Con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trước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cửa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đang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khô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dần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xe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cộ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qua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lại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nườm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nượp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mắc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cửi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  <a:r>
              <a:rPr lang="en-US" altLang="en-US" sz="20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Góc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phố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mấy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cô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bé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đang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chơi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nhảy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dây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bím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tóc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tun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ngủn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vung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vẩy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theo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từng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nhịp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chân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nhảy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163916" y="720843"/>
            <a:ext cx="1824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307942" y="1121080"/>
            <a:ext cx="95561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       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Lộp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độp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lộp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độp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rồi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Cơn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ào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đổ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xuống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mọi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hoạt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động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dường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ngừng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lại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ào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ạt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  <a:r>
              <a:rPr lang="en-US" altLang="en-US" sz="20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lát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ngớt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dần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rồi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tạnh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hẳn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96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28" y="2073499"/>
            <a:ext cx="3115742" cy="179847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468971" y="1111740"/>
            <a:ext cx="6525246" cy="372199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41491" y="2073499"/>
            <a:ext cx="67527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Đọc</a:t>
            </a:r>
            <a:r>
              <a:rPr lang="en-US" sz="4400" b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và</a:t>
            </a:r>
            <a:r>
              <a:rPr lang="en-US" sz="4400" b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ghi lại  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ý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chính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của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mỗi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đoạn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văn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688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790926" y="2252230"/>
            <a:ext cx="115584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600" dirty="0" err="1" smtClean="0">
                <a:solidFill>
                  <a:srgbClr val="F73B2D"/>
                </a:solidFill>
                <a:latin typeface="Arial" panose="020B0604020202020204" pitchFamily="34" charset="0"/>
              </a:rPr>
              <a:t>Ánh</a:t>
            </a:r>
            <a:r>
              <a:rPr lang="en-US" sz="2600" dirty="0" smtClean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nắng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và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con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vật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sau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cơn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790926" y="3423754"/>
            <a:ext cx="39976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err="1" smtClean="0">
                <a:solidFill>
                  <a:srgbClr val="F73B2D"/>
                </a:solidFill>
                <a:latin typeface="Arial" panose="020B0604020202020204" pitchFamily="34" charset="0"/>
              </a:rPr>
              <a:t>Cây</a:t>
            </a:r>
            <a:r>
              <a:rPr lang="en-US" sz="2800" dirty="0" smtClean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cối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cơn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mưa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790926" y="1088690"/>
            <a:ext cx="11430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600" dirty="0" err="1" smtClean="0">
                <a:solidFill>
                  <a:srgbClr val="F73B2D"/>
                </a:solidFill>
                <a:latin typeface="Arial" panose="020B0604020202020204" pitchFamily="34" charset="0"/>
              </a:rPr>
              <a:t>Giới</a:t>
            </a:r>
            <a:r>
              <a:rPr lang="en-US" sz="2600" dirty="0" smtClean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thiệu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cơn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rào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–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ào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ạt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tới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rồi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tạnh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ngay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90926" y="4533506"/>
            <a:ext cx="1143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err="1" smtClean="0">
                <a:solidFill>
                  <a:srgbClr val="F73B2D"/>
                </a:solidFill>
                <a:latin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phố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cơn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mưa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1326524" y="846882"/>
            <a:ext cx="1413445" cy="953707"/>
          </a:xfrm>
          <a:prstGeom prst="ellipse">
            <a:avLst/>
          </a:prstGeom>
          <a:solidFill>
            <a:srgbClr val="79BFCD"/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9" name="Right Arrow 8"/>
          <p:cNvSpPr/>
          <p:nvPr/>
        </p:nvSpPr>
        <p:spPr>
          <a:xfrm>
            <a:off x="2928730" y="1154493"/>
            <a:ext cx="703170" cy="348299"/>
          </a:xfrm>
          <a:prstGeom prst="rightArrow">
            <a:avLst/>
          </a:prstGeom>
          <a:solidFill>
            <a:schemeClr val="accent2">
              <a:lumMod val="9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56257" y="1112401"/>
            <a:ext cx="13837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Đoạn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56258" y="1969480"/>
            <a:ext cx="1383711" cy="950976"/>
          </a:xfrm>
          <a:prstGeom prst="ellipse">
            <a:avLst/>
          </a:prstGeom>
          <a:solidFill>
            <a:srgbClr val="79BFCD"/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2" name="Right Arrow 11"/>
          <p:cNvSpPr/>
          <p:nvPr/>
        </p:nvSpPr>
        <p:spPr>
          <a:xfrm>
            <a:off x="2958464" y="2339691"/>
            <a:ext cx="703170" cy="348299"/>
          </a:xfrm>
          <a:prstGeom prst="rightArrow">
            <a:avLst/>
          </a:prstGeom>
          <a:solidFill>
            <a:schemeClr val="accent2">
              <a:lumMod val="9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85991" y="2151295"/>
            <a:ext cx="13837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Đoạn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56256" y="3072384"/>
            <a:ext cx="1383713" cy="874590"/>
          </a:xfrm>
          <a:prstGeom prst="ellipse">
            <a:avLst/>
          </a:prstGeom>
          <a:solidFill>
            <a:srgbClr val="79BFCD"/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1401912" y="3304046"/>
            <a:ext cx="1383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Đoạn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958464" y="3511215"/>
            <a:ext cx="703170" cy="348299"/>
          </a:xfrm>
          <a:prstGeom prst="rightArrow">
            <a:avLst/>
          </a:prstGeom>
          <a:solidFill>
            <a:schemeClr val="accent2">
              <a:lumMod val="9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385992" y="4279392"/>
            <a:ext cx="1353977" cy="914400"/>
          </a:xfrm>
          <a:prstGeom prst="ellipse">
            <a:avLst/>
          </a:prstGeom>
          <a:solidFill>
            <a:srgbClr val="79BFCD"/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8" name="Right Arrow 17"/>
          <p:cNvSpPr/>
          <p:nvPr/>
        </p:nvSpPr>
        <p:spPr>
          <a:xfrm>
            <a:off x="2988199" y="4620967"/>
            <a:ext cx="703170" cy="348299"/>
          </a:xfrm>
          <a:prstGeom prst="rightArrow">
            <a:avLst/>
          </a:prstGeom>
          <a:solidFill>
            <a:schemeClr val="accent2">
              <a:lumMod val="9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45459" y="4446046"/>
            <a:ext cx="1383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Đoạn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326524" y="5342382"/>
            <a:ext cx="115584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60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smtClean="0">
                <a:solidFill>
                  <a:srgbClr val="0000FF"/>
                </a:solidFill>
                <a:latin typeface="Arial" panose="020B0604020202020204" pitchFamily="34" charset="0"/>
              </a:rPr>
              <a:t>Dựa vào đâu để em nhận ra nội dung chính của mỗi đoạn?</a:t>
            </a:r>
            <a:endParaRPr lang="en-US" sz="2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033246" y="5816482"/>
            <a:ext cx="87727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smtClean="0">
                <a:solidFill>
                  <a:srgbClr val="F73B2D"/>
                </a:solidFill>
                <a:latin typeface="Arial" panose="020B0604020202020204" pitchFamily="34" charset="0"/>
              </a:rPr>
              <a:t>Câu mở đoạn</a:t>
            </a:r>
            <a:endParaRPr lang="en-US" sz="2800" dirty="0">
              <a:solidFill>
                <a:srgbClr val="F73B2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7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378287" y="1518167"/>
            <a:ext cx="955612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1.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Quỳnh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Liên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tả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quang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cảnh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4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nhưng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chưa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hoàn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chỉnh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Em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hãy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chọn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giúp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viết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thêm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vào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chỗ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dấu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(…)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hoàn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chỉnh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nội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dung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78287" y="3630460"/>
            <a:ext cx="955612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   Gợi ý: </a:t>
            </a:r>
          </a:p>
          <a:p>
            <a:pPr algn="just" eaLnBrk="1" hangingPunct="1"/>
            <a:r>
              <a:rPr lang="en-US" altLang="en-US" sz="2800" b="1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+ Những chi tiết thêm vào phải phù hợp với nội dung của toàn đoạn.</a:t>
            </a:r>
          </a:p>
          <a:p>
            <a:pPr algn="just" eaLnBrk="1" hangingPunct="1"/>
            <a:r>
              <a:rPr lang="en-US" altLang="en-US" sz="2800" b="1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+ Dựa vào ý của toàn đoạn, những câu đứng trước và sau để thêm nội dung cho phù hợp.</a:t>
            </a:r>
          </a:p>
        </p:txBody>
      </p:sp>
    </p:spTree>
    <p:extLst>
      <p:ext uri="{BB962C8B-B14F-4D97-AF65-F5344CB8AC3E}">
        <p14:creationId xmlns:p14="http://schemas.microsoft.com/office/powerpoint/2010/main" val="349496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ature Activities Bind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2030</Words>
  <Application>Microsoft Office PowerPoint</Application>
  <PresentationFormat>Custom</PresentationFormat>
  <Paragraphs>114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Nature Activities Binder by Slidesgo</vt:lpstr>
      <vt:lpstr>1_Nature Activities Binder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dụng, trải nghiệm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</cp:lastModifiedBy>
  <cp:revision>69</cp:revision>
  <dcterms:created xsi:type="dcterms:W3CDTF">2021-09-07T17:21:00Z</dcterms:created>
  <dcterms:modified xsi:type="dcterms:W3CDTF">2021-09-23T11:17:25Z</dcterms:modified>
</cp:coreProperties>
</file>