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80" r:id="rId11"/>
    <p:sldId id="281" r:id="rId12"/>
    <p:sldId id="278" r:id="rId13"/>
    <p:sldId id="266" r:id="rId14"/>
    <p:sldId id="269" r:id="rId15"/>
    <p:sldId id="282" r:id="rId16"/>
    <p:sldId id="283" r:id="rId17"/>
    <p:sldId id="27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110" autoAdjust="0"/>
  </p:normalViewPr>
  <p:slideViewPr>
    <p:cSldViewPr snapToGrid="0">
      <p:cViewPr varScale="1">
        <p:scale>
          <a:sx n="68" d="100"/>
          <a:sy n="68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710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324" y="742707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Dấu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báo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10" name="Straight Arrow Connector 9"/>
          <p:cNvCxnSpPr>
            <a:cxnSpLocks/>
            <a:stCxn id="2" idx="3"/>
            <a:endCxn id="5" idx="1"/>
          </p:cNvCxnSpPr>
          <p:nvPr/>
        </p:nvCxnSpPr>
        <p:spPr>
          <a:xfrm>
            <a:off x="3072990" y="969676"/>
            <a:ext cx="1140334" cy="3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5710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4938" y="1421230"/>
            <a:ext cx="7717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Tả tiếng </a:t>
            </a:r>
            <a:r>
              <a:rPr lang="en-US" sz="240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: lẹt đẹt, lách tách, rào rào, sầm sập, </a:t>
            </a:r>
          </a:p>
          <a:p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đồm độp, bùng bùng </a:t>
            </a:r>
            <a:r>
              <a:rPr lang="en-US" sz="2400" i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072990" y="1836729"/>
            <a:ext cx="891948" cy="1443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57102" y="5775691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110" y="6089101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00" y="706168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93740" y="2343901"/>
            <a:ext cx="724033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Hạt mưa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400" i="1" smtClean="0">
                <a:latin typeface="+mj-lt"/>
              </a:rPr>
              <a:t>xiên xuống, lao xuống, giọt ngã, giọt bay</a:t>
            </a:r>
            <a:endParaRPr lang="en-US" sz="2400" i="1" dirty="0"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87504" y="3387922"/>
            <a:ext cx="10516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93740" y="4809494"/>
            <a:ext cx="7109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Trời rạng dần, mảng trời trong vắt, mặt trời ló rạng, vòm lá lấp lánh</a:t>
            </a:r>
            <a:r>
              <a:rPr lang="en-US" sz="2800" i="1" smtClean="0">
                <a:solidFill>
                  <a:srgbClr val="FF0000"/>
                </a:solidFill>
              </a:rPr>
              <a:t> </a:t>
            </a:r>
            <a:endParaRPr lang="en-US" sz="28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87504" y="3525790"/>
            <a:ext cx="1037092" cy="928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072990" y="6306808"/>
            <a:ext cx="1051606" cy="13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4938" y="292562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Cây cối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400" i="1" smtClean="0">
                <a:latin typeface="+mj-lt"/>
              </a:rPr>
              <a:t>lá đào, lá na, lá sói vẫy tai, run rẩy</a:t>
            </a:r>
          </a:p>
          <a:p>
            <a:pPr>
              <a:lnSpc>
                <a:spcPct val="150000"/>
              </a:lnSpc>
            </a:pPr>
            <a:r>
              <a:rPr lang="pt-BR" sz="2400" i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Con vật: </a:t>
            </a:r>
            <a:r>
              <a:rPr lang="pt-BR" sz="2400" i="1" smtClean="0">
                <a:latin typeface="+mj-lt"/>
                <a:cs typeface="#9Slide03 Arima Madurai Black" panose="00000A00000000000000" pitchFamily="2" charset="0"/>
              </a:rPr>
              <a:t>Con gà sống ướt lướt thướt</a:t>
            </a:r>
            <a:endParaRPr lang="en-US" sz="2400" i="1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3682" y="4039127"/>
            <a:ext cx="724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Mặt đất, bầu trời: 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nước chảy cuồn cuộn, ao chuôm đầy nước, sấm ục ục, ì ầm</a:t>
            </a:r>
            <a:r>
              <a:rPr lang="pt-BR" sz="2400" i="1" smtClean="0">
                <a:solidFill>
                  <a:srgbClr val="FF0000"/>
                </a:solidFill>
                <a:latin typeface="+mj-lt"/>
              </a:rPr>
              <a:t> 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72240" y="2801257"/>
            <a:ext cx="1001442" cy="556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87504" y="3525790"/>
            <a:ext cx="1037092" cy="326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87504" y="3688868"/>
            <a:ext cx="986178" cy="139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6756" y="97034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9323" y="1170859"/>
            <a:ext cx="689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Giới thiệu: </a:t>
            </a:r>
            <a:r>
              <a:rPr lang="en-US" sz="240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232644" y="1401692"/>
            <a:ext cx="1646679" cy="3267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02242" y="2982197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4810" y="2320332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  <a:endParaRPr lang="en-US" sz="2400" i="1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349904" y="2551165"/>
            <a:ext cx="1514906" cy="78771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5784" y="590655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8352" y="613974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smtClean="0">
                <a:latin typeface="+mj-lt"/>
                <a:cs typeface="#9Slide03 Arima Madurai Black" panose="00000A00000000000000" pitchFamily="2" charset="0"/>
              </a:rPr>
              <a:t>nghĩ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29" y="256550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64810" y="2995094"/>
            <a:ext cx="69062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pt-BR" sz="2400" i="1" dirty="0" smtClean="0">
                <a:solidFill>
                  <a:srgbClr val="0000FF"/>
                </a:solidFill>
                <a:latin typeface="+mj-lt"/>
              </a:rPr>
              <a:t>ây</a:t>
            </a:r>
            <a:r>
              <a:rPr lang="pt-BR" sz="2400" i="1" dirty="0">
                <a:solidFill>
                  <a:srgbClr val="0000FF"/>
                </a:solidFill>
                <a:latin typeface="+mj-lt"/>
              </a:rPr>
              <a:t>, gió, bầu </a:t>
            </a:r>
            <a:r>
              <a:rPr lang="pt-BR" sz="2400" i="1" dirty="0" smtClean="0">
                <a:solidFill>
                  <a:srgbClr val="0000FF"/>
                </a:solidFill>
                <a:latin typeface="+mj-lt"/>
              </a:rPr>
              <a:t>trời, mưa, </a:t>
            </a:r>
            <a:r>
              <a:rPr lang="pt-BR" sz="2400" i="1" dirty="0">
                <a:solidFill>
                  <a:srgbClr val="0000FF"/>
                </a:solidFill>
                <a:latin typeface="+mj-lt"/>
              </a:rPr>
              <a:t>con vật, cây cối, con </a:t>
            </a:r>
            <a:r>
              <a:rPr lang="pt-BR" sz="2400" i="1" dirty="0" smtClean="0">
                <a:solidFill>
                  <a:srgbClr val="0000FF"/>
                </a:solidFill>
                <a:latin typeface="+mj-lt"/>
              </a:rPr>
              <a:t>người, đường phố...</a:t>
            </a:r>
            <a:endParaRPr lang="en-US" sz="2400" i="1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040" y="3338884"/>
            <a:ext cx="148377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64810" y="4152145"/>
            <a:ext cx="710948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</a:rPr>
              <a:t>c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ây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cối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, con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ánh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nắng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altLang="en-US" sz="2800" i="1" dirty="0" err="1">
                <a:solidFill>
                  <a:srgbClr val="0000FF"/>
                </a:solidFill>
              </a:rPr>
              <a:t>bầu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trời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, con </a:t>
            </a:r>
            <a:r>
              <a:rPr lang="en-US" altLang="en-US" sz="2800" i="1" dirty="0" err="1" smtClean="0">
                <a:solidFill>
                  <a:srgbClr val="0000FF"/>
                </a:solidFill>
              </a:rPr>
              <a:t>người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...</a:t>
            </a:r>
            <a:endParaRPr lang="en-US" sz="2800" i="1" dirty="0">
              <a:solidFill>
                <a:srgbClr val="0000FF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360217" y="3338884"/>
            <a:ext cx="1504593" cy="1174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24582" y="6437676"/>
            <a:ext cx="148377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74629" y="272427"/>
            <a:ext cx="5066949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Dàn ý tả cơn mưa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 animBg="1"/>
      <p:bldP spid="21" grpId="0"/>
      <p:bldP spid="29" grpId="0" animBg="1"/>
      <p:bldP spid="30" grpId="0"/>
      <p:bldP spid="26" grpId="0"/>
      <p:bldP spid="3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597502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224057"/>
            <a:ext cx="114070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400" b="1" smtClean="0">
                <a:latin typeface="+mj-lt"/>
                <a:cs typeface="Times New Roman" panose="02020603050405020304" pitchFamily="18" charset="0"/>
              </a:rPr>
              <a:t>thấy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513317"/>
            <a:ext cx="11494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en-US" sz="2400" b="1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3481046"/>
            <a:ext cx="11407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400" b="1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4418795"/>
            <a:ext cx="11407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4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en-US" sz="2400" b="1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22049" y="5441823"/>
            <a:ext cx="11015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 Khi quan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4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 cần quan sát </a:t>
            </a:r>
            <a:r>
              <a:rPr lang="en-US" altLang="en-US" sz="24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nhiều </a:t>
            </a:r>
            <a:r>
              <a:rPr lang="en-US" altLang="en-US" sz="24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4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để phát hiện ra những nét nổi bật, đặc trưng của cảnh.</a:t>
            </a:r>
            <a:endParaRPr lang="en-US" altLang="en-US" sz="24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AAA9AE-B39D-4211-917A-DA58FF69B472}"/>
              </a:ext>
            </a:extLst>
          </p:cNvPr>
          <p:cNvGrpSpPr/>
          <p:nvPr/>
        </p:nvGrpSpPr>
        <p:grpSpPr>
          <a:xfrm>
            <a:off x="53687" y="696122"/>
            <a:ext cx="11754295" cy="783771"/>
            <a:chOff x="1167411" y="1300295"/>
            <a:chExt cx="9793395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F49B3FDA-CDA6-4ECC-8FE7-27965DC50C17}"/>
                </a:ext>
              </a:extLst>
            </p:cNvPr>
            <p:cNvSpPr/>
            <p:nvPr/>
          </p:nvSpPr>
          <p:spPr>
            <a:xfrm>
              <a:off x="2172853" y="1300295"/>
              <a:ext cx="8787953" cy="1200006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1312912-8F1F-4A92-876F-957A391ABD1C}"/>
                </a:ext>
              </a:extLst>
            </p:cNvPr>
            <p:cNvSpPr/>
            <p:nvPr/>
          </p:nvSpPr>
          <p:spPr>
            <a:xfrm>
              <a:off x="1167411" y="1453161"/>
              <a:ext cx="758215" cy="894271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86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1567686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86722" y="4759413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).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smtClean="0">
                <a:solidFill>
                  <a:srgbClr val="990000"/>
                </a:solidFill>
                <a:latin typeface="+mj-lt"/>
              </a:rPr>
              <a:t>Đủ cấu tạo 3 phần.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>
              <a:defRPr/>
            </a:pPr>
            <a:r>
              <a:rPr lang="en-US" altLang="en-US" sz="2000" b="1" i="1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>
                <a:solidFill>
                  <a:srgbClr val="990000"/>
                </a:solidFill>
                <a:latin typeface="+mj-lt"/>
              </a:rPr>
              <a:t>- Sử dụng các giác quan để quan sát.</a:t>
            </a:r>
          </a:p>
          <a:p>
            <a:pPr algn="just" eaLnBrk="1" hangingPunct="1">
              <a:defRPr/>
            </a:pPr>
            <a:r>
              <a:rPr lang="en-US" altLang="en-US" sz="2000" b="1" i="1" smtClean="0">
                <a:solidFill>
                  <a:srgbClr val="990000"/>
                </a:solidFill>
                <a:latin typeface="+mj-lt"/>
              </a:rPr>
              <a:t> - Chọn được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smtClean="0">
                <a:solidFill>
                  <a:srgbClr val="990000"/>
                </a:solidFill>
                <a:latin typeface="+mj-lt"/>
              </a:rPr>
              <a:t>biểu.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US" altLang="en-US" sz="2000" b="1" i="1" smtClean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48" y="5384455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3084" y="752190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</p:cNvCxnSpPr>
          <p:nvPr/>
        </p:nvCxnSpPr>
        <p:spPr>
          <a:xfrm>
            <a:off x="3435840" y="969676"/>
            <a:ext cx="15072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2520" y="2262034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67614" y="2492867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em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ây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, gió, bầu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trời, mưa,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con vật, cây cối, con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người, đường phố...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ây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cối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ánh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nắng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</a:rPr>
              <a:t>bầu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trời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800" i="1" dirty="0" err="1" smtClean="0">
                <a:solidFill>
                  <a:srgbClr val="FF0000"/>
                </a:solidFill>
              </a:rPr>
              <a:t>người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...</a:t>
            </a:r>
            <a:endParaRPr lang="en-US" sz="28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317" y="239947"/>
            <a:ext cx="108461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C00000"/>
                </a:solidFill>
              </a:rPr>
              <a:t>DÀN Ý BÀI VĂN TẢ CƠN MƯA RÀO MÙA HẠ</a:t>
            </a:r>
            <a:endParaRPr lang="vi-VN">
              <a:solidFill>
                <a:srgbClr val="C00000"/>
              </a:solidFill>
            </a:endParaRPr>
          </a:p>
          <a:p>
            <a:r>
              <a:rPr lang="fr-FR" b="1">
                <a:solidFill>
                  <a:srgbClr val="C00000"/>
                </a:solidFill>
              </a:rPr>
              <a:t>1, MỞ BÀI</a:t>
            </a:r>
            <a:endParaRPr lang="vi-VN" b="1">
              <a:solidFill>
                <a:srgbClr val="C00000"/>
              </a:solidFill>
            </a:endParaRPr>
          </a:p>
          <a:p>
            <a:pPr lvl="0"/>
            <a:r>
              <a:rPr lang="fr-FR"/>
              <a:t>Cơn mưa </a:t>
            </a:r>
            <a:r>
              <a:rPr lang="en-US" smtClean="0"/>
              <a:t> rào...</a:t>
            </a:r>
            <a:endParaRPr lang="vi-VN"/>
          </a:p>
          <a:p>
            <a:r>
              <a:rPr lang="fr-FR" b="1">
                <a:solidFill>
                  <a:srgbClr val="C00000"/>
                </a:solidFill>
              </a:rPr>
              <a:t>2</a:t>
            </a:r>
            <a:r>
              <a:rPr lang="fr-FR" b="1" smtClean="0">
                <a:solidFill>
                  <a:srgbClr val="C00000"/>
                </a:solidFill>
              </a:rPr>
              <a:t>, </a:t>
            </a:r>
            <a:r>
              <a:rPr lang="fr-FR" b="1">
                <a:solidFill>
                  <a:srgbClr val="C00000"/>
                </a:solidFill>
              </a:rPr>
              <a:t>THÂN BÀI</a:t>
            </a:r>
            <a:endParaRPr lang="vi-VN" b="1">
              <a:solidFill>
                <a:srgbClr val="C00000"/>
              </a:solidFill>
            </a:endParaRPr>
          </a:p>
          <a:p>
            <a:pPr lvl="0"/>
            <a:r>
              <a:rPr lang="fr-FR" sz="2000">
                <a:solidFill>
                  <a:srgbClr val="0000FF"/>
                </a:solidFill>
              </a:rPr>
              <a:t>Lúc </a:t>
            </a:r>
            <a:r>
              <a:rPr lang="fr-FR" sz="2000" smtClean="0">
                <a:solidFill>
                  <a:srgbClr val="0000FF"/>
                </a:solidFill>
              </a:rPr>
              <a:t>sắp mưa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Không khí : </a:t>
            </a:r>
            <a:r>
              <a:rPr lang="fr-FR" smtClean="0"/>
              <a:t>.....</a:t>
            </a:r>
            <a:endParaRPr lang="fr-FR"/>
          </a:p>
          <a:p>
            <a:r>
              <a:rPr lang="fr-FR" smtClean="0"/>
              <a:t>+ </a:t>
            </a:r>
            <a:r>
              <a:rPr lang="fr-FR"/>
              <a:t>Bầu trời : </a:t>
            </a:r>
            <a:r>
              <a:rPr lang="en-US" smtClean="0"/>
              <a:t>......</a:t>
            </a:r>
            <a:endParaRPr lang="vi-VN"/>
          </a:p>
          <a:p>
            <a:r>
              <a:rPr lang="fr-FR"/>
              <a:t>+ Cây cối : </a:t>
            </a:r>
            <a:r>
              <a:rPr lang="en-US" smtClean="0"/>
              <a:t>.....</a:t>
            </a:r>
            <a:endParaRPr lang="vi-VN"/>
          </a:p>
          <a:p>
            <a:r>
              <a:rPr lang="fr-FR"/>
              <a:t>+ loài vật vội vã : </a:t>
            </a:r>
            <a:r>
              <a:rPr lang="en-US" smtClean="0"/>
              <a:t>....</a:t>
            </a:r>
            <a:endParaRPr lang="vi-VN"/>
          </a:p>
          <a:p>
            <a:pPr lvl="0"/>
            <a:r>
              <a:rPr lang="fr-FR" sz="2000">
                <a:solidFill>
                  <a:srgbClr val="0000FF"/>
                </a:solidFill>
              </a:rPr>
              <a:t>Trong </a:t>
            </a:r>
            <a:r>
              <a:rPr lang="fr-FR" sz="2000" smtClean="0">
                <a:solidFill>
                  <a:srgbClr val="0000FF"/>
                </a:solidFill>
              </a:rPr>
              <a:t>mưa</a:t>
            </a:r>
            <a:r>
              <a:rPr lang="fr-FR" sz="2000">
                <a:solidFill>
                  <a:srgbClr val="0000FF"/>
                </a:solidFill>
              </a:rPr>
              <a:t> :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Gió : </a:t>
            </a:r>
            <a:r>
              <a:rPr lang="en-US" smtClean="0"/>
              <a:t>.....</a:t>
            </a:r>
            <a:endParaRPr lang="vi-VN"/>
          </a:p>
          <a:p>
            <a:r>
              <a:rPr lang="fr-FR"/>
              <a:t>+ Bầu trời : </a:t>
            </a:r>
            <a:r>
              <a:rPr lang="en-US" smtClean="0"/>
              <a:t>.....</a:t>
            </a:r>
            <a:endParaRPr lang="vi-VN"/>
          </a:p>
          <a:p>
            <a:r>
              <a:rPr lang="fr-FR"/>
              <a:t>+ Mưa : </a:t>
            </a:r>
            <a:r>
              <a:rPr lang="en-US" smtClean="0"/>
              <a:t>.....</a:t>
            </a:r>
            <a:endParaRPr lang="vi-VN"/>
          </a:p>
          <a:p>
            <a:r>
              <a:rPr lang="fr-FR"/>
              <a:t>+ Mặt đất : </a:t>
            </a:r>
            <a:r>
              <a:rPr lang="en-US" smtClean="0"/>
              <a:t>......</a:t>
            </a:r>
            <a:endParaRPr lang="vi-VN"/>
          </a:p>
          <a:p>
            <a:r>
              <a:rPr lang="fr-FR"/>
              <a:t>+ Cây cối : </a:t>
            </a:r>
            <a:r>
              <a:rPr lang="en-US" smtClean="0"/>
              <a:t>.....</a:t>
            </a:r>
            <a:endParaRPr lang="vi-VN"/>
          </a:p>
          <a:p>
            <a:pPr lvl="0"/>
            <a:r>
              <a:rPr lang="fr-FR" sz="2000">
                <a:solidFill>
                  <a:srgbClr val="0000FF"/>
                </a:solidFill>
              </a:rPr>
              <a:t>Sau cơn mưa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Bầu trời : </a:t>
            </a:r>
            <a:r>
              <a:rPr lang="fr-FR" smtClean="0"/>
              <a:t>....</a:t>
            </a:r>
          </a:p>
          <a:p>
            <a:r>
              <a:rPr lang="fr-FR" smtClean="0"/>
              <a:t>+ Nắng: </a:t>
            </a:r>
            <a:r>
              <a:rPr lang="en-US" smtClean="0"/>
              <a:t>....</a:t>
            </a:r>
            <a:endParaRPr lang="vi-VN"/>
          </a:p>
          <a:p>
            <a:r>
              <a:rPr lang="fr-FR"/>
              <a:t>+ Mặt đất : </a:t>
            </a:r>
            <a:r>
              <a:rPr lang="en-US" smtClean="0"/>
              <a:t>.....</a:t>
            </a:r>
            <a:endParaRPr lang="vi-VN"/>
          </a:p>
          <a:p>
            <a:r>
              <a:rPr lang="fr-FR"/>
              <a:t>+ Con vật : </a:t>
            </a:r>
            <a:r>
              <a:rPr lang="fr-FR" smtClean="0"/>
              <a:t>.....</a:t>
            </a:r>
          </a:p>
          <a:p>
            <a:r>
              <a:rPr lang="fr-FR" smtClean="0"/>
              <a:t>+ Cây cối: </a:t>
            </a:r>
            <a:r>
              <a:rPr lang="en-US" smtClean="0"/>
              <a:t>....</a:t>
            </a:r>
            <a:endParaRPr lang="vi-VN"/>
          </a:p>
          <a:p>
            <a:r>
              <a:rPr lang="fr-FR" b="1">
                <a:solidFill>
                  <a:srgbClr val="C00000"/>
                </a:solidFill>
              </a:rPr>
              <a:t>3. KẾT BÀI       </a:t>
            </a:r>
            <a:endParaRPr lang="fr-FR" b="1" smtClean="0">
              <a:solidFill>
                <a:srgbClr val="C00000"/>
              </a:solidFill>
            </a:endParaRPr>
          </a:p>
          <a:p>
            <a:r>
              <a:rPr lang="fr-FR" smtClean="0"/>
              <a:t>- </a:t>
            </a:r>
            <a:r>
              <a:rPr lang="fr-FR"/>
              <a:t>Cơn mưa mang đến </a:t>
            </a:r>
            <a:r>
              <a:rPr lang="fr-FR" smtClean="0"/>
              <a:t>......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1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354798" y="1581809"/>
            <a:ext cx="9824328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i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                           TIÊU CHÍ ĐÁNH GIÁ</a:t>
            </a:r>
            <a:endParaRPr lang="en-US" altLang="en-US" sz="24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i="1" smtClean="0">
                <a:solidFill>
                  <a:srgbClr val="990000"/>
                </a:solidFill>
                <a:latin typeface="+mj-lt"/>
              </a:rPr>
              <a:t>  </a:t>
            </a: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Đủ cấu tạo 3 phần.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- Tả theo trình </a:t>
            </a:r>
            <a:r>
              <a:rPr lang="en-US" altLang="en-US" sz="2400" b="1" i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tự </a:t>
            </a: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hợp lí</a:t>
            </a:r>
            <a:endParaRPr lang="en-US" altLang="en-US" sz="24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Chọn </a:t>
            </a: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được </a:t>
            </a:r>
            <a:r>
              <a:rPr lang="en-US" altLang="en-US" sz="24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chi </a:t>
            </a:r>
            <a:r>
              <a:rPr lang="en-US" altLang="en-US" sz="2400" b="1" i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4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i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b="1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400" b="1" i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biểu.</a:t>
            </a:r>
            <a:endParaRPr lang="en-US" altLang="en-US" sz="24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i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Sử dụng được các biện pháp nghệ thuật so sánh, nhân hóa</a:t>
            </a:r>
            <a:endParaRPr lang="en-US" altLang="en-US" sz="2400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317" y="239947"/>
            <a:ext cx="108461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DÀN Ý BÀI VĂN TẢ CƠN MƯA RÀO MÙA HẠ</a:t>
            </a:r>
            <a:endParaRPr lang="vi-VN" b="1">
              <a:solidFill>
                <a:srgbClr val="FF0000"/>
              </a:solidFill>
            </a:endParaRPr>
          </a:p>
          <a:p>
            <a:r>
              <a:rPr lang="fr-FR" b="1">
                <a:solidFill>
                  <a:schemeClr val="accent2">
                    <a:lumMod val="75000"/>
                  </a:schemeClr>
                </a:solidFill>
              </a:rPr>
              <a:t>1, MỞ BÀI</a:t>
            </a:r>
            <a:endParaRPr lang="vi-VN" b="1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/>
              <a:t>Cơn mưa bất chợt một buổi chiều mùa </a:t>
            </a:r>
            <a:r>
              <a:rPr lang="fr-FR" smtClean="0"/>
              <a:t>hạ ở....</a:t>
            </a:r>
            <a:endParaRPr lang="vi-VN"/>
          </a:p>
          <a:p>
            <a:r>
              <a:rPr lang="fr-FR" b="1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FR" b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b="1">
                <a:solidFill>
                  <a:schemeClr val="accent2">
                    <a:lumMod val="75000"/>
                  </a:schemeClr>
                </a:solidFill>
              </a:rPr>
              <a:t>THÂN BÀI</a:t>
            </a:r>
            <a:endParaRPr lang="vi-VN" b="1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>
                <a:solidFill>
                  <a:srgbClr val="0000FF"/>
                </a:solidFill>
              </a:rPr>
              <a:t>Lúc </a:t>
            </a:r>
            <a:r>
              <a:rPr lang="fr-FR" sz="2000" smtClean="0">
                <a:solidFill>
                  <a:srgbClr val="0000FF"/>
                </a:solidFill>
              </a:rPr>
              <a:t>sắp mưa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Không khí : oi ả, ngột </a:t>
            </a:r>
            <a:r>
              <a:rPr lang="fr-FR" smtClean="0"/>
              <a:t>ngạt</a:t>
            </a:r>
            <a:endParaRPr lang="fr-FR"/>
          </a:p>
          <a:p>
            <a:r>
              <a:rPr lang="fr-FR" smtClean="0"/>
              <a:t>+ </a:t>
            </a:r>
            <a:r>
              <a:rPr lang="fr-FR"/>
              <a:t>Bầu trời : tối sầm, mây đen giăng kín, sấm ì ầm phía xa.</a:t>
            </a:r>
            <a:endParaRPr lang="vi-VN"/>
          </a:p>
          <a:p>
            <a:r>
              <a:rPr lang="fr-FR"/>
              <a:t>+ Cây cối : lá ủ rũ, héo lại</a:t>
            </a:r>
            <a:endParaRPr lang="vi-VN"/>
          </a:p>
          <a:p>
            <a:r>
              <a:rPr lang="fr-FR"/>
              <a:t>+ loài vật vội vã : chim về tổ, chuồn chuồn  sà xuống thấp</a:t>
            </a:r>
            <a:endParaRPr lang="vi-VN"/>
          </a:p>
          <a:p>
            <a:pPr lvl="0"/>
            <a:r>
              <a:rPr lang="fr-FR" sz="2000">
                <a:solidFill>
                  <a:srgbClr val="0000FF"/>
                </a:solidFill>
              </a:rPr>
              <a:t>Trong </a:t>
            </a:r>
            <a:r>
              <a:rPr lang="fr-FR" sz="2000" smtClean="0">
                <a:solidFill>
                  <a:srgbClr val="0000FF"/>
                </a:solidFill>
              </a:rPr>
              <a:t>mưa</a:t>
            </a:r>
            <a:r>
              <a:rPr lang="fr-FR" sz="2000">
                <a:solidFill>
                  <a:srgbClr val="0000FF"/>
                </a:solidFill>
              </a:rPr>
              <a:t> :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Gió : nổi lên, thổi ào ào, mù mịt.</a:t>
            </a:r>
            <a:endParaRPr lang="vi-VN"/>
          </a:p>
          <a:p>
            <a:r>
              <a:rPr lang="fr-FR"/>
              <a:t>+ Bầu trời : sét rạch ngang trời</a:t>
            </a:r>
            <a:endParaRPr lang="vi-VN"/>
          </a:p>
          <a:p>
            <a:r>
              <a:rPr lang="fr-FR"/>
              <a:t>+ Mưa : xối xả ngoài sân, sầm sập trên mái nhà, lay giật các cánh cửa, trắng xoá trùm lên mọi vật</a:t>
            </a:r>
            <a:endParaRPr lang="vi-VN"/>
          </a:p>
          <a:p>
            <a:r>
              <a:rPr lang="fr-FR"/>
              <a:t>+ Mặt đất : nước đục ngầu, sủi bọt chảy thành dòng, có những đoạn đường ngập nước</a:t>
            </a:r>
            <a:endParaRPr lang="vi-VN"/>
          </a:p>
          <a:p>
            <a:r>
              <a:rPr lang="fr-FR"/>
              <a:t>+ Cây cối : vặn mình quằn quại, lá chuối tả tơi, lá nhãn run rẩy…</a:t>
            </a:r>
            <a:endParaRPr lang="vi-VN"/>
          </a:p>
          <a:p>
            <a:pPr lvl="0"/>
            <a:r>
              <a:rPr lang="fr-FR" sz="2000">
                <a:solidFill>
                  <a:srgbClr val="0000FF"/>
                </a:solidFill>
              </a:rPr>
              <a:t>Sau cơn mưa</a:t>
            </a:r>
            <a:endParaRPr lang="vi-VN" sz="2000">
              <a:solidFill>
                <a:srgbClr val="0000FF"/>
              </a:solidFill>
            </a:endParaRPr>
          </a:p>
          <a:p>
            <a:r>
              <a:rPr lang="fr-FR"/>
              <a:t>+ Bầu trời : sáng </a:t>
            </a:r>
            <a:r>
              <a:rPr lang="fr-FR" smtClean="0"/>
              <a:t>ra, </a:t>
            </a:r>
            <a:r>
              <a:rPr lang="fr-FR"/>
              <a:t>cầu vồng hiện </a:t>
            </a:r>
            <a:r>
              <a:rPr lang="fr-FR" smtClean="0"/>
              <a:t>lên</a:t>
            </a:r>
          </a:p>
          <a:p>
            <a:r>
              <a:rPr lang="fr-FR" smtClean="0"/>
              <a:t>+ Nắng: lau ráo mặt đường</a:t>
            </a:r>
            <a:endParaRPr lang="vi-VN"/>
          </a:p>
          <a:p>
            <a:r>
              <a:rPr lang="fr-FR"/>
              <a:t>+ Mặt đất : nước chảy róc rách, ao chuôm đầy nước</a:t>
            </a:r>
            <a:endParaRPr lang="vi-VN"/>
          </a:p>
          <a:p>
            <a:r>
              <a:rPr lang="fr-FR"/>
              <a:t>+ Con vật : chó chọn chỗ khô ráo nằm phơi nắng, gà mẹ dẫn đàn con đi kiếm mồi, mèo chạy ra sân, chim hót líu lo</a:t>
            </a:r>
            <a:r>
              <a:rPr lang="fr-FR" smtClean="0"/>
              <a:t>…</a:t>
            </a:r>
          </a:p>
          <a:p>
            <a:r>
              <a:rPr lang="fr-FR" smtClean="0"/>
              <a:t>+ Cây cối: Xanh tươi, đầy sức sống, giọt mưa đọng long lanh trên cánh hoa tươi xinh.</a:t>
            </a:r>
            <a:endParaRPr lang="vi-VN"/>
          </a:p>
          <a:p>
            <a:r>
              <a:rPr lang="fr-FR" b="1">
                <a:solidFill>
                  <a:schemeClr val="accent2">
                    <a:lumMod val="75000"/>
                  </a:schemeClr>
                </a:solidFill>
              </a:rPr>
              <a:t>3. KẾT BÀI       </a:t>
            </a:r>
            <a:r>
              <a:rPr lang="fr-FR"/>
              <a:t>- Cơn mưa mang đến không khí mát mẻ, tràn đầy sức sống cho vạn vật</a:t>
            </a:r>
            <a:r>
              <a:rPr lang="fr-FR" smtClean="0"/>
              <a:t>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8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xmlns="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92662"/>
            <a:chOff x="222654" y="3503052"/>
            <a:chExt cx="11746348" cy="1292662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err="1">
                  <a:latin typeface="+mj-lt"/>
                </a:rPr>
                <a:t>bài</a:t>
              </a:r>
              <a:r>
                <a:rPr lang="en-US" altLang="vi-VN" sz="2600" b="1">
                  <a:latin typeface="+mj-lt"/>
                </a:rPr>
                <a:t> </a:t>
              </a:r>
              <a:r>
                <a:rPr lang="en-US" altLang="vi-VN" sz="2600" b="1" smtClean="0">
                  <a:latin typeface="+mj-lt"/>
                </a:rPr>
                <a:t>sau: Bổ sung ý cho dàn </a:t>
              </a:r>
              <a:r>
                <a:rPr lang="en-US" altLang="vi-VN" sz="2600" b="1" dirty="0">
                  <a:latin typeface="+mj-lt"/>
                </a:rPr>
                <a:t>ý chi </a:t>
              </a:r>
              <a:r>
                <a:rPr lang="en-US" altLang="vi-VN" sz="2600" b="1" err="1">
                  <a:latin typeface="+mj-lt"/>
                </a:rPr>
                <a:t>tiết</a:t>
              </a:r>
              <a:r>
                <a:rPr lang="en-US" altLang="vi-VN" sz="2600" b="1">
                  <a:latin typeface="+mj-lt"/>
                </a:rPr>
                <a:t> </a:t>
              </a:r>
              <a:r>
                <a:rPr lang="en-US" altLang="vi-VN" sz="2600" b="1" smtClean="0">
                  <a:latin typeface="+mj-lt"/>
                </a:rPr>
                <a:t>hôm nay, xem trước bài Luyện tập tả cảnh trang 34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xmlns="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4"/>
            <a:ext cx="11618828" cy="1391728"/>
            <a:chOff x="1159367" y="2980105"/>
            <a:chExt cx="11013022" cy="1390077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9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30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30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30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30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30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30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3000" b="1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3000" b="1" smtClean="0">
                  <a:latin typeface="+mj-lt"/>
                  <a:cs typeface="Times New Roman" panose="02020603050405020304" pitchFamily="18" charset="0"/>
                </a:rPr>
                <a:t> được.</a:t>
              </a:r>
              <a:endParaRPr lang="en-US" altLang="vi-VN" sz="30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1"/>
            <a:ext cx="12861226" cy="1477328"/>
            <a:chOff x="681488" y="2842400"/>
            <a:chExt cx="12190641" cy="1475571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147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err="1">
                  <a:latin typeface="+mj-lt"/>
                </a:rPr>
                <a:t>chi</a:t>
              </a:r>
              <a:r>
                <a:rPr lang="es-VE" sz="3000" b="1">
                  <a:latin typeface="+mj-lt"/>
                </a:rPr>
                <a:t> </a:t>
              </a:r>
              <a:r>
                <a:rPr lang="es-VE" sz="3000" b="1" smtClean="0">
                  <a:latin typeface="+mj-lt"/>
                </a:rPr>
                <a:t>tiết và câu tạo bài </a:t>
              </a:r>
            </a:p>
            <a:p>
              <a:pPr algn="just">
                <a:lnSpc>
                  <a:spcPct val="150000"/>
                </a:lnSpc>
              </a:pPr>
              <a:r>
                <a:rPr lang="es-VE" sz="3000" b="1" smtClean="0">
                  <a:latin typeface="+mj-lt"/>
                </a:rPr>
                <a:t>văn </a:t>
              </a:r>
              <a:r>
                <a:rPr lang="es-VE" sz="3000" b="1" err="1">
                  <a:latin typeface="+mj-lt"/>
                </a:rPr>
                <a:t>miêu</a:t>
              </a:r>
              <a:r>
                <a:rPr lang="es-VE" sz="3000" b="1">
                  <a:latin typeface="+mj-lt"/>
                </a:rPr>
                <a:t> </a:t>
              </a:r>
              <a:r>
                <a:rPr lang="es-VE" sz="3000" b="1" smtClean="0">
                  <a:latin typeface="+mj-lt"/>
                </a:rPr>
                <a:t>tả</a:t>
              </a:r>
              <a:r>
                <a:rPr lang="es-VE" sz="3000" b="1">
                  <a:latin typeface="+mj-lt"/>
                </a:rPr>
                <a:t> </a:t>
              </a:r>
              <a:r>
                <a:rPr lang="es-VE" sz="3000" b="1" smtClean="0">
                  <a:latin typeface="+mj-lt"/>
                </a:rPr>
                <a:t>một cơn mưa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Một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71" y="580747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0285" y="1220827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hiệu </a:t>
            </a:r>
            <a:r>
              <a:rPr lang="en-US" altLang="en-US" sz="28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altLang="en-US" sz="28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902190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435" y="0"/>
            <a:ext cx="10884711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0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712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236685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769" y="319261"/>
            <a:ext cx="11784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b="1" i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5844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86" y="25009"/>
            <a:ext cx="10801355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4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1079</Words>
  <Application>Microsoft Office PowerPoint</Application>
  <PresentationFormat>Custom</PresentationFormat>
  <Paragraphs>130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72</cp:revision>
  <dcterms:created xsi:type="dcterms:W3CDTF">2020-09-10T08:02:29Z</dcterms:created>
  <dcterms:modified xsi:type="dcterms:W3CDTF">2021-09-23T10:29:53Z</dcterms:modified>
</cp:coreProperties>
</file>