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75" r:id="rId3"/>
    <p:sldId id="287" r:id="rId4"/>
    <p:sldId id="310" r:id="rId5"/>
    <p:sldId id="302" r:id="rId6"/>
    <p:sldId id="296" r:id="rId7"/>
    <p:sldId id="313" r:id="rId8"/>
    <p:sldId id="364" r:id="rId9"/>
    <p:sldId id="369" r:id="rId10"/>
    <p:sldId id="292" r:id="rId12"/>
    <p:sldId id="284" r:id="rId13"/>
    <p:sldId id="297" r:id="rId14"/>
    <p:sldId id="286" r:id="rId15"/>
    <p:sldId id="300" r:id="rId16"/>
    <p:sldId id="316" r:id="rId17"/>
    <p:sldId id="379" r:id="rId18"/>
    <p:sldId id="370" r:id="rId19"/>
    <p:sldId id="398" r:id="rId20"/>
    <p:sldId id="371" r:id="rId21"/>
    <p:sldId id="294" r:id="rId22"/>
    <p:sldId id="374" r:id="rId23"/>
    <p:sldId id="378" r:id="rId24"/>
    <p:sldId id="295" r:id="rId25"/>
    <p:sldId id="377" r:id="rId26"/>
  </p:sldIdLst>
  <p:sldSz cx="12192000" cy="6858000"/>
  <p:notesSz cx="6858000" cy="9144000"/>
  <p:embeddedFontLst>
    <p:embeddedFont>
      <p:font typeface="#9Slide07 HoneyCream" pitchFamily="2" charset="0"/>
      <p:regular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等线" panose="02010600030101010101" charset="-122"/>
      <p:regular r:id="rId39"/>
    </p:embeddedFont>
    <p:embeddedFont>
      <p:font typeface="VNI-Times" pitchFamily="2" charset="0"/>
      <p:regular r:id="rId40"/>
      <p:bold r:id="rId41"/>
      <p:italic r:id="rId42"/>
    </p:embeddedFont>
    <p:embeddedFont>
      <p:font typeface="Calibri Light" panose="020F0302020204030204" charset="0"/>
      <p:regular r:id="rId43"/>
      <p:italic r:id="rId44"/>
    </p:embeddedFont>
  </p:embeddedFontLst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662"/>
    <a:srgbClr val="0000FF"/>
    <a:srgbClr val="BADBC9"/>
    <a:srgbClr val="39AE8D"/>
    <a:srgbClr val="73281D"/>
    <a:srgbClr val="CDBF97"/>
    <a:srgbClr val="8D7545"/>
    <a:srgbClr val="ECE8E5"/>
    <a:srgbClr val="E4CBCB"/>
    <a:srgbClr val="A88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2.xml"/><Relationship Id="rId44" Type="http://schemas.openxmlformats.org/officeDocument/2006/relationships/font" Target="fonts/font15.fntdata"/><Relationship Id="rId43" Type="http://schemas.openxmlformats.org/officeDocument/2006/relationships/font" Target="fonts/font14.fntdata"/><Relationship Id="rId42" Type="http://schemas.openxmlformats.org/officeDocument/2006/relationships/font" Target="fonts/font13.fntdata"/><Relationship Id="rId41" Type="http://schemas.openxmlformats.org/officeDocument/2006/relationships/font" Target="fonts/font12.fntdata"/><Relationship Id="rId40" Type="http://schemas.openxmlformats.org/officeDocument/2006/relationships/font" Target="fonts/font11.fntdata"/><Relationship Id="rId4" Type="http://schemas.openxmlformats.org/officeDocument/2006/relationships/slide" Target="slides/slide2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809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33664A-6CE2-4CE1-BA76-9BEA0521A37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60B63-55B5-43F2-AD57-FB22E1AE3C7D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4DEA2-39D0-4F92-B9B4-429EEAF07E8D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30628" y="6550223"/>
            <a:ext cx="56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UTM Seagull" panose="02040603050506020204" pitchFamily="18" charset="0"/>
              </a:rPr>
              <a:t>MNT</a:t>
            </a:r>
            <a:endParaRPr lang="en-US" sz="1400" b="0" dirty="0">
              <a:solidFill>
                <a:schemeClr val="accent2">
                  <a:lumMod val="20000"/>
                  <a:lumOff val="80000"/>
                </a:schemeClr>
              </a:solidFill>
              <a:latin typeface="UTM Seagull" panose="02040603050506020204" pitchFamily="18" charset="0"/>
            </a:endParaRPr>
          </a:p>
        </p:txBody>
      </p:sp>
      <p:sp>
        <p:nvSpPr>
          <p:cNvPr id="6" name="Title 1"/>
          <p:cNvSpPr txBox="1"/>
          <p:nvPr userDrawn="1"/>
        </p:nvSpPr>
        <p:spPr>
          <a:xfrm rot="16200000">
            <a:off x="-1029495" y="5761166"/>
            <a:ext cx="205899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#9Slide07 HoneyCream" pitchFamily="2" charset="0"/>
              </a:rPr>
              <a:t> Non</a:t>
            </a:r>
            <a:endParaRPr 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78" y="8035894"/>
            <a:ext cx="1152128" cy="1959214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2981908" y="907114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50000"/>
                  </a:srgbClr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MĂNG NON – TÀI LIỆU TIỂU HỌC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42C6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BF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  <a:hlinkClick r:id="rId20"/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50000"/>
                </a:srgbClr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 panose="020B0604020202020204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 panose="020B0604020202020204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 panose="020B0604020202020204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1546200" y="967142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CC8EC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 panose="020B0604020202020204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CC8EC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6924" y="-9717202"/>
            <a:ext cx="1152128" cy="1959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638" y="-8737595"/>
            <a:ext cx="1152128" cy="19592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6924" y="18638687"/>
            <a:ext cx="1152128" cy="1959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756" y="19618294"/>
            <a:ext cx="1152128" cy="195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9239" y="1311019"/>
            <a:ext cx="9908803" cy="1546577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tabLst>
                <a:tab pos="2595245" algn="l"/>
              </a:tabLs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595245" algn="l"/>
              </a:tabLs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70" y="3078480"/>
            <a:ext cx="5703570" cy="2931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9241" y="-5353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320431" y="186394"/>
            <a:ext cx="11794603" cy="647450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74616" y="497175"/>
            <a:ext cx="981641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Bài 1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sợi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28m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452208" y="2762214"/>
            <a:ext cx="7106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5595937" y="1049606"/>
            <a:ext cx="665198" cy="9967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773808" y="1644083"/>
            <a:ext cx="6710891" cy="26049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7438801" y="1049607"/>
            <a:ext cx="2838599" cy="0"/>
          </a:xfrm>
          <a:prstGeom prst="line">
            <a:avLst/>
          </a:prstGeom>
          <a:noFill/>
          <a:ln w="38100" cap="sq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8842012" y="1644067"/>
            <a:ext cx="2349863" cy="16"/>
          </a:xfrm>
          <a:prstGeom prst="line">
            <a:avLst/>
          </a:prstGeom>
          <a:noFill/>
          <a:ln w="38100" cap="sq" cmpd="thickThin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V="1">
            <a:off x="1742656" y="2213800"/>
            <a:ext cx="2312013" cy="7464"/>
          </a:xfrm>
          <a:prstGeom prst="line">
            <a:avLst/>
          </a:prstGeom>
          <a:noFill/>
          <a:ln w="38100" cap="sq" cmpd="thickThin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1070601" y="2751182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>
            <a:off x="5208805" y="4629706"/>
            <a:ext cx="762004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0" name="Line 54"/>
          <p:cNvSpPr>
            <a:spLocks noChangeShapeType="1"/>
          </p:cNvSpPr>
          <p:nvPr/>
        </p:nvSpPr>
        <p:spPr bwMode="auto">
          <a:xfrm flipV="1">
            <a:off x="5208805" y="3881870"/>
            <a:ext cx="233278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1" name="Line 55"/>
          <p:cNvSpPr>
            <a:spLocks noChangeShapeType="1"/>
          </p:cNvSpPr>
          <p:nvPr/>
        </p:nvSpPr>
        <p:spPr bwMode="auto">
          <a:xfrm>
            <a:off x="5217638" y="4547618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2" name="Line 56"/>
          <p:cNvSpPr>
            <a:spLocks noChangeShapeType="1"/>
          </p:cNvSpPr>
          <p:nvPr/>
        </p:nvSpPr>
        <p:spPr bwMode="auto">
          <a:xfrm>
            <a:off x="5483448" y="4623818"/>
            <a:ext cx="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3" name="Line 57"/>
          <p:cNvSpPr>
            <a:spLocks noChangeShapeType="1"/>
          </p:cNvSpPr>
          <p:nvPr/>
        </p:nvSpPr>
        <p:spPr bwMode="auto">
          <a:xfrm flipH="1">
            <a:off x="5983400" y="4540087"/>
            <a:ext cx="0" cy="16706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4" name="Line 58"/>
          <p:cNvSpPr>
            <a:spLocks noChangeShapeType="1"/>
          </p:cNvSpPr>
          <p:nvPr/>
        </p:nvSpPr>
        <p:spPr bwMode="auto">
          <a:xfrm>
            <a:off x="5219923" y="3796146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5" name="Line 59"/>
          <p:cNvSpPr>
            <a:spLocks noChangeShapeType="1"/>
          </p:cNvSpPr>
          <p:nvPr/>
        </p:nvSpPr>
        <p:spPr bwMode="auto">
          <a:xfrm>
            <a:off x="5980335" y="3805670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>
            <a:off x="7532056" y="3809753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7" name="Text Box 61"/>
          <p:cNvSpPr txBox="1">
            <a:spLocks noChangeArrowheads="1"/>
          </p:cNvSpPr>
          <p:nvPr/>
        </p:nvSpPr>
        <p:spPr bwMode="auto">
          <a:xfrm>
            <a:off x="2593974" y="4301086"/>
            <a:ext cx="3001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62"/>
          <p:cNvSpPr/>
          <p:nvPr/>
        </p:nvSpPr>
        <p:spPr bwMode="auto">
          <a:xfrm>
            <a:off x="7684087" y="3654070"/>
            <a:ext cx="218284" cy="1221690"/>
          </a:xfrm>
          <a:prstGeom prst="rightBrace">
            <a:avLst>
              <a:gd name="adj1" fmla="val 9166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7937940" y="4008698"/>
            <a:ext cx="1295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28m</a:t>
            </a: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AutoShape 64"/>
          <p:cNvSpPr/>
          <p:nvPr/>
        </p:nvSpPr>
        <p:spPr bwMode="auto">
          <a:xfrm rot="5400000" flipV="1">
            <a:off x="5445715" y="4471048"/>
            <a:ext cx="297716" cy="771531"/>
          </a:xfrm>
          <a:prstGeom prst="rightBrace">
            <a:avLst>
              <a:gd name="adj1" fmla="val 2916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" name="AutoShape 65"/>
          <p:cNvSpPr/>
          <p:nvPr/>
        </p:nvSpPr>
        <p:spPr bwMode="auto">
          <a:xfrm rot="16200000" flipV="1">
            <a:off x="6229152" y="2502767"/>
            <a:ext cx="284150" cy="2302608"/>
          </a:xfrm>
          <a:prstGeom prst="rightBrace">
            <a:avLst>
              <a:gd name="adj1" fmla="val 43750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" name="Text Box 66"/>
          <p:cNvSpPr txBox="1">
            <a:spLocks noChangeArrowheads="1"/>
          </p:cNvSpPr>
          <p:nvPr/>
        </p:nvSpPr>
        <p:spPr bwMode="auto">
          <a:xfrm>
            <a:off x="5349838" y="4880486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?m</a:t>
            </a: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67"/>
          <p:cNvSpPr txBox="1">
            <a:spLocks noChangeArrowheads="1"/>
          </p:cNvSpPr>
          <p:nvPr/>
        </p:nvSpPr>
        <p:spPr bwMode="auto">
          <a:xfrm>
            <a:off x="6414087" y="2954974"/>
            <a:ext cx="803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</a:rPr>
              <a:t>?m</a:t>
            </a: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Line 68"/>
          <p:cNvSpPr>
            <a:spLocks noChangeShapeType="1"/>
          </p:cNvSpPr>
          <p:nvPr/>
        </p:nvSpPr>
        <p:spPr bwMode="auto">
          <a:xfrm>
            <a:off x="6758210" y="3796146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5" name="Text Box 69"/>
          <p:cNvSpPr txBox="1">
            <a:spLocks noChangeArrowheads="1"/>
          </p:cNvSpPr>
          <p:nvPr/>
        </p:nvSpPr>
        <p:spPr bwMode="auto">
          <a:xfrm>
            <a:off x="2604735" y="3560470"/>
            <a:ext cx="34832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peech Bubble: Rectangle with Corners Rounded 3"/>
          <p:cNvSpPr/>
          <p:nvPr/>
        </p:nvSpPr>
        <p:spPr>
          <a:xfrm>
            <a:off x="8316667" y="1968827"/>
            <a:ext cx="3554902" cy="1644295"/>
          </a:xfrm>
          <a:prstGeom prst="wedgeRoundRectCallout">
            <a:avLst>
              <a:gd name="adj1" fmla="val -102639"/>
              <a:gd name="adj2" fmla="val -6436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Speech Bubble: Rectangle with Corners Rounded 35"/>
          <p:cNvSpPr/>
          <p:nvPr/>
        </p:nvSpPr>
        <p:spPr>
          <a:xfrm>
            <a:off x="8312391" y="1968827"/>
            <a:ext cx="3554902" cy="1644295"/>
          </a:xfrm>
          <a:prstGeom prst="wedgeRoundRectCallout">
            <a:avLst>
              <a:gd name="adj1" fmla="val -102639"/>
              <a:gd name="adj2" fmla="val -6436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endParaRPr lang="vi-VN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Top Corners Rounded 4"/>
          <p:cNvSpPr/>
          <p:nvPr/>
        </p:nvSpPr>
        <p:spPr>
          <a:xfrm>
            <a:off x="4886325" y="5465261"/>
            <a:ext cx="2636206" cy="65930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LÀM VỞ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 animBg="1"/>
      <p:bldP spid="32" grpId="0"/>
      <p:bldP spid="33" grpId="0"/>
      <p:bldP spid="34" grpId="0" animBg="1"/>
      <p:bldP spid="35" grpId="0"/>
      <p:bldP spid="4" grpId="0" animBg="1"/>
      <p:bldP spid="4" grpId="1" animBg="1"/>
      <p:bldP spid="36" grpId="0" animBg="1"/>
      <p:bldP spid="36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94074" y="71772"/>
            <a:ext cx="12202821" cy="6786228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925925" y="2020001"/>
            <a:ext cx="7106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138395" y="3243085"/>
            <a:ext cx="2325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en-US" sz="2400" b="1" i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624550" y="3684723"/>
            <a:ext cx="67100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là: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3 + 1 = 4 (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16014" y="4446661"/>
            <a:ext cx="53799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là: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28 : 4 x 1= 7 (m)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779821" y="5257631"/>
            <a:ext cx="47466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là: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28 – 7 = 21 (m)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1867974" y="6019413"/>
            <a:ext cx="4360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21m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7m 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838118" y="141425"/>
            <a:ext cx="10668163" cy="107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sz="28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Bài 1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sợi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28m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759798" y="1244265"/>
            <a:ext cx="248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Line 53"/>
          <p:cNvSpPr>
            <a:spLocks noChangeShapeType="1"/>
          </p:cNvSpPr>
          <p:nvPr/>
        </p:nvSpPr>
        <p:spPr bwMode="auto">
          <a:xfrm>
            <a:off x="5641486" y="2487087"/>
            <a:ext cx="762004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 flipV="1">
            <a:off x="5645348" y="1989177"/>
            <a:ext cx="233278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Line 55"/>
          <p:cNvSpPr>
            <a:spLocks noChangeShapeType="1"/>
          </p:cNvSpPr>
          <p:nvPr/>
        </p:nvSpPr>
        <p:spPr bwMode="auto">
          <a:xfrm>
            <a:off x="5650319" y="2404999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Line 56"/>
          <p:cNvSpPr>
            <a:spLocks noChangeShapeType="1"/>
          </p:cNvSpPr>
          <p:nvPr/>
        </p:nvSpPr>
        <p:spPr bwMode="auto">
          <a:xfrm>
            <a:off x="5916129" y="2481199"/>
            <a:ext cx="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Line 57"/>
          <p:cNvSpPr>
            <a:spLocks noChangeShapeType="1"/>
          </p:cNvSpPr>
          <p:nvPr/>
        </p:nvSpPr>
        <p:spPr bwMode="auto">
          <a:xfrm flipH="1">
            <a:off x="6416081" y="2397468"/>
            <a:ext cx="0" cy="16706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Line 58"/>
          <p:cNvSpPr>
            <a:spLocks noChangeShapeType="1"/>
          </p:cNvSpPr>
          <p:nvPr/>
        </p:nvSpPr>
        <p:spPr bwMode="auto">
          <a:xfrm>
            <a:off x="5656466" y="1903453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Line 59"/>
          <p:cNvSpPr>
            <a:spLocks noChangeShapeType="1"/>
          </p:cNvSpPr>
          <p:nvPr/>
        </p:nvSpPr>
        <p:spPr bwMode="auto">
          <a:xfrm>
            <a:off x="6416878" y="1912977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Line 60"/>
          <p:cNvSpPr>
            <a:spLocks noChangeShapeType="1"/>
          </p:cNvSpPr>
          <p:nvPr/>
        </p:nvSpPr>
        <p:spPr bwMode="auto">
          <a:xfrm>
            <a:off x="7968599" y="1917060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 Box 61"/>
          <p:cNvSpPr txBox="1">
            <a:spLocks noChangeArrowheads="1"/>
          </p:cNvSpPr>
          <p:nvPr/>
        </p:nvSpPr>
        <p:spPr bwMode="auto">
          <a:xfrm>
            <a:off x="3094037" y="2188807"/>
            <a:ext cx="3001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altLang="en-U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AutoShape 62"/>
          <p:cNvSpPr/>
          <p:nvPr/>
        </p:nvSpPr>
        <p:spPr bwMode="auto">
          <a:xfrm>
            <a:off x="8090575" y="1839572"/>
            <a:ext cx="179533" cy="644741"/>
          </a:xfrm>
          <a:prstGeom prst="rightBrace">
            <a:avLst>
              <a:gd name="adj1" fmla="val 9166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8253798" y="1874248"/>
            <a:ext cx="1295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28m</a:t>
            </a:r>
            <a:endParaRPr lang="en-US" altLang="en-US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AutoShape 64"/>
          <p:cNvSpPr/>
          <p:nvPr/>
        </p:nvSpPr>
        <p:spPr bwMode="auto">
          <a:xfrm rot="5400000" flipV="1">
            <a:off x="5938531" y="2196105"/>
            <a:ext cx="200490" cy="776907"/>
          </a:xfrm>
          <a:prstGeom prst="rightBrace">
            <a:avLst>
              <a:gd name="adj1" fmla="val 2916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AutoShape 65"/>
          <p:cNvSpPr/>
          <p:nvPr/>
        </p:nvSpPr>
        <p:spPr bwMode="auto">
          <a:xfrm rot="16200000" flipV="1">
            <a:off x="6735748" y="680126"/>
            <a:ext cx="139299" cy="2307353"/>
          </a:xfrm>
          <a:prstGeom prst="rightBrace">
            <a:avLst>
              <a:gd name="adj1" fmla="val 43750"/>
              <a:gd name="adj2" fmla="val 51005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Box 66"/>
          <p:cNvSpPr txBox="1">
            <a:spLocks noChangeArrowheads="1"/>
          </p:cNvSpPr>
          <p:nvPr/>
        </p:nvSpPr>
        <p:spPr bwMode="auto">
          <a:xfrm>
            <a:off x="5816625" y="2523826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?m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Text Box 67"/>
          <p:cNvSpPr txBox="1">
            <a:spLocks noChangeArrowheads="1"/>
          </p:cNvSpPr>
          <p:nvPr/>
        </p:nvSpPr>
        <p:spPr bwMode="auto">
          <a:xfrm>
            <a:off x="6531232" y="1410965"/>
            <a:ext cx="803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?m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Line 68"/>
          <p:cNvSpPr>
            <a:spLocks noChangeShapeType="1"/>
          </p:cNvSpPr>
          <p:nvPr/>
        </p:nvSpPr>
        <p:spPr bwMode="auto">
          <a:xfrm>
            <a:off x="7194753" y="1903453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" name="Text Box 69"/>
          <p:cNvSpPr txBox="1">
            <a:spLocks noChangeArrowheads="1"/>
          </p:cNvSpPr>
          <p:nvPr/>
        </p:nvSpPr>
        <p:spPr bwMode="auto">
          <a:xfrm>
            <a:off x="3095394" y="1700565"/>
            <a:ext cx="34832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6234016" y="3618171"/>
            <a:ext cx="0" cy="327892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6175537" y="3194984"/>
            <a:ext cx="2325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u="sng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2400" b="1" i="1" u="sng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  <a:r>
              <a:rPr lang="en-US" alt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altLang="en-US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6372034" y="3600740"/>
            <a:ext cx="60308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sơ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tổng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là: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3 + 1 = 4 (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6676133" y="4473799"/>
            <a:ext cx="5620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ất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là: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28 : 4 x 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21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(m)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6700946" y="5310442"/>
            <a:ext cx="56672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là: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28 – 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21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(m)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9" name="Text Box 33"/>
          <p:cNvSpPr txBox="1">
            <a:spLocks noChangeArrowheads="1"/>
          </p:cNvSpPr>
          <p:nvPr/>
        </p:nvSpPr>
        <p:spPr bwMode="auto">
          <a:xfrm>
            <a:off x="7831063" y="6185681"/>
            <a:ext cx="4360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21m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7m 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65" grpId="0"/>
      <p:bldP spid="66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52" name="矩形: 圆角 2"/>
          <p:cNvSpPr/>
          <p:nvPr/>
        </p:nvSpPr>
        <p:spPr>
          <a:xfrm>
            <a:off x="70789" y="54294"/>
            <a:ext cx="12202821" cy="6786228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667067" y="415290"/>
            <a:ext cx="11105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Bài 2</a:t>
            </a:r>
            <a:r>
              <a:rPr lang="vi-VN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: Một nhóm học sinh có 12 bạn, trong đó số bạn trai bằng một nửa số bạn gái. Hỏi nhóm đó có mấy bạn trai, mấy bạn gái?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602"/>
          <p:cNvGrpSpPr/>
          <p:nvPr/>
        </p:nvGrpSpPr>
        <p:grpSpPr>
          <a:xfrm>
            <a:off x="6126163" y="2369591"/>
            <a:ext cx="762000" cy="177800"/>
            <a:chOff x="2544" y="2048"/>
            <a:chExt cx="480" cy="160"/>
          </a:xfrm>
        </p:grpSpPr>
        <p:sp>
          <p:nvSpPr>
            <p:cNvPr id="11281" name="Line 603"/>
            <p:cNvSpPr/>
            <p:nvPr/>
          </p:nvSpPr>
          <p:spPr>
            <a:xfrm>
              <a:off x="2544" y="2048"/>
              <a:ext cx="0" cy="16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2" name="Line 604"/>
            <p:cNvSpPr/>
            <p:nvPr/>
          </p:nvSpPr>
          <p:spPr>
            <a:xfrm>
              <a:off x="2544" y="2112"/>
              <a:ext cx="48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3" name="Line 605"/>
            <p:cNvSpPr/>
            <p:nvPr/>
          </p:nvSpPr>
          <p:spPr>
            <a:xfrm>
              <a:off x="3024" y="2048"/>
              <a:ext cx="0" cy="16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19228" name="Text Box 92"/>
          <p:cNvSpPr txBox="1"/>
          <p:nvPr/>
        </p:nvSpPr>
        <p:spPr>
          <a:xfrm>
            <a:off x="4356100" y="2136546"/>
            <a:ext cx="1770380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vi-VN" altLang="en-US" sz="2400" dirty="0">
                <a:latin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</a:rPr>
              <a:t>ố bạn trai 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         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229" name="Text Box 93"/>
          <p:cNvSpPr txBox="1"/>
          <p:nvPr/>
        </p:nvSpPr>
        <p:spPr>
          <a:xfrm>
            <a:off x="4291330" y="2617876"/>
            <a:ext cx="190373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vi-VN" altLang="en-US" sz="2400" dirty="0">
                <a:latin typeface="Times New Roman" panose="02020603050405020304" pitchFamily="18" charset="0"/>
              </a:rPr>
              <a:t> S</a:t>
            </a:r>
            <a:r>
              <a:rPr lang="en-US" altLang="en-US" sz="2400" dirty="0">
                <a:latin typeface="Times New Roman" panose="02020603050405020304" pitchFamily="18" charset="0"/>
              </a:rPr>
              <a:t>ố bạn gái 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:      </a:t>
            </a:r>
            <a:r>
              <a:rPr lang="vi-VN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AutoShape 86"/>
          <p:cNvSpPr/>
          <p:nvPr/>
        </p:nvSpPr>
        <p:spPr>
          <a:xfrm rot="-5400000">
            <a:off x="6380480" y="1921281"/>
            <a:ext cx="254635" cy="784225"/>
          </a:xfrm>
          <a:prstGeom prst="rightBrace">
            <a:avLst>
              <a:gd name="adj1" fmla="val 29165"/>
              <a:gd name="adj2" fmla="val 50000"/>
            </a:avLst>
          </a:prstGeom>
          <a:noFill/>
          <a:ln w="12700" cap="sq" cmpd="sng">
            <a:solidFill>
              <a:schemeClr val="tx2"/>
            </a:solidFill>
            <a:prstDash val="solid"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19224" name="Text Box 88"/>
          <p:cNvSpPr txBox="1"/>
          <p:nvPr/>
        </p:nvSpPr>
        <p:spPr>
          <a:xfrm>
            <a:off x="6150020" y="1743709"/>
            <a:ext cx="838200" cy="4619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?bạn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613"/>
          <p:cNvGrpSpPr/>
          <p:nvPr/>
        </p:nvGrpSpPr>
        <p:grpSpPr>
          <a:xfrm>
            <a:off x="6126163" y="2737256"/>
            <a:ext cx="1524000" cy="152400"/>
            <a:chOff x="2160" y="1776"/>
            <a:chExt cx="960" cy="160"/>
          </a:xfrm>
        </p:grpSpPr>
        <p:sp>
          <p:nvSpPr>
            <p:cNvPr id="11284" name="Line 594"/>
            <p:cNvSpPr/>
            <p:nvPr/>
          </p:nvSpPr>
          <p:spPr>
            <a:xfrm>
              <a:off x="2160" y="1776"/>
              <a:ext cx="0" cy="16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5" name="Line 595"/>
            <p:cNvSpPr/>
            <p:nvPr/>
          </p:nvSpPr>
          <p:spPr>
            <a:xfrm flipV="1">
              <a:off x="2160" y="1856"/>
              <a:ext cx="960" cy="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6" name="Line 596"/>
            <p:cNvSpPr/>
            <p:nvPr/>
          </p:nvSpPr>
          <p:spPr>
            <a:xfrm>
              <a:off x="2640" y="1776"/>
              <a:ext cx="0" cy="16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87" name="Line 597"/>
            <p:cNvSpPr/>
            <p:nvPr/>
          </p:nvSpPr>
          <p:spPr>
            <a:xfrm>
              <a:off x="3120" y="1776"/>
              <a:ext cx="0" cy="16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923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85" y="2878861"/>
            <a:ext cx="1524000" cy="240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9227" name="Text Box 91"/>
          <p:cNvSpPr txBox="1"/>
          <p:nvPr/>
        </p:nvSpPr>
        <p:spPr>
          <a:xfrm>
            <a:off x="6468754" y="2944248"/>
            <a:ext cx="838200" cy="4619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?bạn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220" name="AutoShape 84"/>
          <p:cNvSpPr/>
          <p:nvPr/>
        </p:nvSpPr>
        <p:spPr bwMode="auto">
          <a:xfrm>
            <a:off x="7796530" y="2252751"/>
            <a:ext cx="180975" cy="795020"/>
          </a:xfrm>
          <a:prstGeom prst="rightBrace">
            <a:avLst>
              <a:gd name="adj1" fmla="val 137061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9221" name="Text Box 85"/>
          <p:cNvSpPr txBox="1"/>
          <p:nvPr/>
        </p:nvSpPr>
        <p:spPr>
          <a:xfrm>
            <a:off x="8112125" y="2428964"/>
            <a:ext cx="1143000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12 bạn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01359" y="3787768"/>
            <a:ext cx="0" cy="2748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 Box 99"/>
          <p:cNvSpPr txBox="1"/>
          <p:nvPr/>
        </p:nvSpPr>
        <p:spPr>
          <a:xfrm>
            <a:off x="207009" y="3787768"/>
            <a:ext cx="5665139" cy="27515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+ 2 = 3 (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: 3 x 2 = 8 (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12- 8 = 4 (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vi-VN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vi-VN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                                        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trai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4 </a:t>
            </a:r>
            <a:r>
              <a:rPr 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bạn</a:t>
            </a:r>
            <a:r>
              <a:rPr lang="vi-VN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</a:t>
            </a:r>
            <a:r>
              <a:rPr lang="vi-VN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74" name="TextBox 10"/>
          <p:cNvSpPr txBox="1"/>
          <p:nvPr/>
        </p:nvSpPr>
        <p:spPr>
          <a:xfrm>
            <a:off x="2475865" y="1709419"/>
            <a:ext cx="198024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21910" y="856280"/>
            <a:ext cx="974090" cy="82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06347" y="856280"/>
            <a:ext cx="386969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08672" y="1287145"/>
            <a:ext cx="974090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86672" y="1291590"/>
            <a:ext cx="5427980" cy="571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97141" y="3442097"/>
            <a:ext cx="1389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1:</a:t>
            </a:r>
            <a:endParaRPr lang="vi-VN" altLang="en-US" sz="2400" b="1" u="sng" dirty="0">
              <a:solidFill>
                <a:srgbClr val="0000FF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5976302" y="3809542"/>
            <a:ext cx="5889308" cy="2748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90000"/>
              </a:lnSpc>
            </a:pP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+ 2 = 3 (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: 3 x 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12- 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>
              <a:lnSpc>
                <a:spcPct val="90000"/>
              </a:lnSpc>
            </a:pP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                                        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trai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4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bạn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</a:t>
            </a:r>
            <a:r>
              <a:rPr lang="vi-VN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 Box 9"/>
          <p:cNvSpPr txBox="1"/>
          <p:nvPr/>
        </p:nvSpPr>
        <p:spPr>
          <a:xfrm>
            <a:off x="6052502" y="3442097"/>
            <a:ext cx="1389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 u="sng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 2:</a:t>
            </a:r>
            <a:endParaRPr lang="vi-VN" altLang="en-US" sz="2400" b="1" u="sng" dirty="0">
              <a:solidFill>
                <a:srgbClr val="7030A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: Top Corners Rounded 53"/>
          <p:cNvSpPr/>
          <p:nvPr/>
        </p:nvSpPr>
        <p:spPr>
          <a:xfrm>
            <a:off x="5250177" y="60238"/>
            <a:ext cx="1504317" cy="38689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LÀM VỞ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Speech Bubble: Rectangle with Corners Rounded 55"/>
          <p:cNvSpPr/>
          <p:nvPr/>
        </p:nvSpPr>
        <p:spPr>
          <a:xfrm>
            <a:off x="8364046" y="1368425"/>
            <a:ext cx="3554902" cy="817651"/>
          </a:xfrm>
          <a:prstGeom prst="wedgeRoundRectCallout">
            <a:avLst>
              <a:gd name="adj1" fmla="val -3180"/>
              <a:gd name="adj2" fmla="val -9402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gái</a:t>
            </a:r>
            <a:endParaRPr lang="vi-VN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228" grpId="0"/>
      <p:bldP spid="219229" grpId="0"/>
      <p:bldP spid="41" grpId="0" animBg="1"/>
      <p:bldP spid="219224" grpId="0"/>
      <p:bldP spid="219227" grpId="0"/>
      <p:bldP spid="219220" grpId="0" animBg="1"/>
      <p:bldP spid="219221" grpId="0"/>
      <p:bldP spid="100" grpId="0"/>
      <p:bldP spid="11274" grpId="0"/>
      <p:bldP spid="10" grpId="0"/>
      <p:bldP spid="16" grpId="0"/>
      <p:bldP spid="53" grpId="0"/>
      <p:bldP spid="54" grpId="0" animBg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-53337" y="143379"/>
            <a:ext cx="12131040" cy="657124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58222" y="478874"/>
            <a:ext cx="10786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indent="5683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Bài 3: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là 72 .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thì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2406993" y="930909"/>
            <a:ext cx="2625048" cy="25657"/>
          </a:xfrm>
          <a:prstGeom prst="line">
            <a:avLst/>
          </a:prstGeom>
          <a:ln w="38100"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969999" y="1407324"/>
            <a:ext cx="2758721" cy="25657"/>
          </a:xfrm>
          <a:prstGeom prst="line">
            <a:avLst/>
          </a:prstGeom>
          <a:ln w="38100"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5184424" y="930908"/>
            <a:ext cx="2057417" cy="0"/>
          </a:xfrm>
          <a:prstGeom prst="line">
            <a:avLst/>
          </a:prstGeom>
          <a:ln w="38100"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9519938" y="959739"/>
            <a:ext cx="2001501" cy="25657"/>
          </a:xfrm>
          <a:prstGeom prst="line">
            <a:avLst/>
          </a:prstGeom>
          <a:ln w="38100"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Speech Bubble: Rectangle with Corners Rounded 44"/>
          <p:cNvSpPr/>
          <p:nvPr/>
        </p:nvSpPr>
        <p:spPr>
          <a:xfrm>
            <a:off x="9408160" y="1368425"/>
            <a:ext cx="2510788" cy="817651"/>
          </a:xfrm>
          <a:prstGeom prst="wedgeRoundRectCallout">
            <a:avLst>
              <a:gd name="adj1" fmla="val -3180"/>
              <a:gd name="adj2" fmla="val -9402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ectangle: Top Corners Rounded 45"/>
          <p:cNvSpPr/>
          <p:nvPr/>
        </p:nvSpPr>
        <p:spPr>
          <a:xfrm>
            <a:off x="4891695" y="2053586"/>
            <a:ext cx="2006945" cy="50673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LÀM VỞ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-1" y="0"/>
            <a:ext cx="12170767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85293" y="99537"/>
            <a:ext cx="12033607" cy="668696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887495" y="1186862"/>
            <a:ext cx="2086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Tóm</a:t>
            </a:r>
            <a:r>
              <a:rPr lang="en-US" altLang="en-US" sz="2800" b="1" u="sng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tắt</a:t>
            </a:r>
            <a:r>
              <a:rPr lang="en-US" altLang="en-US" sz="2800" b="1" dirty="0">
                <a:solidFill>
                  <a:srgbClr val="FF0000"/>
                </a:solidFill>
                <a:latin typeface="UTM Alberta Heavy" panose="0204060305050602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2155291" y="1732986"/>
            <a:ext cx="1391288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 err="1">
                <a:solidFill>
                  <a:schemeClr val="tx2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tx2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UTM Alberta Heavy" panose="02040603050506020204" pitchFamily="18" charset="0"/>
              </a:rPr>
              <a:t>bé</a:t>
            </a:r>
            <a:r>
              <a:rPr lang="en-US" altLang="en-US" b="1" dirty="0">
                <a:solidFill>
                  <a:schemeClr val="tx2"/>
                </a:solidFill>
                <a:latin typeface="UTM Alberta Heavy" panose="02040603050506020204" pitchFamily="18" charset="0"/>
              </a:rPr>
              <a:t>:</a:t>
            </a:r>
            <a:endParaRPr lang="en-US" altLang="en-US" b="1" dirty="0">
              <a:solidFill>
                <a:schemeClr val="tx2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2108152" y="2236333"/>
            <a:ext cx="1530416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 err="1">
                <a:solidFill>
                  <a:schemeClr val="tx2"/>
                </a:solidFill>
                <a:latin typeface="UTM Alberta Heavy" panose="02040603050506020204" pitchFamily="18" charset="0"/>
              </a:rPr>
              <a:t>Số</a:t>
            </a:r>
            <a:r>
              <a:rPr lang="en-US" altLang="en-US" b="1" dirty="0">
                <a:solidFill>
                  <a:schemeClr val="tx2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UTM Alberta Heavy" panose="02040603050506020204" pitchFamily="18" charset="0"/>
              </a:rPr>
              <a:t>lớn</a:t>
            </a:r>
            <a:r>
              <a:rPr lang="en-US" altLang="en-US" b="1" dirty="0">
                <a:solidFill>
                  <a:schemeClr val="tx2"/>
                </a:solidFill>
                <a:latin typeface="UTM Alberta Heavy" panose="02040603050506020204" pitchFamily="18" charset="0"/>
              </a:rPr>
              <a:t>:</a:t>
            </a:r>
            <a:endParaRPr lang="en-US" altLang="en-US" b="1" dirty="0">
              <a:solidFill>
                <a:schemeClr val="tx2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3801287" y="2037786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3801287" y="1961586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>
            <a:off x="3801287" y="2579233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>
            <a:off x="4791887" y="2579233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>
            <a:off x="5782487" y="2579233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>
            <a:off x="6793725" y="2579233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7839887" y="2579233"/>
            <a:ext cx="990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1" name="Line 51"/>
          <p:cNvSpPr>
            <a:spLocks noChangeShapeType="1"/>
          </p:cNvSpPr>
          <p:nvPr/>
        </p:nvSpPr>
        <p:spPr bwMode="auto">
          <a:xfrm>
            <a:off x="4791887" y="1961586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2" name="Line 52"/>
          <p:cNvSpPr>
            <a:spLocks noChangeShapeType="1"/>
          </p:cNvSpPr>
          <p:nvPr/>
        </p:nvSpPr>
        <p:spPr bwMode="auto">
          <a:xfrm>
            <a:off x="3801287" y="2426833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3" name="Line 53"/>
          <p:cNvSpPr>
            <a:spLocks noChangeShapeType="1"/>
          </p:cNvSpPr>
          <p:nvPr/>
        </p:nvSpPr>
        <p:spPr bwMode="auto">
          <a:xfrm>
            <a:off x="4791887" y="2426833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4" name="Line 54"/>
          <p:cNvSpPr>
            <a:spLocks noChangeShapeType="1"/>
          </p:cNvSpPr>
          <p:nvPr/>
        </p:nvSpPr>
        <p:spPr bwMode="auto">
          <a:xfrm>
            <a:off x="5782487" y="2426833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>
            <a:off x="6773087" y="2426833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>
            <a:off x="7806550" y="2426833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7" name="Line 57"/>
          <p:cNvSpPr>
            <a:spLocks noChangeShapeType="1"/>
          </p:cNvSpPr>
          <p:nvPr/>
        </p:nvSpPr>
        <p:spPr bwMode="auto">
          <a:xfrm>
            <a:off x="8830487" y="2426833"/>
            <a:ext cx="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8" name="Freeform 60"/>
          <p:cNvSpPr/>
          <p:nvPr/>
        </p:nvSpPr>
        <p:spPr bwMode="auto">
          <a:xfrm>
            <a:off x="3801287" y="1809186"/>
            <a:ext cx="960438" cy="104775"/>
          </a:xfrm>
          <a:custGeom>
            <a:avLst/>
            <a:gdLst>
              <a:gd name="T0" fmla="*/ 0 w 1872"/>
              <a:gd name="T1" fmla="*/ 2147483646 h 192"/>
              <a:gd name="T2" fmla="*/ 2147483646 w 1872"/>
              <a:gd name="T3" fmla="*/ 0 h 192"/>
              <a:gd name="T4" fmla="*/ 2147483646 w 1872"/>
              <a:gd name="T5" fmla="*/ 2147483646 h 192"/>
              <a:gd name="T6" fmla="*/ 0 60000 65536"/>
              <a:gd name="T7" fmla="*/ 0 60000 65536"/>
              <a:gd name="T8" fmla="*/ 0 60000 65536"/>
              <a:gd name="T9" fmla="*/ 0 w 1872"/>
              <a:gd name="T10" fmla="*/ 0 h 192"/>
              <a:gd name="T11" fmla="*/ 1872 w 187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192">
                <a:moveTo>
                  <a:pt x="0" y="192"/>
                </a:moveTo>
                <a:cubicBezTo>
                  <a:pt x="348" y="96"/>
                  <a:pt x="696" y="0"/>
                  <a:pt x="1008" y="0"/>
                </a:cubicBezTo>
                <a:cubicBezTo>
                  <a:pt x="1320" y="0"/>
                  <a:pt x="1596" y="96"/>
                  <a:pt x="1872" y="192"/>
                </a:cubicBez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9" name="Freeform 61"/>
          <p:cNvSpPr/>
          <p:nvPr/>
        </p:nvSpPr>
        <p:spPr bwMode="auto">
          <a:xfrm>
            <a:off x="3801287" y="2655433"/>
            <a:ext cx="5029200" cy="134537"/>
          </a:xfrm>
          <a:custGeom>
            <a:avLst/>
            <a:gdLst>
              <a:gd name="T0" fmla="*/ 0 w 3168"/>
              <a:gd name="T1" fmla="*/ 0 h 192"/>
              <a:gd name="T2" fmla="*/ 2147483646 w 3168"/>
              <a:gd name="T3" fmla="*/ 2147483646 h 192"/>
              <a:gd name="T4" fmla="*/ 2147483646 w 3168"/>
              <a:gd name="T5" fmla="*/ 0 h 192"/>
              <a:gd name="T6" fmla="*/ 0 60000 65536"/>
              <a:gd name="T7" fmla="*/ 0 60000 65536"/>
              <a:gd name="T8" fmla="*/ 0 60000 65536"/>
              <a:gd name="T9" fmla="*/ 0 w 3168"/>
              <a:gd name="T10" fmla="*/ 0 h 192"/>
              <a:gd name="T11" fmla="*/ 3168 w 316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8" h="192">
                <a:moveTo>
                  <a:pt x="0" y="0"/>
                </a:moveTo>
                <a:cubicBezTo>
                  <a:pt x="528" y="96"/>
                  <a:pt x="1056" y="192"/>
                  <a:pt x="1584" y="192"/>
                </a:cubicBezTo>
                <a:cubicBezTo>
                  <a:pt x="2112" y="192"/>
                  <a:pt x="2640" y="96"/>
                  <a:pt x="3168" y="0"/>
                </a:cubicBezTo>
              </a:path>
            </a:pathLst>
          </a:custGeom>
          <a:noFill/>
          <a:ln w="9525">
            <a:solidFill>
              <a:schemeClr val="tx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0" name="AutoShape 62"/>
          <p:cNvSpPr/>
          <p:nvPr/>
        </p:nvSpPr>
        <p:spPr bwMode="auto">
          <a:xfrm>
            <a:off x="9051185" y="1913961"/>
            <a:ext cx="136525" cy="838200"/>
          </a:xfrm>
          <a:prstGeom prst="rightBrace">
            <a:avLst>
              <a:gd name="adj1" fmla="val 51163"/>
              <a:gd name="adj2" fmla="val 50000"/>
            </a:avLst>
          </a:prstGeom>
          <a:noFill/>
          <a:ln w="952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41" name="Rectangle 63"/>
          <p:cNvSpPr>
            <a:spLocks noChangeArrowheads="1"/>
          </p:cNvSpPr>
          <p:nvPr/>
        </p:nvSpPr>
        <p:spPr bwMode="auto">
          <a:xfrm>
            <a:off x="6213975" y="2623708"/>
            <a:ext cx="381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?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42" name="Rectangle 64"/>
          <p:cNvSpPr>
            <a:spLocks noChangeArrowheads="1"/>
          </p:cNvSpPr>
          <p:nvPr/>
        </p:nvSpPr>
        <p:spPr bwMode="auto">
          <a:xfrm>
            <a:off x="4182287" y="1351986"/>
            <a:ext cx="381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?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43" name="Rectangle 65"/>
          <p:cNvSpPr>
            <a:spLocks noChangeArrowheads="1"/>
          </p:cNvSpPr>
          <p:nvPr/>
        </p:nvSpPr>
        <p:spPr bwMode="auto">
          <a:xfrm>
            <a:off x="9217873" y="2037786"/>
            <a:ext cx="7620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TM Alberta Heavy" panose="02040603050506020204" pitchFamily="18" charset="0"/>
              </a:rPr>
              <a:t>72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TM Alberta Heavy" panose="02040603050506020204" pitchFamily="18" charset="0"/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95293" y="3135537"/>
            <a:ext cx="2083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en-US" sz="2400" b="1" i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Rectangle 65"/>
          <p:cNvSpPr>
            <a:spLocks noChangeArrowheads="1"/>
          </p:cNvSpPr>
          <p:nvPr/>
        </p:nvSpPr>
        <p:spPr bwMode="auto">
          <a:xfrm>
            <a:off x="2802909" y="5872489"/>
            <a:ext cx="5909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24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205180" y="3582982"/>
            <a:ext cx="62139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5 + 1 = 6 (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 Box 39"/>
          <p:cNvSpPr txBox="1">
            <a:spLocks noChangeArrowheads="1"/>
          </p:cNvSpPr>
          <p:nvPr/>
        </p:nvSpPr>
        <p:spPr bwMode="auto">
          <a:xfrm>
            <a:off x="846231" y="4348315"/>
            <a:ext cx="46754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: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72 : 6 x 1= 12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2" name="Text Box 40"/>
          <p:cNvSpPr txBox="1">
            <a:spLocks noChangeArrowheads="1"/>
          </p:cNvSpPr>
          <p:nvPr/>
        </p:nvSpPr>
        <p:spPr bwMode="auto">
          <a:xfrm>
            <a:off x="742546" y="5059858"/>
            <a:ext cx="49217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72 – 12 = 60</a:t>
            </a:r>
            <a:endParaRPr lang="en-US" altLang="en-US" sz="2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628720" y="368865"/>
            <a:ext cx="10786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indent="5683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Bài 3: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là 72 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thì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alt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28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775959" y="3327700"/>
            <a:ext cx="0" cy="288268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5752785" y="3158870"/>
            <a:ext cx="2083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u="sng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en-US" sz="2400" b="1" i="1" u="sng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alt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6021738" y="3563114"/>
            <a:ext cx="56540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5 + 1 = 6 (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6708051" y="4330450"/>
            <a:ext cx="50549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: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72 : 6 x 5= 60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6649381" y="5044195"/>
            <a:ext cx="50474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72 – 60 = 12</a:t>
            </a:r>
            <a:endParaRPr lang="en-US" altLang="en-US" sz="24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Rectangle 65"/>
          <p:cNvSpPr>
            <a:spLocks noChangeArrowheads="1"/>
          </p:cNvSpPr>
          <p:nvPr/>
        </p:nvSpPr>
        <p:spPr bwMode="auto">
          <a:xfrm>
            <a:off x="8614686" y="5770214"/>
            <a:ext cx="329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 </a:t>
            </a:r>
            <a:r>
              <a:rPr lang="en-US" alt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altLang="en-US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28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68" grpId="0"/>
      <p:bldP spid="69" grpId="0"/>
      <p:bldP spid="71" grpId="0"/>
      <p:bldP spid="48" grpId="0"/>
      <p:bldP spid="50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0" y="71772"/>
            <a:ext cx="12202821" cy="6786228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95422" y="1762125"/>
            <a:ext cx="961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BT1, 2 , 3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95422" y="1780500"/>
            <a:ext cx="9610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BT1,2,3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127839" y="93577"/>
            <a:ext cx="12064161" cy="6657743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10401" y="371066"/>
            <a:ext cx="9705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650552" y="1211629"/>
            <a:ext cx="7106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Line 56"/>
          <p:cNvSpPr>
            <a:spLocks noChangeShapeType="1"/>
          </p:cNvSpPr>
          <p:nvPr/>
        </p:nvSpPr>
        <p:spPr bwMode="auto">
          <a:xfrm>
            <a:off x="6362383" y="3012060"/>
            <a:ext cx="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Line 61"/>
          <p:cNvSpPr>
            <a:spLocks noChangeShapeType="1"/>
          </p:cNvSpPr>
          <p:nvPr/>
        </p:nvSpPr>
        <p:spPr bwMode="auto">
          <a:xfrm>
            <a:off x="2250256" y="880443"/>
            <a:ext cx="2187864" cy="0"/>
          </a:xfrm>
          <a:prstGeom prst="line">
            <a:avLst/>
          </a:prstGeom>
          <a:noFill/>
          <a:ln w="38100" cap="sq" cmpd="thinThick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62"/>
          <p:cNvSpPr>
            <a:spLocks noChangeShapeType="1"/>
          </p:cNvSpPr>
          <p:nvPr/>
        </p:nvSpPr>
        <p:spPr bwMode="auto">
          <a:xfrm>
            <a:off x="5177589" y="955841"/>
            <a:ext cx="685800" cy="0"/>
          </a:xfrm>
          <a:prstGeom prst="line">
            <a:avLst/>
          </a:prstGeom>
          <a:noFill/>
          <a:ln w="38100" cap="sq" cmpd="thinThick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5070909" y="1607803"/>
            <a:ext cx="5334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5059797" y="2020553"/>
            <a:ext cx="2220912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5070909" y="1531603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5299509" y="1607803"/>
            <a:ext cx="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5612247" y="1531603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5070909" y="1934828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5612247" y="1934828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6713972" y="1944353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3237508" y="1302669"/>
            <a:ext cx="1877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AutoShape 50"/>
          <p:cNvSpPr/>
          <p:nvPr/>
        </p:nvSpPr>
        <p:spPr bwMode="auto">
          <a:xfrm>
            <a:off x="7585509" y="1410953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7737909" y="148715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l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AutoShape 53"/>
          <p:cNvSpPr/>
          <p:nvPr/>
        </p:nvSpPr>
        <p:spPr bwMode="auto">
          <a:xfrm rot="-5400000">
            <a:off x="5258234" y="1147428"/>
            <a:ext cx="158750" cy="533400"/>
          </a:xfrm>
          <a:prstGeom prst="rightBrace">
            <a:avLst>
              <a:gd name="adj1" fmla="val 28000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AutoShape 54"/>
          <p:cNvSpPr/>
          <p:nvPr/>
        </p:nvSpPr>
        <p:spPr bwMode="auto">
          <a:xfrm rot="5400000">
            <a:off x="6023409" y="1220453"/>
            <a:ext cx="304800" cy="2209800"/>
          </a:xfrm>
          <a:prstGeom prst="rightBrace">
            <a:avLst>
              <a:gd name="adj1" fmla="val 6041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5223309" y="95375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l</a:t>
            </a:r>
            <a:endParaRPr lang="en-US" sz="24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Line 57"/>
          <p:cNvSpPr>
            <a:spLocks noChangeShapeType="1"/>
          </p:cNvSpPr>
          <p:nvPr/>
        </p:nvSpPr>
        <p:spPr bwMode="auto">
          <a:xfrm>
            <a:off x="6171047" y="1944353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Line 58"/>
          <p:cNvSpPr>
            <a:spLocks noChangeShapeType="1"/>
          </p:cNvSpPr>
          <p:nvPr/>
        </p:nvSpPr>
        <p:spPr bwMode="auto">
          <a:xfrm>
            <a:off x="7280709" y="1944353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3237508" y="1842419"/>
            <a:ext cx="1877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5756709" y="240790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l</a:t>
            </a:r>
            <a:endParaRPr lang="en-US" sz="24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 Box 63"/>
          <p:cNvSpPr txBox="1">
            <a:spLocks noChangeArrowheads="1"/>
          </p:cNvSpPr>
          <p:nvPr/>
        </p:nvSpPr>
        <p:spPr bwMode="auto">
          <a:xfrm>
            <a:off x="2118533" y="3113532"/>
            <a:ext cx="854791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 Ý:</a:t>
            </a:r>
            <a:endParaRPr lang="en-US" sz="3200" b="1" u="sng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/>
      <p:bldP spid="49" grpId="0" animBg="1"/>
      <p:bldP spid="50" grpId="0" animBg="1"/>
      <p:bldP spid="51" grpId="0"/>
      <p:bldP spid="52" grpId="0" animBg="1"/>
      <p:bldP spid="53" grpId="0" animBg="1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-219075" y="-612140"/>
            <a:ext cx="13166090" cy="7598410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Tổng 2 thùng có 180 lít dầu. Số dầu ở thùng dầu 1 bằng 1/5 tổng số dầu 2 thùng. Tìm số dầu ở mỗi thùng?</a:t>
            </a:r>
            <a:endParaRPr lang="zh-CN" altLang="en-US" sz="16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76111" y="70076"/>
            <a:ext cx="970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721485" y="736600"/>
            <a:ext cx="37026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Line 56"/>
          <p:cNvSpPr>
            <a:spLocks noChangeShapeType="1"/>
          </p:cNvSpPr>
          <p:nvPr/>
        </p:nvSpPr>
        <p:spPr bwMode="auto">
          <a:xfrm>
            <a:off x="5579634" y="2938943"/>
            <a:ext cx="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Line 61"/>
          <p:cNvSpPr>
            <a:spLocks noChangeShapeType="1"/>
          </p:cNvSpPr>
          <p:nvPr/>
        </p:nvSpPr>
        <p:spPr bwMode="auto">
          <a:xfrm>
            <a:off x="2002790" y="449580"/>
            <a:ext cx="1660525" cy="10160"/>
          </a:xfrm>
          <a:prstGeom prst="line">
            <a:avLst/>
          </a:prstGeom>
          <a:noFill/>
          <a:ln w="38100" cap="sq" cmpd="thinThick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37" name="Line 62"/>
          <p:cNvSpPr>
            <a:spLocks noChangeShapeType="1"/>
          </p:cNvSpPr>
          <p:nvPr/>
        </p:nvSpPr>
        <p:spPr bwMode="auto">
          <a:xfrm>
            <a:off x="4167505" y="461645"/>
            <a:ext cx="488950" cy="1905"/>
          </a:xfrm>
          <a:prstGeom prst="line">
            <a:avLst/>
          </a:prstGeom>
          <a:noFill/>
          <a:ln w="38100" cap="sq" cmpd="thinThick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2833475" y="908891"/>
            <a:ext cx="53340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2822363" y="1321641"/>
            <a:ext cx="2220912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2833475" y="832691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3062075" y="908891"/>
            <a:ext cx="0" cy="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3374813" y="832691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2833475" y="1235916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3374813" y="1235916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4476538" y="1245441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1611630" y="639445"/>
            <a:ext cx="122174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AutoShape 50"/>
          <p:cNvSpPr/>
          <p:nvPr/>
        </p:nvSpPr>
        <p:spPr bwMode="auto">
          <a:xfrm>
            <a:off x="5219700" y="832485"/>
            <a:ext cx="90170" cy="614680"/>
          </a:xfrm>
          <a:prstGeom prst="rightBrace">
            <a:avLst>
              <a:gd name="adj1" fmla="val 91667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5334105" y="940641"/>
            <a:ext cx="9906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l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AutoShape 53"/>
          <p:cNvSpPr/>
          <p:nvPr/>
        </p:nvSpPr>
        <p:spPr bwMode="auto">
          <a:xfrm rot="-5400000">
            <a:off x="3020800" y="519636"/>
            <a:ext cx="158750" cy="533400"/>
          </a:xfrm>
          <a:prstGeom prst="rightBrace">
            <a:avLst>
              <a:gd name="adj1" fmla="val 28000"/>
              <a:gd name="adj2" fmla="val 50000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AutoShape 54"/>
          <p:cNvSpPr/>
          <p:nvPr/>
        </p:nvSpPr>
        <p:spPr bwMode="auto">
          <a:xfrm rot="5400000">
            <a:off x="3825240" y="369570"/>
            <a:ext cx="226060" cy="2209165"/>
          </a:xfrm>
          <a:prstGeom prst="rightBrace">
            <a:avLst>
              <a:gd name="adj1" fmla="val 60417"/>
              <a:gd name="adj2" fmla="val 49166"/>
            </a:avLst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2884805" y="478790"/>
            <a:ext cx="4305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l</a:t>
            </a:r>
            <a:endParaRPr lang="en-US" sz="1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Line 57"/>
          <p:cNvSpPr>
            <a:spLocks noChangeShapeType="1"/>
          </p:cNvSpPr>
          <p:nvPr/>
        </p:nvSpPr>
        <p:spPr bwMode="auto">
          <a:xfrm>
            <a:off x="3933613" y="1245441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Line 58"/>
          <p:cNvSpPr>
            <a:spLocks noChangeShapeType="1"/>
          </p:cNvSpPr>
          <p:nvPr/>
        </p:nvSpPr>
        <p:spPr bwMode="auto">
          <a:xfrm>
            <a:off x="5043275" y="1245441"/>
            <a:ext cx="0" cy="152400"/>
          </a:xfrm>
          <a:prstGeom prst="line">
            <a:avLst/>
          </a:prstGeom>
          <a:noFill/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59"/>
          <p:cNvSpPr txBox="1">
            <a:spLocks noChangeArrowheads="1"/>
          </p:cNvSpPr>
          <p:nvPr/>
        </p:nvSpPr>
        <p:spPr bwMode="auto">
          <a:xfrm>
            <a:off x="1611579" y="1158747"/>
            <a:ext cx="187751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3808835" y="1528016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l</a:t>
            </a:r>
            <a:endParaRPr lang="en-US" sz="1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Box 14"/>
          <p:cNvSpPr txBox="1"/>
          <p:nvPr/>
        </p:nvSpPr>
        <p:spPr>
          <a:xfrm>
            <a:off x="72390" y="2113280"/>
            <a:ext cx="12139930" cy="73723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1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+ Tổng 2 thùng có 180 lít dầu. Số lít dầu 2 thùng gấp 4 lần số dầu ở thùng thứ 1. Tìm số dầu ở mỗi thùng?</a:t>
            </a:r>
            <a:endParaRPr lang="vi-VN" altLang="en-US" sz="21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4"/>
          <p:cNvSpPr txBox="1"/>
          <p:nvPr/>
        </p:nvSpPr>
        <p:spPr>
          <a:xfrm>
            <a:off x="148795" y="2840413"/>
            <a:ext cx="121403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+ </a:t>
            </a:r>
            <a:r>
              <a:rPr lang="vi-VN" altLang="en-US" sz="2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Tổng 2 thùng có 180 lít dầu</a:t>
            </a:r>
            <a:r>
              <a:rPr lang="vi-VN" altLang="en-US" sz="21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.T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hùng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1/4 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lít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1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5"/>
          <p:cNvSpPr txBox="1"/>
          <p:nvPr/>
        </p:nvSpPr>
        <p:spPr>
          <a:xfrm>
            <a:off x="148590" y="3590290"/>
            <a:ext cx="118618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21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+ </a:t>
            </a:r>
            <a:r>
              <a:rPr sz="21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 2 thùng có 180 lít dầu. </a:t>
            </a:r>
            <a:r>
              <a:rPr lang="vi-VN" sz="21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sz="2100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ếu số dầu ở thùng thứ hai giảm đi 4 lần thì được số dầu thùng thứ nhất. Tìm số dầu ở mỗi thùng?</a:t>
            </a:r>
            <a:endParaRPr sz="2100" b="1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6"/>
          <p:cNvSpPr txBox="1"/>
          <p:nvPr/>
        </p:nvSpPr>
        <p:spPr>
          <a:xfrm>
            <a:off x="147779" y="1617354"/>
            <a:ext cx="32273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 toán có thể l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148590" y="4350385"/>
            <a:ext cx="118618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1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+ </a:t>
            </a:r>
            <a:r>
              <a:rPr sz="2100" b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 2 thùng có 180 lít dầu. Số dầu ở thùng dầu 1 bằng 1/5 tổng số dầu 2 thùng. Tìm số dầu ở mỗi thùng?</a:t>
            </a:r>
            <a:endParaRPr sz="2100" b="1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211455" y="5047615"/>
            <a:ext cx="118618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100" b="1">
                <a:solidFill>
                  <a:srgbClr val="0D666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+ </a:t>
            </a:r>
            <a:r>
              <a:rPr sz="2100" b="1">
                <a:solidFill>
                  <a:srgbClr val="0D666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 2 thùng có 180 lít dầu. Tổng số dầu 2 thùng gấp 5 lần số dầu ở thùng thứ 1. Tìm số dầu ở mỗi thùng?</a:t>
            </a:r>
            <a:endParaRPr sz="2100" b="1">
              <a:solidFill>
                <a:srgbClr val="0D666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50520" y="5840095"/>
            <a:ext cx="118618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1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+ </a:t>
            </a:r>
            <a:r>
              <a:rPr sz="21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 2 thùng có 180 lít dầu. Số dầu ở thùng dầu 2 bằng 4/5 tổng số dầu 2 thùng. Tìm số dầu ở mỗi thùng?</a:t>
            </a:r>
            <a:endParaRPr sz="21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/>
      <p:bldP spid="32" grpId="0"/>
      <p:bldP spid="3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57500" y="128337"/>
            <a:ext cx="12004907" cy="652913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032836" y="737941"/>
            <a:ext cx="0" cy="572702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5269580" y="200526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i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-22890" y="1299316"/>
            <a:ext cx="6118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11125" indent="-11112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1896142" y="3250388"/>
            <a:ext cx="3373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: 5 x 1 = 36 (l)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 Box 69"/>
          <p:cNvSpPr txBox="1">
            <a:spLocks noChangeArrowheads="1"/>
          </p:cNvSpPr>
          <p:nvPr/>
        </p:nvSpPr>
        <p:spPr bwMode="auto">
          <a:xfrm>
            <a:off x="1692650" y="4412768"/>
            <a:ext cx="3373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– 36  = 144 (l)</a:t>
            </a:r>
            <a:endParaRPr lang="en-US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 Box 70"/>
          <p:cNvSpPr txBox="1">
            <a:spLocks noChangeArrowheads="1"/>
          </p:cNvSpPr>
          <p:nvPr/>
        </p:nvSpPr>
        <p:spPr bwMode="auto">
          <a:xfrm>
            <a:off x="319276" y="2568433"/>
            <a:ext cx="57939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 Box 72"/>
          <p:cNvSpPr txBox="1">
            <a:spLocks noChangeArrowheads="1"/>
          </p:cNvSpPr>
          <p:nvPr/>
        </p:nvSpPr>
        <p:spPr bwMode="auto">
          <a:xfrm>
            <a:off x="1896142" y="1931103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+ 4 = 5 (phần)</a:t>
            </a:r>
            <a:endParaRPr lang="en-US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73"/>
          <p:cNvSpPr txBox="1">
            <a:spLocks noChangeArrowheads="1"/>
          </p:cNvSpPr>
          <p:nvPr/>
        </p:nvSpPr>
        <p:spPr bwMode="auto">
          <a:xfrm>
            <a:off x="290938" y="3831578"/>
            <a:ext cx="545807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 Box 74"/>
          <p:cNvSpPr txBox="1">
            <a:spLocks noChangeArrowheads="1"/>
          </p:cNvSpPr>
          <p:nvPr/>
        </p:nvSpPr>
        <p:spPr bwMode="auto">
          <a:xfrm>
            <a:off x="1209672" y="4963301"/>
            <a:ext cx="5097379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36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144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 Box 75"/>
          <p:cNvSpPr txBox="1">
            <a:spLocks noChangeArrowheads="1"/>
          </p:cNvSpPr>
          <p:nvPr/>
        </p:nvSpPr>
        <p:spPr bwMode="auto">
          <a:xfrm>
            <a:off x="649702" y="756141"/>
            <a:ext cx="1624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b="1" i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 Box 56"/>
          <p:cNvSpPr txBox="1">
            <a:spLocks noChangeArrowheads="1"/>
          </p:cNvSpPr>
          <p:nvPr/>
        </p:nvSpPr>
        <p:spPr bwMode="auto">
          <a:xfrm>
            <a:off x="6032836" y="1318714"/>
            <a:ext cx="6159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111125" indent="-111125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>
            <a:off x="7385588" y="3235463"/>
            <a:ext cx="3912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: 5 x 4 = 144 (l)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 Box 59"/>
          <p:cNvSpPr txBox="1">
            <a:spLocks noChangeArrowheads="1"/>
          </p:cNvSpPr>
          <p:nvPr/>
        </p:nvSpPr>
        <p:spPr bwMode="auto">
          <a:xfrm>
            <a:off x="7535863" y="4343020"/>
            <a:ext cx="39126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– 144  = 36 (l)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6316663" y="2584500"/>
            <a:ext cx="544094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62"/>
          <p:cNvSpPr txBox="1">
            <a:spLocks noChangeArrowheads="1"/>
          </p:cNvSpPr>
          <p:nvPr/>
        </p:nvSpPr>
        <p:spPr bwMode="auto">
          <a:xfrm>
            <a:off x="7590952" y="1938404"/>
            <a:ext cx="3623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+ 4 = 5 (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6336320" y="3815868"/>
            <a:ext cx="56718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 Box 66"/>
          <p:cNvSpPr txBox="1">
            <a:spLocks noChangeArrowheads="1"/>
          </p:cNvSpPr>
          <p:nvPr/>
        </p:nvSpPr>
        <p:spPr bwMode="auto">
          <a:xfrm>
            <a:off x="6621463" y="4923425"/>
            <a:ext cx="5440944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36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144 </a:t>
            </a:r>
            <a:r>
              <a:rPr 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endParaRPr 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 Box 76"/>
          <p:cNvSpPr txBox="1">
            <a:spLocks noChangeArrowheads="1"/>
          </p:cNvSpPr>
          <p:nvPr/>
        </p:nvSpPr>
        <p:spPr bwMode="auto">
          <a:xfrm>
            <a:off x="6316663" y="781521"/>
            <a:ext cx="1414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b="1" i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81989" y="1760897"/>
            <a:ext cx="4089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73281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altLang="zh-CN" sz="6600" dirty="0">
                <a:solidFill>
                  <a:srgbClr val="73281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600" dirty="0" err="1">
                <a:solidFill>
                  <a:srgbClr val="73281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endParaRPr lang="zh-CN" altLang="en-US" sz="6600" dirty="0">
              <a:solidFill>
                <a:srgbClr val="73281D"/>
              </a:solidFill>
              <a:latin typeface="Cambria" panose="02040503050406030204" pitchFamily="18" charset="0"/>
              <a:ea typeface="字魂27号-布丁体" panose="00000505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61160" y="1261110"/>
            <a:ext cx="4804409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err="1">
                <a:solidFill>
                  <a:srgbClr val="73281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8800" dirty="0">
                <a:solidFill>
                  <a:srgbClr val="73281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dirty="0" err="1">
                <a:solidFill>
                  <a:srgbClr val="73281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altLang="zh-CN" sz="8800" dirty="0" err="1">
              <a:solidFill>
                <a:srgbClr val="73281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899833" y="179481"/>
            <a:ext cx="10606837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19212" y="729114"/>
            <a:ext cx="9705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69"/>
          <p:cNvGrpSpPr/>
          <p:nvPr/>
        </p:nvGrpSpPr>
        <p:grpSpPr bwMode="auto">
          <a:xfrm>
            <a:off x="2037348" y="3918701"/>
            <a:ext cx="5410200" cy="2200275"/>
            <a:chOff x="609600" y="3591580"/>
            <a:chExt cx="5410200" cy="2199620"/>
          </a:xfrm>
        </p:grpSpPr>
        <p:grpSp>
          <p:nvGrpSpPr>
            <p:cNvPr id="28" name="Group 40"/>
            <p:cNvGrpSpPr/>
            <p:nvPr/>
          </p:nvGrpSpPr>
          <p:grpSpPr bwMode="auto">
            <a:xfrm>
              <a:off x="2362200" y="4495800"/>
              <a:ext cx="2895600" cy="685800"/>
              <a:chOff x="5410200" y="2057400"/>
              <a:chExt cx="2895600" cy="685800"/>
            </a:xfrm>
          </p:grpSpPr>
          <p:grpSp>
            <p:nvGrpSpPr>
              <p:cNvPr id="37" name="Group 15"/>
              <p:cNvGrpSpPr/>
              <p:nvPr/>
            </p:nvGrpSpPr>
            <p:grpSpPr bwMode="auto">
              <a:xfrm>
                <a:off x="5410200" y="2057400"/>
                <a:ext cx="1066800" cy="152400"/>
                <a:chOff x="1872" y="2064"/>
                <a:chExt cx="672" cy="96"/>
              </a:xfrm>
            </p:grpSpPr>
            <p:sp>
              <p:nvSpPr>
                <p:cNvPr id="71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72" name="Line 17"/>
                <p:cNvSpPr>
                  <a:spLocks noChangeShapeType="1"/>
                </p:cNvSpPr>
                <p:nvPr/>
              </p:nvSpPr>
              <p:spPr bwMode="auto">
                <a:xfrm>
                  <a:off x="2208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73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74" name="Line 19"/>
                <p:cNvSpPr>
                  <a:spLocks noChangeShapeType="1"/>
                </p:cNvSpPr>
                <p:nvPr/>
              </p:nvSpPr>
              <p:spPr bwMode="auto">
                <a:xfrm>
                  <a:off x="2208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75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56" name="Group 106"/>
              <p:cNvGrpSpPr/>
              <p:nvPr/>
            </p:nvGrpSpPr>
            <p:grpSpPr bwMode="auto">
              <a:xfrm>
                <a:off x="5410200" y="2590800"/>
                <a:ext cx="2667000" cy="152400"/>
                <a:chOff x="1872" y="2352"/>
                <a:chExt cx="1680" cy="96"/>
              </a:xfrm>
            </p:grpSpPr>
            <p:sp>
              <p:nvSpPr>
                <p:cNvPr id="59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60" name="Line 71"/>
                <p:cNvSpPr>
                  <a:spLocks noChangeShapeType="1"/>
                </p:cNvSpPr>
                <p:nvPr/>
              </p:nvSpPr>
              <p:spPr bwMode="auto">
                <a:xfrm>
                  <a:off x="3216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61" name="Line 84"/>
                <p:cNvSpPr>
                  <a:spLocks noChangeShapeType="1"/>
                </p:cNvSpPr>
                <p:nvPr/>
              </p:nvSpPr>
              <p:spPr bwMode="auto">
                <a:xfrm>
                  <a:off x="3552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62" name="Line 85"/>
                <p:cNvSpPr>
                  <a:spLocks noChangeShapeType="1"/>
                </p:cNvSpPr>
                <p:nvPr/>
              </p:nvSpPr>
              <p:spPr bwMode="auto">
                <a:xfrm>
                  <a:off x="3216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63" name="Group 98"/>
                <p:cNvGrpSpPr/>
                <p:nvPr/>
              </p:nvGrpSpPr>
              <p:grpSpPr bwMode="auto">
                <a:xfrm>
                  <a:off x="1872" y="2352"/>
                  <a:ext cx="1008" cy="96"/>
                  <a:chOff x="1872" y="2064"/>
                  <a:chExt cx="1008" cy="96"/>
                </a:xfrm>
              </p:grpSpPr>
              <p:sp>
                <p:nvSpPr>
                  <p:cNvPr id="64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65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66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67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68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6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70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  <p:sp>
            <p:nvSpPr>
              <p:cNvPr id="57" name="AutoShape 37"/>
              <p:cNvSpPr/>
              <p:nvPr/>
            </p:nvSpPr>
            <p:spPr bwMode="auto">
              <a:xfrm>
                <a:off x="8229600" y="2057400"/>
                <a:ext cx="76200" cy="685800"/>
              </a:xfrm>
              <a:prstGeom prst="rightBrace">
                <a:avLst>
                  <a:gd name="adj1" fmla="val 75000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z="1800">
                  <a:solidFill>
                    <a:srgbClr val="0000FF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257800" y="4629496"/>
              <a:ext cx="762000" cy="39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FF"/>
                  </a:solidFill>
                  <a:cs typeface="Times New Roman" panose="02020603050405020304" pitchFamily="18" charset="0"/>
                </a:rPr>
                <a:t>120</a:t>
              </a:r>
              <a:endParaRPr lang="en-US" sz="200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0" name="TextBox 42"/>
            <p:cNvSpPr txBox="1">
              <a:spLocks noChangeArrowheads="1"/>
            </p:cNvSpPr>
            <p:nvPr/>
          </p:nvSpPr>
          <p:spPr bwMode="auto">
            <a:xfrm>
              <a:off x="609600" y="3591580"/>
              <a:ext cx="3429000" cy="518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S</a:t>
              </a:r>
              <a:r>
                <a:rPr lang="vi-VN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ơ</a:t>
              </a:r>
              <a:r>
                <a:rPr lang="en-US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vi-VN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đồ</a:t>
              </a:r>
              <a:r>
                <a:rPr lang="en-US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 2 :</a:t>
              </a:r>
              <a:endParaRPr lang="en-US" u="sng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1" name="Arc 22"/>
            <p:cNvSpPr/>
            <p:nvPr/>
          </p:nvSpPr>
          <p:spPr bwMode="auto">
            <a:xfrm rot="13920840" flipV="1">
              <a:off x="2436859" y="4370245"/>
              <a:ext cx="1295400" cy="773113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2" name="Arc 117"/>
            <p:cNvSpPr/>
            <p:nvPr/>
          </p:nvSpPr>
          <p:spPr bwMode="auto">
            <a:xfrm rot="643457" flipV="1">
              <a:off x="2425413" y="4619738"/>
              <a:ext cx="2632075" cy="762000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3" name="TextBox 55"/>
            <p:cNvSpPr txBox="1">
              <a:spLocks noChangeArrowheads="1"/>
            </p:cNvSpPr>
            <p:nvPr/>
          </p:nvSpPr>
          <p:spPr bwMode="auto">
            <a:xfrm>
              <a:off x="990600" y="4853267"/>
              <a:ext cx="1524000" cy="45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FF"/>
                  </a:solidFill>
                  <a:cs typeface="Times New Roman" panose="02020603050405020304" pitchFamily="18" charset="0"/>
                </a:rPr>
                <a:t>Số l</a:t>
              </a:r>
              <a:r>
                <a:rPr lang="vi-VN" sz="2400">
                  <a:solidFill>
                    <a:srgbClr val="0000FF"/>
                  </a:solidFill>
                  <a:cs typeface="Times New Roman" panose="02020603050405020304" pitchFamily="18" charset="0"/>
                </a:rPr>
                <a:t>ớn</a:t>
              </a:r>
              <a:r>
                <a:rPr lang="en-US" sz="2400">
                  <a:solidFill>
                    <a:srgbClr val="0000FF"/>
                  </a:solidFill>
                  <a:cs typeface="Times New Roman" panose="02020603050405020304" pitchFamily="18" charset="0"/>
                </a:rPr>
                <a:t> :</a:t>
              </a:r>
              <a:endParaRPr lang="en-US" sz="240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4" name="TextBox 57"/>
            <p:cNvSpPr txBox="1">
              <a:spLocks noChangeArrowheads="1"/>
            </p:cNvSpPr>
            <p:nvPr/>
          </p:nvSpPr>
          <p:spPr bwMode="auto">
            <a:xfrm>
              <a:off x="990600" y="4267654"/>
              <a:ext cx="1524000" cy="45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FF"/>
                  </a:solidFill>
                  <a:cs typeface="Times New Roman" panose="02020603050405020304" pitchFamily="18" charset="0"/>
                </a:rPr>
                <a:t>Số bé :</a:t>
              </a:r>
              <a:endParaRPr lang="en-US" sz="240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743200" y="3962400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? </a:t>
              </a:r>
              <a:endParaRPr lang="en-US" sz="2400">
                <a:solidFill>
                  <a:srgbClr val="0000FF"/>
                </a:solidFill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>
              <a:off x="3581400" y="5334000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? </a:t>
              </a:r>
              <a:endParaRPr lang="en-US" sz="2400">
                <a:solidFill>
                  <a:srgbClr val="0000FF"/>
                </a:solidFill>
              </a:endParaRPr>
            </a:p>
          </p:txBody>
        </p:sp>
      </p:grpSp>
      <p:sp>
        <p:nvSpPr>
          <p:cNvPr id="76" name="Arc 22"/>
          <p:cNvSpPr/>
          <p:nvPr/>
        </p:nvSpPr>
        <p:spPr bwMode="auto">
          <a:xfrm rot="13920840" flipV="1">
            <a:off x="5257592" y="3363870"/>
            <a:ext cx="1295400" cy="773112"/>
          </a:xfrm>
          <a:custGeom>
            <a:avLst/>
            <a:gdLst>
              <a:gd name="T0" fmla="*/ 2147483647 w 21600"/>
              <a:gd name="T1" fmla="*/ 0 h 18265"/>
              <a:gd name="T2" fmla="*/ 2147483647 w 21600"/>
              <a:gd name="T3" fmla="*/ 2147483647 h 18265"/>
              <a:gd name="T4" fmla="*/ 0 w 21600"/>
              <a:gd name="T5" fmla="*/ 2147483647 h 18265"/>
              <a:gd name="T6" fmla="*/ 0 60000 65536"/>
              <a:gd name="T7" fmla="*/ 0 60000 65536"/>
              <a:gd name="T8" fmla="*/ 0 60000 65536"/>
              <a:gd name="T9" fmla="*/ 0 w 21600"/>
              <a:gd name="T10" fmla="*/ 0 h 18265"/>
              <a:gd name="T11" fmla="*/ 21600 w 21600"/>
              <a:gd name="T12" fmla="*/ 18265 h 18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265" fill="none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</a:path>
              <a:path w="21600" h="18265" stroke="0" extrusionOk="0">
                <a:moveTo>
                  <a:pt x="11530" y="-1"/>
                </a:moveTo>
                <a:cubicBezTo>
                  <a:pt x="17798" y="3956"/>
                  <a:pt x="21600" y="10852"/>
                  <a:pt x="21600" y="18265"/>
                </a:cubicBezTo>
                <a:lnTo>
                  <a:pt x="0" y="1826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1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pSp>
        <p:nvGrpSpPr>
          <p:cNvPr id="77" name="Group 68"/>
          <p:cNvGrpSpPr/>
          <p:nvPr/>
        </p:nvGrpSpPr>
        <p:grpSpPr bwMode="auto">
          <a:xfrm>
            <a:off x="1961148" y="2069264"/>
            <a:ext cx="5410200" cy="2124075"/>
            <a:chOff x="533400" y="1305580"/>
            <a:chExt cx="5410200" cy="212342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362200" y="2743411"/>
              <a:ext cx="2438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362200" y="2133999"/>
              <a:ext cx="1371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286024" y="2132411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3677467" y="2133205"/>
              <a:ext cx="15235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2852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4723630" y="2742617"/>
              <a:ext cx="15235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AutoShape 37"/>
            <p:cNvSpPr/>
            <p:nvPr/>
          </p:nvSpPr>
          <p:spPr bwMode="auto">
            <a:xfrm>
              <a:off x="4953000" y="1905000"/>
              <a:ext cx="198119" cy="914400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5" name="TextBox 41"/>
            <p:cNvSpPr txBox="1">
              <a:spLocks noChangeArrowheads="1"/>
            </p:cNvSpPr>
            <p:nvPr/>
          </p:nvSpPr>
          <p:spPr bwMode="auto">
            <a:xfrm>
              <a:off x="533400" y="1305580"/>
              <a:ext cx="3429000" cy="51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S</a:t>
              </a:r>
              <a:r>
                <a:rPr lang="vi-VN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ơ</a:t>
              </a:r>
              <a:r>
                <a:rPr lang="en-US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vi-VN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đồ</a:t>
              </a:r>
              <a:r>
                <a:rPr lang="en-US" u="sng">
                  <a:solidFill>
                    <a:srgbClr val="0000FF"/>
                  </a:solidFill>
                  <a:cs typeface="Times New Roman" panose="02020603050405020304" pitchFamily="18" charset="0"/>
                </a:rPr>
                <a:t> 1:</a:t>
              </a:r>
              <a:endParaRPr lang="en-US" u="sng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6" name="Arc 30"/>
            <p:cNvSpPr/>
            <p:nvPr/>
          </p:nvSpPr>
          <p:spPr bwMode="auto">
            <a:xfrm rot="13781502" flipV="1">
              <a:off x="2414100" y="1958283"/>
              <a:ext cx="1749120" cy="1045946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7" name="Arc 117"/>
            <p:cNvSpPr/>
            <p:nvPr/>
          </p:nvSpPr>
          <p:spPr bwMode="auto">
            <a:xfrm rot="643457" flipV="1">
              <a:off x="2403072" y="2350710"/>
              <a:ext cx="2395813" cy="664175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8" name="TextBox 48"/>
            <p:cNvSpPr txBox="1">
              <a:spLocks noChangeArrowheads="1"/>
            </p:cNvSpPr>
            <p:nvPr/>
          </p:nvSpPr>
          <p:spPr bwMode="auto">
            <a:xfrm>
              <a:off x="5181600" y="2114955"/>
              <a:ext cx="762000" cy="39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FF"/>
                  </a:solidFill>
                  <a:cs typeface="Times New Roman" panose="02020603050405020304" pitchFamily="18" charset="0"/>
                </a:rPr>
                <a:t>120</a:t>
              </a:r>
              <a:endParaRPr lang="en-US" sz="200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5400000">
              <a:off x="3657624" y="2741823"/>
              <a:ext cx="152353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54"/>
            <p:cNvSpPr txBox="1">
              <a:spLocks noChangeArrowheads="1"/>
            </p:cNvSpPr>
            <p:nvPr/>
          </p:nvSpPr>
          <p:spPr bwMode="auto">
            <a:xfrm>
              <a:off x="1066800" y="1829293"/>
              <a:ext cx="1524000" cy="45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bé</a:t>
              </a:r>
              <a:r>
                <a:rPr lang="en-US" sz="24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:</a:t>
              </a:r>
              <a:endParaRPr lang="en-US" sz="2400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1" name="TextBox 56"/>
            <p:cNvSpPr txBox="1">
              <a:spLocks noChangeArrowheads="1"/>
            </p:cNvSpPr>
            <p:nvPr/>
          </p:nvSpPr>
          <p:spPr bwMode="auto">
            <a:xfrm>
              <a:off x="1066800" y="2514882"/>
              <a:ext cx="1524000" cy="45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FF"/>
                  </a:solidFill>
                  <a:cs typeface="Times New Roman" panose="02020603050405020304" pitchFamily="18" charset="0"/>
                </a:rPr>
                <a:t>Số l</a:t>
              </a:r>
              <a:r>
                <a:rPr lang="vi-VN" sz="2400">
                  <a:solidFill>
                    <a:srgbClr val="0000FF"/>
                  </a:solidFill>
                  <a:cs typeface="Times New Roman" panose="02020603050405020304" pitchFamily="18" charset="0"/>
                </a:rPr>
                <a:t>ớn</a:t>
              </a:r>
              <a:r>
                <a:rPr lang="en-US" sz="2400">
                  <a:solidFill>
                    <a:srgbClr val="0000FF"/>
                  </a:solidFill>
                  <a:cs typeface="Times New Roman" panose="02020603050405020304" pitchFamily="18" charset="0"/>
                </a:rPr>
                <a:t> :</a:t>
              </a:r>
              <a:endParaRPr lang="en-US" sz="240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2" name="Text Box 25"/>
            <p:cNvSpPr txBox="1">
              <a:spLocks noChangeArrowheads="1"/>
            </p:cNvSpPr>
            <p:nvPr/>
          </p:nvSpPr>
          <p:spPr bwMode="auto">
            <a:xfrm>
              <a:off x="2819400" y="1524000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? </a:t>
              </a:r>
              <a:endParaRPr lang="en-US" sz="2400">
                <a:solidFill>
                  <a:srgbClr val="0000FF"/>
                </a:solidFill>
              </a:endParaRPr>
            </a:p>
          </p:txBody>
        </p:sp>
        <p:sp>
          <p:nvSpPr>
            <p:cNvPr id="93" name="Text Box 25"/>
            <p:cNvSpPr txBox="1">
              <a:spLocks noChangeArrowheads="1"/>
            </p:cNvSpPr>
            <p:nvPr/>
          </p:nvSpPr>
          <p:spPr bwMode="auto">
            <a:xfrm>
              <a:off x="3352800" y="2971800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? </a:t>
              </a:r>
              <a:endParaRPr lang="en-US" sz="2400">
                <a:solidFill>
                  <a:srgbClr val="0000FF"/>
                </a:solidFill>
              </a:endParaRPr>
            </a:p>
          </p:txBody>
        </p:sp>
        <p:sp>
          <p:nvSpPr>
            <p:cNvPr id="94" name="TextBox 64"/>
            <p:cNvSpPr txBox="1">
              <a:spLocks noChangeArrowheads="1"/>
            </p:cNvSpPr>
            <p:nvPr/>
          </p:nvSpPr>
          <p:spPr bwMode="auto">
            <a:xfrm>
              <a:off x="4038600" y="2191132"/>
              <a:ext cx="762000" cy="3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0000FF"/>
                  </a:solidFill>
                  <a:cs typeface="Times New Roman" panose="02020603050405020304" pitchFamily="18" charset="0"/>
                </a:rPr>
                <a:t>30</a:t>
              </a:r>
              <a:endParaRPr lang="en-US" sz="200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Text Box 59"/>
          <p:cNvSpPr txBox="1">
            <a:spLocks noChangeArrowheads="1"/>
          </p:cNvSpPr>
          <p:nvPr/>
        </p:nvSpPr>
        <p:spPr bwMode="auto">
          <a:xfrm>
            <a:off x="7752347" y="2693151"/>
            <a:ext cx="3412957" cy="830997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Tìm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hai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số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biết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tổng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hiệu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của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hai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số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đó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6" name="Text Box 60"/>
          <p:cNvSpPr txBox="1">
            <a:spLocks noChangeArrowheads="1"/>
          </p:cNvSpPr>
          <p:nvPr/>
        </p:nvSpPr>
        <p:spPr bwMode="auto">
          <a:xfrm>
            <a:off x="7752348" y="4779126"/>
            <a:ext cx="3412956" cy="830997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Tìm hai số khi biết tổng và tỉ số của hai số đó.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97" name="Line 61"/>
          <p:cNvSpPr>
            <a:spLocks noChangeShapeType="1"/>
          </p:cNvSpPr>
          <p:nvPr/>
        </p:nvSpPr>
        <p:spPr bwMode="auto">
          <a:xfrm>
            <a:off x="7295148" y="3102726"/>
            <a:ext cx="304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98" name="Line 62"/>
          <p:cNvSpPr>
            <a:spLocks noChangeShapeType="1"/>
          </p:cNvSpPr>
          <p:nvPr/>
        </p:nvSpPr>
        <p:spPr bwMode="auto">
          <a:xfrm>
            <a:off x="7295148" y="5236326"/>
            <a:ext cx="304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95" grpId="0" animBg="1"/>
      <p:bldP spid="96" grpId="0" animBg="1"/>
      <p:bldP spid="97" grpId="0" animBg="1"/>
      <p:bldP spid="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248652" y="179279"/>
            <a:ext cx="11826240" cy="6499441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7" name="Group 69"/>
          <p:cNvGrpSpPr/>
          <p:nvPr/>
        </p:nvGrpSpPr>
        <p:grpSpPr bwMode="auto">
          <a:xfrm>
            <a:off x="1737360" y="544546"/>
            <a:ext cx="5451108" cy="1829345"/>
            <a:chOff x="990600" y="3962400"/>
            <a:chExt cx="5029200" cy="1828800"/>
          </a:xfrm>
        </p:grpSpPr>
        <p:grpSp>
          <p:nvGrpSpPr>
            <p:cNvPr id="28" name="Group 40"/>
            <p:cNvGrpSpPr/>
            <p:nvPr/>
          </p:nvGrpSpPr>
          <p:grpSpPr bwMode="auto">
            <a:xfrm>
              <a:off x="2362200" y="4495800"/>
              <a:ext cx="2895600" cy="685800"/>
              <a:chOff x="5410200" y="2057400"/>
              <a:chExt cx="2895600" cy="685800"/>
            </a:xfrm>
          </p:grpSpPr>
          <p:grpSp>
            <p:nvGrpSpPr>
              <p:cNvPr id="37" name="Group 15"/>
              <p:cNvGrpSpPr/>
              <p:nvPr/>
            </p:nvGrpSpPr>
            <p:grpSpPr bwMode="auto">
              <a:xfrm>
                <a:off x="5410200" y="2057400"/>
                <a:ext cx="1066800" cy="152400"/>
                <a:chOff x="1872" y="2064"/>
                <a:chExt cx="672" cy="96"/>
              </a:xfrm>
            </p:grpSpPr>
            <p:sp>
              <p:nvSpPr>
                <p:cNvPr id="71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2" name="Line 17"/>
                <p:cNvSpPr>
                  <a:spLocks noChangeShapeType="1"/>
                </p:cNvSpPr>
                <p:nvPr/>
              </p:nvSpPr>
              <p:spPr bwMode="auto">
                <a:xfrm>
                  <a:off x="2208" y="211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3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4" name="Line 19"/>
                <p:cNvSpPr>
                  <a:spLocks noChangeShapeType="1"/>
                </p:cNvSpPr>
                <p:nvPr/>
              </p:nvSpPr>
              <p:spPr bwMode="auto">
                <a:xfrm>
                  <a:off x="2208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5" name="Line 20"/>
                <p:cNvSpPr>
                  <a:spLocks noChangeShapeType="1"/>
                </p:cNvSpPr>
                <p:nvPr/>
              </p:nvSpPr>
              <p:spPr bwMode="auto">
                <a:xfrm>
                  <a:off x="2544" y="20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56" name="Group 106"/>
              <p:cNvGrpSpPr/>
              <p:nvPr/>
            </p:nvGrpSpPr>
            <p:grpSpPr bwMode="auto">
              <a:xfrm>
                <a:off x="5410200" y="2590800"/>
                <a:ext cx="2667000" cy="152400"/>
                <a:chOff x="1872" y="2352"/>
                <a:chExt cx="1680" cy="96"/>
              </a:xfrm>
            </p:grpSpPr>
            <p:sp>
              <p:nvSpPr>
                <p:cNvPr id="59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0" name="Line 71"/>
                <p:cNvSpPr>
                  <a:spLocks noChangeShapeType="1"/>
                </p:cNvSpPr>
                <p:nvPr/>
              </p:nvSpPr>
              <p:spPr bwMode="auto">
                <a:xfrm>
                  <a:off x="3216" y="2400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1" name="Line 84"/>
                <p:cNvSpPr>
                  <a:spLocks noChangeShapeType="1"/>
                </p:cNvSpPr>
                <p:nvPr/>
              </p:nvSpPr>
              <p:spPr bwMode="auto">
                <a:xfrm>
                  <a:off x="3552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2" name="Line 85"/>
                <p:cNvSpPr>
                  <a:spLocks noChangeShapeType="1"/>
                </p:cNvSpPr>
                <p:nvPr/>
              </p:nvSpPr>
              <p:spPr bwMode="auto">
                <a:xfrm>
                  <a:off x="3216" y="235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b="1">
                    <a:solidFill>
                      <a:srgbClr val="0000FF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63" name="Group 98"/>
                <p:cNvGrpSpPr/>
                <p:nvPr/>
              </p:nvGrpSpPr>
              <p:grpSpPr bwMode="auto">
                <a:xfrm>
                  <a:off x="1872" y="2352"/>
                  <a:ext cx="1008" cy="96"/>
                  <a:chOff x="1872" y="2064"/>
                  <a:chExt cx="1008" cy="96"/>
                </a:xfrm>
              </p:grpSpPr>
              <p:sp>
                <p:nvSpPr>
                  <p:cNvPr id="64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b="1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5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b="1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6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112"/>
                    <a:ext cx="33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b="1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7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b="1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8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b="1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6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b="1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70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064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b="1">
                      <a:solidFill>
                        <a:srgbClr val="0000FF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sp>
            <p:nvSpPr>
              <p:cNvPr id="57" name="AutoShape 37"/>
              <p:cNvSpPr/>
              <p:nvPr/>
            </p:nvSpPr>
            <p:spPr bwMode="auto">
              <a:xfrm>
                <a:off x="8229600" y="2057400"/>
                <a:ext cx="76200" cy="685800"/>
              </a:xfrm>
              <a:prstGeom prst="rightBrace">
                <a:avLst>
                  <a:gd name="adj1" fmla="val 75000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z="1800" b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257800" y="4629496"/>
              <a:ext cx="762000" cy="396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120</a:t>
              </a:r>
              <a:endParaRPr lang="en-US" sz="2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Arc 22"/>
            <p:cNvSpPr/>
            <p:nvPr/>
          </p:nvSpPr>
          <p:spPr bwMode="auto">
            <a:xfrm rot="13920840" flipV="1">
              <a:off x="2436859" y="4370245"/>
              <a:ext cx="1295400" cy="773113"/>
            </a:xfrm>
            <a:custGeom>
              <a:avLst/>
              <a:gdLst>
                <a:gd name="T0" fmla="*/ 2147483647 w 21600"/>
                <a:gd name="T1" fmla="*/ 0 h 18265"/>
                <a:gd name="T2" fmla="*/ 2147483647 w 21600"/>
                <a:gd name="T3" fmla="*/ 2147483647 h 18265"/>
                <a:gd name="T4" fmla="*/ 0 w 21600"/>
                <a:gd name="T5" fmla="*/ 2147483647 h 182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265"/>
                <a:gd name="T11" fmla="*/ 21600 w 21600"/>
                <a:gd name="T12" fmla="*/ 18265 h 182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265" fill="none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</a:path>
                <a:path w="21600" h="18265" stroke="0" extrusionOk="0">
                  <a:moveTo>
                    <a:pt x="11530" y="-1"/>
                  </a:moveTo>
                  <a:cubicBezTo>
                    <a:pt x="17798" y="3956"/>
                    <a:pt x="21600" y="10852"/>
                    <a:pt x="21600" y="18265"/>
                  </a:cubicBezTo>
                  <a:lnTo>
                    <a:pt x="0" y="18265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Arc 117"/>
            <p:cNvSpPr/>
            <p:nvPr/>
          </p:nvSpPr>
          <p:spPr bwMode="auto">
            <a:xfrm rot="643457" flipV="1">
              <a:off x="2404645" y="4682482"/>
              <a:ext cx="2632075" cy="762000"/>
            </a:xfrm>
            <a:custGeom>
              <a:avLst/>
              <a:gdLst>
                <a:gd name="T0" fmla="*/ 0 w 27949"/>
                <a:gd name="T1" fmla="*/ 2147483647 h 21600"/>
                <a:gd name="T2" fmla="*/ 2147483647 w 27949"/>
                <a:gd name="T3" fmla="*/ 2147483647 h 21600"/>
                <a:gd name="T4" fmla="*/ 2147483647 w 2794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7949"/>
                <a:gd name="T10" fmla="*/ 0 h 21600"/>
                <a:gd name="T11" fmla="*/ 27949 w 279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49" h="21600" fill="none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</a:path>
                <a:path w="27949" h="21600" stroke="0" extrusionOk="0">
                  <a:moveTo>
                    <a:pt x="-1" y="1228"/>
                  </a:moveTo>
                  <a:cubicBezTo>
                    <a:pt x="2307" y="415"/>
                    <a:pt x="4735" y="-1"/>
                    <a:pt x="7182" y="0"/>
                  </a:cubicBezTo>
                  <a:cubicBezTo>
                    <a:pt x="16822" y="0"/>
                    <a:pt x="25296" y="6389"/>
                    <a:pt x="27948" y="15658"/>
                  </a:cubicBezTo>
                  <a:lnTo>
                    <a:pt x="718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sz="1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Box 55"/>
            <p:cNvSpPr txBox="1">
              <a:spLocks noChangeArrowheads="1"/>
            </p:cNvSpPr>
            <p:nvPr/>
          </p:nvSpPr>
          <p:spPr bwMode="auto">
            <a:xfrm>
              <a:off x="990600" y="4853267"/>
              <a:ext cx="1524000" cy="45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 l</a:t>
              </a:r>
              <a:r>
                <a:rPr lang="vi-VN" sz="2400" b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ớn</a:t>
              </a:r>
              <a:r>
                <a:rPr lang="en-US" sz="2400" b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:</a:t>
              </a:r>
              <a:endParaRPr 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57"/>
            <p:cNvSpPr txBox="1">
              <a:spLocks noChangeArrowheads="1"/>
            </p:cNvSpPr>
            <p:nvPr/>
          </p:nvSpPr>
          <p:spPr bwMode="auto">
            <a:xfrm>
              <a:off x="990600" y="4267654"/>
              <a:ext cx="1524000" cy="45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 bé :</a:t>
              </a:r>
              <a:endParaRPr 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743200" y="3962400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>
              <a:off x="3581400" y="5334000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6" name="Text Box 60"/>
          <p:cNvSpPr txBox="1">
            <a:spLocks noChangeArrowheads="1"/>
          </p:cNvSpPr>
          <p:nvPr/>
        </p:nvSpPr>
        <p:spPr bwMode="auto">
          <a:xfrm>
            <a:off x="7340868" y="1047308"/>
            <a:ext cx="3412956" cy="1200329"/>
          </a:xfrm>
          <a:prstGeom prst="rect">
            <a:avLst/>
          </a:prstGeom>
          <a:noFill/>
          <a:ln w="12700" cap="sq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hai số khi biết tổng và tỉ số của hai số đó.</a:t>
            </a:r>
            <a:endParaRPr lang="en-US" sz="24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8" name="Line 62"/>
          <p:cNvSpPr>
            <a:spLocks noChangeShapeType="1"/>
          </p:cNvSpPr>
          <p:nvPr/>
        </p:nvSpPr>
        <p:spPr bwMode="auto">
          <a:xfrm>
            <a:off x="7036068" y="1427343"/>
            <a:ext cx="3048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788" y="2788477"/>
            <a:ext cx="1133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Nêu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các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bước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giải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bài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toán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tìm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khi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biết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tổng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và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tỉ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của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đó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?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068" y="3441656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137160" y="167640"/>
            <a:ext cx="11856719" cy="603478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accent5">
                  <a:lumMod val="5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Shape 233"/>
          <p:cNvSpPr/>
          <p:nvPr/>
        </p:nvSpPr>
        <p:spPr>
          <a:xfrm>
            <a:off x="3468326" y="1883142"/>
            <a:ext cx="7209170" cy="103618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bài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25892" y="2047582"/>
            <a:ext cx="106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25892" y="3536165"/>
            <a:ext cx="106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/>
          <p:cNvSpPr/>
          <p:nvPr/>
        </p:nvSpPr>
        <p:spPr>
          <a:xfrm>
            <a:off x="3481299" y="3414785"/>
            <a:ext cx="7323861" cy="69865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200" kern="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Chuẩn</a:t>
            </a:r>
            <a:r>
              <a:rPr lang="en-US" altLang="zh-CN" sz="32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200" kern="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bị</a:t>
            </a:r>
            <a:r>
              <a:rPr lang="en-US" altLang="zh-CN" sz="32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200" kern="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bài</a:t>
            </a:r>
            <a:r>
              <a:rPr lang="en-US" altLang="zh-CN" sz="32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200" kern="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sau</a:t>
            </a:r>
            <a:r>
              <a:rPr lang="en-US" altLang="zh-CN" sz="32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</a:t>
            </a:r>
            <a:r>
              <a:rPr lang="en-US" altLang="zh-CN" sz="3200" kern="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Luyện</a:t>
            </a:r>
            <a:r>
              <a:rPr lang="en-US" altLang="zh-CN" sz="32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200" kern="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tập</a:t>
            </a:r>
            <a:r>
              <a:rPr lang="en-US" altLang="zh-CN" sz="32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200" kern="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chung</a:t>
            </a:r>
            <a:r>
              <a:rPr lang="en-US" altLang="zh-CN" sz="32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(149) </a:t>
            </a:r>
            <a:endParaRPr sz="32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417" y="679465"/>
            <a:ext cx="686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HƯỚNG HỌC TẬP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797" y1="23132" x2="49855" y2="38078"/>
                        <a14:foregroundMark x1="67826" y1="86477" x2="75942" y2="76512"/>
                        <a14:foregroundMark x1="65507" y1="69395" x2="65507" y2="83630"/>
                        <a14:foregroundMark x1="73043" y1="66548" x2="73043" y2="84342"/>
                        <a14:foregroundMark x1="57971" y1="80071" x2="70145" y2="78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818" y="4094981"/>
            <a:ext cx="3794760" cy="3090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701502" y="852093"/>
            <a:ext cx="10616890" cy="5677444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9800" y="3429000"/>
            <a:ext cx="6162347" cy="3466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9811" y="1796578"/>
            <a:ext cx="4536561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3200" b="1" kern="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1" y="3532018"/>
            <a:ext cx="127000" cy="7385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1602" y="1437999"/>
            <a:ext cx="5939112" cy="1076325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Câu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1: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Viết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tỉ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của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a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và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b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biết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: a = 7, b = 4 </a:t>
            </a:r>
            <a:endParaRPr lang="en-US" altLang="zh-CN" sz="3200" b="1" kern="0" dirty="0">
              <a:solidFill>
                <a:srgbClr val="002060"/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594763" y="2858840"/>
                <a:ext cx="2850075" cy="875665"/>
              </a:xfrm>
              <a:prstGeom prst="rect">
                <a:avLst/>
              </a:prstGeom>
              <a:solidFill>
                <a:srgbClr val="BADBC9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i="1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763" y="2858840"/>
                <a:ext cx="2850075" cy="875665"/>
              </a:xfrm>
              <a:prstGeom prst="rect">
                <a:avLst/>
              </a:prstGeom>
              <a:blipFill rotWithShape="1">
                <a:blip r:embed="rId3"/>
                <a:stretch>
                  <a:fillRect l="-687" t="-2183" r="-665" b="-2167"/>
                </a:stretch>
              </a:blip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594764" y="3974025"/>
                <a:ext cx="2850075" cy="876935"/>
              </a:xfrm>
              <a:prstGeom prst="rect">
                <a:avLst/>
              </a:prstGeom>
              <a:solidFill>
                <a:srgbClr val="BADBC9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defTabSz="914400">
                  <a:buClr>
                    <a:srgbClr val="000000"/>
                  </a:buClr>
                </a:pPr>
                <a:r>
                  <a:rPr lang="en-US" sz="3600" b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600" b="1" i="1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764" y="3974025"/>
                <a:ext cx="2850075" cy="876935"/>
              </a:xfrm>
              <a:prstGeom prst="rect">
                <a:avLst/>
              </a:prstGeom>
              <a:blipFill rotWithShape="1">
                <a:blip r:embed="rId4"/>
                <a:stretch>
                  <a:fillRect l="-687" t="-2195" r="-665" b="-2150"/>
                </a:stretch>
              </a:blip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594762" y="5089210"/>
                <a:ext cx="2850075" cy="875665"/>
              </a:xfrm>
              <a:prstGeom prst="rect">
                <a:avLst/>
              </a:prstGeom>
              <a:solidFill>
                <a:srgbClr val="BADBC9"/>
              </a:solid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defTabSz="914400">
                  <a:buClr>
                    <a:srgbClr val="000000"/>
                  </a:buClr>
                </a:pPr>
                <a:r>
                  <a:rPr lang="en-US" sz="3600" b="1" kern="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3600" b="1" i="1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762" y="5089210"/>
                <a:ext cx="2850075" cy="875665"/>
              </a:xfrm>
              <a:prstGeom prst="rect">
                <a:avLst/>
              </a:prstGeom>
              <a:blipFill rotWithShape="1">
                <a:blip r:embed="rId5"/>
                <a:stretch>
                  <a:fillRect l="-687" t="-2212" r="-665" b="-2139"/>
                </a:stretch>
              </a:blipFill>
              <a:ln w="38100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66992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>
            <a:fillRect/>
          </a:stretch>
        </p:blipFill>
        <p:spPr>
          <a:xfrm>
            <a:off x="9403064" y="4166886"/>
            <a:ext cx="2957044" cy="28743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9470" y="1129074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3600" b="1" kern="0" dirty="0"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693832" y="1151322"/>
                <a:ext cx="8561338" cy="13835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60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 defTabSz="412750" hangingPunct="0">
                  <a:defRPr sz="2600" cap="none">
                    <a:solidFill>
                      <a:srgbClr val="717172"/>
                    </a:solidFill>
                    <a:latin typeface="Lato Regular"/>
                    <a:ea typeface="Lato Regular"/>
                    <a:cs typeface="Lato Regular"/>
                    <a:sym typeface="Lato Regular"/>
                  </a:defRPr>
                </a:pP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Câu 2: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Tổng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của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là 99.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Tỉ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của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đó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字魂7号-温暖童稚体" panose="00000500000000000000" pitchFamily="2" charset="-122"/>
                            <a:sym typeface="Lato Regular"/>
                          </a:rPr>
                        </m:ctrlPr>
                      </m:fPr>
                      <m:num>
                        <m:r>
                          <a:rPr lang="en-US" altLang="zh-CN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字魂7号-温暖童稚体" panose="00000500000000000000" pitchFamily="2" charset="-122"/>
                            <a:sym typeface="Lato Regular"/>
                          </a:rPr>
                          <m:t>𝟒</m:t>
                        </m:r>
                      </m:num>
                      <m:den>
                        <m:r>
                          <a:rPr lang="en-US" altLang="zh-CN" sz="36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字魂7号-温暖童稚体" panose="00000500000000000000" pitchFamily="2" charset="-122"/>
                            <a:sym typeface="Lato Regular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en-US" sz="36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.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Tìm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hai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số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 </a:t>
                </a:r>
                <a:r>
                  <a:rPr lang="en-US" altLang="zh-CN" sz="3200" b="1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đó</a:t>
                </a:r>
                <a:r>
                  <a:rPr lang="en-US" altLang="zh-CN" sz="3200" b="1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字魂7号-温暖童稚体" panose="00000500000000000000" pitchFamily="2" charset="-122"/>
                    <a:cs typeface="Times New Roman" panose="02020603050405020304" pitchFamily="18" charset="0"/>
                    <a:sym typeface="Lato Regular"/>
                  </a:rPr>
                  <a:t>. </a:t>
                </a:r>
                <a:endParaRPr lang="zh-CN" altLang="en-US" sz="32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字魂7号-温暖童稚体" panose="00000500000000000000" pitchFamily="2" charset="-122"/>
                  <a:cs typeface="Times New Roman" panose="02020603050405020304" pitchFamily="18" charset="0"/>
                  <a:sym typeface="Lato Regular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832" y="1151322"/>
                <a:ext cx="8561338" cy="1383520"/>
              </a:xfrm>
              <a:prstGeom prst="rect">
                <a:avLst/>
              </a:prstGeom>
              <a:blipFill rotWithShape="1">
                <a:blip r:embed="rId3"/>
                <a:stretch>
                  <a:fillRect l="-226" t="-1382" r="-216" b="-1337"/>
                </a:stretch>
              </a:blipFill>
              <a:ln w="3810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90102" y="4957203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44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0103" y="3870742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B. 44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54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7061" y="2808359"/>
            <a:ext cx="2903116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914400">
              <a:buClr>
                <a:srgbClr val="000000"/>
              </a:buClr>
            </a:pP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A. 45 </a:t>
            </a:r>
            <a:r>
              <a:rPr lang="en-US" sz="4000" b="1" kern="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40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54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771525" y="655572"/>
            <a:ext cx="1095375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24" y="3418771"/>
            <a:ext cx="4991341" cy="37670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42480" y="1288097"/>
            <a:ext cx="92874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Câu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3: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Nêu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các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bước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giải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bài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toán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tìm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khi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biết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tổng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và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tỉ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của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đó</a:t>
            </a:r>
            <a:r>
              <a:rPr lang="en-US" altLang="zh-CN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? </a:t>
            </a:r>
            <a:endParaRPr lang="zh-CN" altLang="en-US" sz="3200" b="1" kern="0" dirty="0">
              <a:solidFill>
                <a:srgbClr val="002060"/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357188" y="385763"/>
            <a:ext cx="11227517" cy="608647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latin typeface="UTM Khuccamta" panose="020406030505060202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21" y="1824184"/>
            <a:ext cx="3819267" cy="38192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780" y="2676695"/>
            <a:ext cx="4460679" cy="600219"/>
          </a:xfrm>
          <a:prstGeom prst="rect">
            <a:avLst/>
          </a:prstGeom>
        </p:spPr>
      </p:pic>
      <p:sp>
        <p:nvSpPr>
          <p:cNvPr id="7" name="Shape 887"/>
          <p:cNvSpPr/>
          <p:nvPr/>
        </p:nvSpPr>
        <p:spPr>
          <a:xfrm>
            <a:off x="607295" y="2379725"/>
            <a:ext cx="3816249" cy="54373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alt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887"/>
          <p:cNvSpPr/>
          <p:nvPr/>
        </p:nvSpPr>
        <p:spPr>
          <a:xfrm>
            <a:off x="742567" y="4430939"/>
            <a:ext cx="3749877" cy="103618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D66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3200" b="1" dirty="0">
              <a:solidFill>
                <a:srgbClr val="0D66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780" y="4897949"/>
            <a:ext cx="4460679" cy="6002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43" y="3118713"/>
            <a:ext cx="4049814" cy="600219"/>
          </a:xfrm>
          <a:prstGeom prst="rect">
            <a:avLst/>
          </a:prstGeom>
        </p:spPr>
      </p:pic>
      <p:sp>
        <p:nvSpPr>
          <p:cNvPr id="11" name="Shape 887"/>
          <p:cNvSpPr/>
          <p:nvPr/>
        </p:nvSpPr>
        <p:spPr>
          <a:xfrm>
            <a:off x="7248169" y="2553955"/>
            <a:ext cx="3970562" cy="103618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lvl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887"/>
          <p:cNvSpPr/>
          <p:nvPr/>
        </p:nvSpPr>
        <p:spPr>
          <a:xfrm>
            <a:off x="7627187" y="4765695"/>
            <a:ext cx="3468792" cy="103618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32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矩形 6"/>
          <p:cNvSpPr/>
          <p:nvPr/>
        </p:nvSpPr>
        <p:spPr>
          <a:xfrm>
            <a:off x="1340857" y="864033"/>
            <a:ext cx="9357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Các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bước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giải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bài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toán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tìm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khi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biết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tổng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và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tỉ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của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hai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số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</a:t>
            </a:r>
            <a:r>
              <a:rPr lang="en-US" altLang="zh-CN" sz="32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đó</a:t>
            </a:r>
            <a:r>
              <a:rPr lang="en-US" altLang="zh-CN" sz="3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  <a:sym typeface="Lato Regular"/>
              </a:rPr>
              <a:t> là : </a:t>
            </a:r>
            <a:endParaRPr lang="zh-CN" altLang="en-US" sz="3200" b="1" kern="0" dirty="0">
              <a:solidFill>
                <a:srgbClr val="C00000"/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  <a:sym typeface="Lato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3774312" y="1092372"/>
            <a:ext cx="5638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Thứ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bảy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ngày</a:t>
            </a:r>
            <a:r>
              <a:rPr lang="en-US" altLang="vi-VN" sz="2800" b="1" dirty="0">
                <a:latin typeface="Times New Roman" panose="02020603050405020304" pitchFamily="18" charset="0"/>
              </a:rPr>
              <a:t> 2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 4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2022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Toán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12941" y="2046479"/>
            <a:ext cx="655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(149)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08336" y="3649215"/>
            <a:ext cx="737532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- 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08336" y="2188125"/>
            <a:ext cx="7478516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2848" y="1863478"/>
            <a:ext cx="5593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73281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  <a:endParaRPr lang="zh-CN" altLang="en-US" sz="7200" dirty="0">
              <a:solidFill>
                <a:srgbClr val="73281D"/>
              </a:solidFill>
              <a:latin typeface="Cambria" panose="02040503050406030204" pitchFamily="18" charset="0"/>
              <a:ea typeface="字魂27号-布丁体" panose="00000505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TIMING" val="|0"/>
</p:tagLst>
</file>

<file path=ppt/tags/tag2.xml><?xml version="1.0" encoding="utf-8"?>
<p:tagLst xmlns:p="http://schemas.openxmlformats.org/presentationml/2006/main">
  <p:tag name="ISPRING_PRESENTATION_TITLE" val="PowerPoint 演示文稿"/>
  <p:tag name="INKNOELEADERBOARD" val="-1430037548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5215</Words>
  <Application>WPS Presentation</Application>
  <PresentationFormat>Widescreen</PresentationFormat>
  <Paragraphs>350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9" baseType="lpstr">
      <vt:lpstr>Arial</vt:lpstr>
      <vt:lpstr>SimSun</vt:lpstr>
      <vt:lpstr>Wingdings</vt:lpstr>
      <vt:lpstr>UTM Seagull</vt:lpstr>
      <vt:lpstr>Segoe Print</vt:lpstr>
      <vt:lpstr>#9Slide07 HoneyCream</vt:lpstr>
      <vt:lpstr>Arial</vt:lpstr>
      <vt:lpstr>SVN-Newton</vt:lpstr>
      <vt:lpstr>Times New Roman</vt:lpstr>
      <vt:lpstr>Cambria</vt:lpstr>
      <vt:lpstr>Lato Regular</vt:lpstr>
      <vt:lpstr>字魂7号-温暖童稚体</vt:lpstr>
      <vt:lpstr>Lato</vt:lpstr>
      <vt:lpstr>Cambria Math</vt:lpstr>
      <vt:lpstr>UTM Khuccamta</vt:lpstr>
      <vt:lpstr>Calibri</vt:lpstr>
      <vt:lpstr>字魂27号-布丁体</vt:lpstr>
      <vt:lpstr>Microsoft YaHei</vt:lpstr>
      <vt:lpstr>Arial Unicode MS</vt:lpstr>
      <vt:lpstr>DengXian</vt:lpstr>
      <vt:lpstr>UTM Alberta Heavy</vt:lpstr>
      <vt:lpstr>VNI-Times</vt:lpstr>
      <vt:lpstr>.VnTime</vt:lpstr>
      <vt:lpstr>UTM Cookies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Đinh Thu Hà</cp:lastModifiedBy>
  <cp:revision>174</cp:revision>
  <dcterms:created xsi:type="dcterms:W3CDTF">2019-03-29T12:25:00Z</dcterms:created>
  <dcterms:modified xsi:type="dcterms:W3CDTF">2022-03-27T03:22:34Z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68471F6E11FF46AB847FBB60E7E9A8D8</vt:lpwstr>
  </property>
  <property fmtid="{D5CDD505-2E9C-101B-9397-08002B2CF9AE}" pid="3" name="KSOProductBuildVer">
    <vt:lpwstr>1033-11.2.0.11042</vt:lpwstr>
  </property>
</Properties>
</file>