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79" r:id="rId3"/>
    <p:sldId id="380" r:id="rId4"/>
    <p:sldId id="404" r:id="rId5"/>
    <p:sldId id="357" r:id="rId6"/>
    <p:sldId id="261" r:id="rId8"/>
    <p:sldId id="262" r:id="rId9"/>
    <p:sldId id="263" r:id="rId10"/>
    <p:sldId id="278" r:id="rId11"/>
    <p:sldId id="265" r:id="rId12"/>
    <p:sldId id="286" r:id="rId13"/>
    <p:sldId id="268" r:id="rId14"/>
    <p:sldId id="269" r:id="rId15"/>
    <p:sldId id="279" r:id="rId16"/>
    <p:sldId id="270" r:id="rId17"/>
    <p:sldId id="287" r:id="rId18"/>
    <p:sldId id="406" r:id="rId19"/>
    <p:sldId id="407" r:id="rId20"/>
    <p:sldId id="408" r:id="rId21"/>
    <p:sldId id="409" r:id="rId22"/>
    <p:sldId id="284" r:id="rId23"/>
    <p:sldId id="283" r:id="rId24"/>
    <p:sldId id="275" r:id="rId25"/>
    <p:sldId id="359" r:id="rId26"/>
  </p:sldIdLst>
  <p:sldSz cx="9144000" cy="5715000"/>
  <p:notesSz cx="6736080" cy="9869805"/>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BBE0E3"/>
    <a:srgbClr val="0000FF"/>
    <a:srgbClr val="FFCCFF"/>
    <a:srgbClr val="99FF99"/>
    <a:srgbClr val="F3F5A9"/>
    <a:srgbClr val="00FFFF"/>
    <a:srgbClr val="FF66FF"/>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389"/>
  </p:normalViewPr>
  <p:slideViewPr>
    <p:cSldViewPr showGuides="1">
      <p:cViewPr varScale="1">
        <p:scale>
          <a:sx n="91" d="100"/>
          <a:sy n="91" d="100"/>
        </p:scale>
        <p:origin x="702" y="90"/>
      </p:cViewPr>
      <p:guideLst>
        <p:guide orient="horz" pos="1800"/>
        <p:guide pos="2871"/>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47" name="Rectangle 3"/>
          <p:cNvSpPr>
            <a:spLocks noGrp="1" noChangeArrowheads="1"/>
          </p:cNvSpPr>
          <p:nvPr>
            <p:ph type="dt" idx="1"/>
          </p:nvPr>
        </p:nvSpPr>
        <p:spPr bwMode="auto">
          <a:xfrm>
            <a:off x="3814763"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6" name="Rectangle 4"/>
          <p:cNvSpPr>
            <a:spLocks noRot="1" noTextEdit="1"/>
          </p:cNvSpPr>
          <p:nvPr>
            <p:ph type="sldImg" idx="2"/>
          </p:nvPr>
        </p:nvSpPr>
        <p:spPr>
          <a:xfrm>
            <a:off x="406400" y="739775"/>
            <a:ext cx="5922963" cy="3702050"/>
          </a:xfrm>
          <a:prstGeom prst="rect">
            <a:avLst/>
          </a:prstGeom>
          <a:noFill/>
          <a:ln w="9525" cap="flat" cmpd="sng">
            <a:solidFill>
              <a:srgbClr val="000000"/>
            </a:solidFill>
            <a:prstDash val="solid"/>
            <a:miter/>
            <a:headEnd type="none" w="med" len="med"/>
            <a:tailEnd type="none" w="med" len="med"/>
          </a:ln>
        </p:spPr>
      </p:sp>
      <p:sp>
        <p:nvSpPr>
          <p:cNvPr id="6149"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50" name="Rectangle 6"/>
          <p:cNvSpPr>
            <a:spLocks noGrp="1" noChangeArrowheads="1"/>
          </p:cNvSpPr>
          <p:nvPr>
            <p:ph type="ftr" sz="quarter" idx="4"/>
          </p:nvPr>
        </p:nvSpPr>
        <p:spPr bwMode="auto">
          <a:xfrm>
            <a:off x="0"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51" name="Rectangle 7"/>
          <p:cNvSpPr>
            <a:spLocks noGrp="1" noChangeArrowheads="1"/>
          </p:cNvSpPr>
          <p:nvPr>
            <p:ph type="sldNum" sz="quarter" idx="5"/>
          </p:nvPr>
        </p:nvSpPr>
        <p:spPr bwMode="auto">
          <a:xfrm>
            <a:off x="3814763"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57FAFC9-0F84-4123-AE2F-07FF37E1DF55}" type="slidenum">
              <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wrap="square" lIns="91440" tIns="45720" rIns="91440" bIns="45720" numCol="1" anchor="t" anchorCtr="0" compatLnSpc="1"/>
          <a:p>
            <a:pPr lvl="0"/>
            <a:endParaRPr lang="zh-CN" altLang="en-US" sz="1400" dirty="0">
              <a:ea typeface="SimSun" panose="02010600030101010101" pitchFamily="2" charset="-122"/>
            </a:endParaRPr>
          </a:p>
        </p:txBody>
      </p:sp>
      <p:sp>
        <p:nvSpPr>
          <p:cNvPr id="9220" name="灯片编号占位符 3"/>
          <p:cNvSpPr txBox="1">
            <a:spLocks noGrp="1"/>
          </p:cNvSpPr>
          <p:nvPr>
            <p:ph type="sldNum" sz="quarter"/>
          </p:nvPr>
        </p:nvSpPr>
        <p:spPr>
          <a:xfrm>
            <a:off x="3814763" y="9374188"/>
            <a:ext cx="2919412" cy="493712"/>
          </a:xfrm>
          <a:prstGeom prst="rect">
            <a:avLst/>
          </a:prstGeom>
          <a:noFill/>
          <a:ln w="9525">
            <a:noFill/>
          </a:ln>
        </p:spPr>
        <p:txBody>
          <a:bodyPr anchor="b" anchorCtr="0"/>
          <a:p>
            <a:pPr lvl="0" algn="r" eaLnBrk="1" hangingPunct="1"/>
            <a:fld id="{9A0DB2DC-4C9A-4742-B13C-FB6460FD3503}" type="slidenum">
              <a:rPr lang="zh-CN" altLang="en-US" sz="1200" dirty="0">
                <a:solidFill>
                  <a:srgbClr val="000000"/>
                </a:solidFill>
                <a:latin typeface="Calibri" panose="020F0502020204030204" pitchFamily="34" charset="0"/>
                <a:ea typeface="SimSun" panose="02010600030101010101" pitchFamily="2" charset="-122"/>
              </a:rPr>
            </a:fld>
            <a:endParaRPr lang="zh-CN" altLang="en-US" sz="1200" dirty="0">
              <a:solidFill>
                <a:srgbClr val="000000"/>
              </a:solidFill>
              <a:latin typeface="Calibri" panose="020F0502020204030204" pitchFamily="34" charset="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6"/>
            <a:ext cx="8229600" cy="487627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bg>
      <p:bgPr>
        <a:solidFill>
          <a:schemeClr val="bg1"/>
        </a:solidFill>
        <a:effectLst/>
      </p:bgPr>
    </p:bg>
    <p:spTree>
      <p:nvGrpSpPr>
        <p:cNvPr id="1" name=""/>
        <p:cNvGrpSpPr/>
        <p:nvPr/>
      </p:nvGrpSpPr>
      <p:grpSpPr>
        <a:xfrm>
          <a:off x="0" y="0"/>
          <a:ext cx="0" cy="0"/>
          <a:chOff x="0" y="0"/>
          <a:chExt cx="0" cy="0"/>
        </a:xfrm>
      </p:grpSpPr>
      <p:pic>
        <p:nvPicPr>
          <p:cNvPr id="2050" name="图片 1"/>
          <p:cNvPicPr>
            <a:picLocks noChangeAspect="1"/>
          </p:cNvPicPr>
          <p:nvPr userDrawn="1"/>
        </p:nvPicPr>
        <p:blipFill>
          <a:blip r:embed="rId2"/>
          <a:srcRect l="9753" r="1067"/>
          <a:stretch>
            <a:fillRect/>
          </a:stretch>
        </p:blipFill>
        <p:spPr>
          <a:xfrm>
            <a:off x="-36512" y="0"/>
            <a:ext cx="9217025" cy="5740400"/>
          </a:xfrm>
          <a:prstGeom prst="rect">
            <a:avLst/>
          </a:prstGeom>
          <a:noFill/>
          <a:ln w="9525">
            <a:noFill/>
          </a:ln>
        </p:spPr>
      </p:pic>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28600"/>
            <a:ext cx="8229600" cy="952500"/>
          </a:xfrm>
          <a:prstGeom prst="rect">
            <a:avLst/>
          </a:prstGeom>
          <a:noFill/>
          <a:ln w="9525">
            <a:noFill/>
          </a:ln>
        </p:spPr>
        <p:txBody>
          <a:bodyPr anchor="ctr" anchorCtr="0"/>
          <a:p>
            <a:pPr lvl="0"/>
            <a:r>
              <a:rPr lang="en-US" altLang="vi-VN" dirty="0"/>
              <a:t>Click to edit Master title style</a:t>
            </a:r>
            <a:endParaRPr lang="en-US" altLang="vi-VN" dirty="0"/>
          </a:p>
        </p:txBody>
      </p:sp>
      <p:sp>
        <p:nvSpPr>
          <p:cNvPr id="1027" name="Rectangle 3"/>
          <p:cNvSpPr>
            <a:spLocks noGrp="1"/>
          </p:cNvSpPr>
          <p:nvPr>
            <p:ph type="body" idx="1"/>
          </p:nvPr>
        </p:nvSpPr>
        <p:spPr>
          <a:xfrm>
            <a:off x="457200" y="1333500"/>
            <a:ext cx="8229600" cy="3771900"/>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1028" name="Rectangle 4"/>
          <p:cNvSpPr>
            <a:spLocks noGrp="1" noChangeArrowheads="1"/>
          </p:cNvSpPr>
          <p:nvPr>
            <p:ph type="dt" sz="half" idx="2"/>
          </p:nvPr>
        </p:nvSpPr>
        <p:spPr bwMode="auto">
          <a:xfrm>
            <a:off x="457200" y="5205413"/>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5205413"/>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5205413"/>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2.jpe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Picture 6"/>
          <p:cNvPicPr>
            <a:picLocks noChangeAspect="1"/>
          </p:cNvPicPr>
          <p:nvPr/>
        </p:nvPicPr>
        <p:blipFill>
          <a:blip r:embed="rId1"/>
          <a:stretch>
            <a:fillRect/>
          </a:stretch>
        </p:blipFill>
        <p:spPr>
          <a:xfrm>
            <a:off x="-26670" y="0"/>
            <a:ext cx="9170670" cy="5720715"/>
          </a:xfrm>
          <a:prstGeom prst="rect">
            <a:avLst/>
          </a:prstGeom>
          <a:noFill/>
          <a:ln w="9525">
            <a:noFill/>
          </a:ln>
        </p:spPr>
      </p:pic>
      <p:sp>
        <p:nvSpPr>
          <p:cNvPr id="6146" name="TextBox 1"/>
          <p:cNvSpPr txBox="1"/>
          <p:nvPr/>
        </p:nvSpPr>
        <p:spPr>
          <a:xfrm>
            <a:off x="3124200" y="1866900"/>
            <a:ext cx="3073400" cy="548005"/>
          </a:xfrm>
          <a:prstGeom prst="rect">
            <a:avLst/>
          </a:prstGeom>
          <a:noFill/>
          <a:ln w="9525">
            <a:noFill/>
          </a:ln>
        </p:spPr>
        <p:txBody>
          <a:bodyPr lIns="71799" tIns="35899" rIns="71799" bIns="35899" anchor="t" anchorCtr="0">
            <a:spAutoFit/>
          </a:bodyPr>
          <a:p>
            <a:pPr algn="ctr" eaLnBrk="0" hangingPunct="0"/>
            <a:r>
              <a:rPr lang="en-US" altLang="vi-VN" sz="3100" b="1" dirty="0">
                <a:latin typeface="Times New Roman" panose="02020603050405020304" pitchFamily="18" charset="0"/>
              </a:rPr>
              <a:t>TẬP LÀM VĂN</a:t>
            </a:r>
            <a:endParaRPr lang="en-US" altLang="vi-VN" sz="3100" b="1" dirty="0">
              <a:latin typeface="Times New Roman" panose="02020603050405020304" pitchFamily="18" charset="0"/>
              <a:ea typeface="Times New Roman" panose="02020603050405020304" pitchFamily="18" charset="0"/>
            </a:endParaRPr>
          </a:p>
        </p:txBody>
      </p:sp>
      <p:pic>
        <p:nvPicPr>
          <p:cNvPr id="6147" name="图片 25"/>
          <p:cNvPicPr>
            <a:picLocks noChangeAspect="1"/>
          </p:cNvPicPr>
          <p:nvPr/>
        </p:nvPicPr>
        <p:blipFill>
          <a:blip r:embed="rId2"/>
          <a:stretch>
            <a:fillRect/>
          </a:stretch>
        </p:blipFill>
        <p:spPr>
          <a:xfrm>
            <a:off x="-26987" y="3540125"/>
            <a:ext cx="9170987" cy="757238"/>
          </a:xfrm>
          <a:prstGeom prst="rect">
            <a:avLst/>
          </a:prstGeom>
          <a:noFill/>
          <a:ln w="9525">
            <a:noFill/>
          </a:ln>
        </p:spPr>
      </p:pic>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5"/>
          <p:cNvPicPr>
            <a:picLocks noChangeAspect="1"/>
          </p:cNvPicPr>
          <p:nvPr/>
        </p:nvPicPr>
        <p:blipFill>
          <a:blip r:embed="rId1"/>
          <a:stretch>
            <a:fillRect/>
          </a:stretch>
        </p:blipFill>
        <p:spPr>
          <a:xfrm>
            <a:off x="0" y="0"/>
            <a:ext cx="9144000" cy="5715000"/>
          </a:xfrm>
          <a:prstGeom prst="rect">
            <a:avLst/>
          </a:prstGeom>
          <a:noFill/>
          <a:ln w="9525">
            <a:noFill/>
          </a:ln>
        </p:spPr>
      </p:pic>
      <p:sp>
        <p:nvSpPr>
          <p:cNvPr id="15363" name="Text Box 3"/>
          <p:cNvSpPr txBox="1"/>
          <p:nvPr/>
        </p:nvSpPr>
        <p:spPr>
          <a:xfrm>
            <a:off x="838200" y="317500"/>
            <a:ext cx="716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5364" name="Text Box 4"/>
          <p:cNvSpPr txBox="1"/>
          <p:nvPr/>
        </p:nvSpPr>
        <p:spPr>
          <a:xfrm>
            <a:off x="1447800" y="381000"/>
            <a:ext cx="6324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5365" name="Text Box 5"/>
          <p:cNvSpPr txBox="1"/>
          <p:nvPr/>
        </p:nvSpPr>
        <p:spPr>
          <a:xfrm>
            <a:off x="1905000" y="635000"/>
            <a:ext cx="51974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5366" name="Text Box 12"/>
          <p:cNvSpPr txBox="1"/>
          <p:nvPr/>
        </p:nvSpPr>
        <p:spPr>
          <a:xfrm>
            <a:off x="3429000" y="4064000"/>
            <a:ext cx="49530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5367" name="Text Box 14"/>
          <p:cNvSpPr txBox="1"/>
          <p:nvPr/>
        </p:nvSpPr>
        <p:spPr>
          <a:xfrm>
            <a:off x="5029200" y="2984500"/>
            <a:ext cx="3657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5368" name="Text Box 16"/>
          <p:cNvSpPr txBox="1"/>
          <p:nvPr/>
        </p:nvSpPr>
        <p:spPr>
          <a:xfrm>
            <a:off x="990600" y="444500"/>
            <a:ext cx="716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9240" name="Text Box 24"/>
          <p:cNvSpPr txBox="1"/>
          <p:nvPr/>
        </p:nvSpPr>
        <p:spPr>
          <a:xfrm>
            <a:off x="1905000" y="411163"/>
            <a:ext cx="6629400" cy="83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400" b="1" dirty="0">
                <a:solidFill>
                  <a:srgbClr val="0000FF"/>
                </a:solidFill>
                <a:latin typeface="Times New Roman" panose="02020603050405020304" pitchFamily="18" charset="0"/>
              </a:rPr>
              <a:t>Tập làm văn</a:t>
            </a:r>
            <a:endParaRPr lang="en-US" altLang="vi-VN" sz="2400" b="1" dirty="0">
              <a:solidFill>
                <a:srgbClr val="0000FF"/>
              </a:solidFill>
              <a:latin typeface="Times New Roman" panose="02020603050405020304" pitchFamily="18" charset="0"/>
            </a:endParaRPr>
          </a:p>
          <a:p>
            <a:pPr marL="0" lvl="0" indent="0" algn="ctr" eaLnBrk="1" hangingPunct="1">
              <a:spcBef>
                <a:spcPct val="0"/>
              </a:spcBef>
              <a:buNone/>
            </a:pPr>
            <a:r>
              <a:rPr lang="en-US" altLang="vi-VN" sz="2400" b="1" dirty="0">
                <a:solidFill>
                  <a:srgbClr val="FF3300"/>
                </a:solidFill>
                <a:latin typeface="Times New Roman" panose="02020603050405020304" pitchFamily="18" charset="0"/>
              </a:rPr>
              <a:t>CẤU TẠO BÀI VĂN MIÊU TẢ CÂY CỐI</a:t>
            </a:r>
            <a:endParaRPr lang="en-US" altLang="vi-VN" sz="2400" b="1" dirty="0">
              <a:solidFill>
                <a:srgbClr val="FF3300"/>
              </a:solidFill>
              <a:latin typeface="Times New Roman" panose="02020603050405020304" pitchFamily="18" charset="0"/>
            </a:endParaRPr>
          </a:p>
        </p:txBody>
      </p:sp>
      <p:sp>
        <p:nvSpPr>
          <p:cNvPr id="12" name="Text Box 24"/>
          <p:cNvSpPr txBox="1"/>
          <p:nvPr/>
        </p:nvSpPr>
        <p:spPr>
          <a:xfrm>
            <a:off x="141288" y="1922463"/>
            <a:ext cx="1774825" cy="4318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b="1" dirty="0">
                <a:solidFill>
                  <a:srgbClr val="FF0000"/>
                </a:solidFill>
                <a:latin typeface="Times New Roman" panose="02020603050405020304" pitchFamily="18" charset="0"/>
              </a:rPr>
              <a:t>I. Nhận xét</a:t>
            </a:r>
            <a:endParaRPr lang="en-US" altLang="vi-VN" sz="2200" b="1" dirty="0">
              <a:solidFill>
                <a:srgbClr val="FF0000"/>
              </a:solidFill>
              <a:latin typeface="Times New Roman" panose="02020603050405020304" pitchFamily="18" charset="0"/>
            </a:endParaRPr>
          </a:p>
        </p:txBody>
      </p:sp>
      <p:sp>
        <p:nvSpPr>
          <p:cNvPr id="13" name="Text Box 24"/>
          <p:cNvSpPr txBox="1"/>
          <p:nvPr/>
        </p:nvSpPr>
        <p:spPr>
          <a:xfrm>
            <a:off x="228600" y="2401888"/>
            <a:ext cx="8686800" cy="831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400" b="1" dirty="0">
                <a:latin typeface="Times New Roman" panose="02020603050405020304" pitchFamily="18" charset="0"/>
              </a:rPr>
              <a:t>Bài 1: Đọc bài sau đây. Xác định các đoạn văn và nội dung của từng đoạn</a:t>
            </a:r>
            <a:endParaRPr lang="en-US" altLang="vi-VN" sz="2400" b="1" dirty="0">
              <a:latin typeface="Times New Roman" panose="02020603050405020304" pitchFamily="18" charset="0"/>
            </a:endParaRPr>
          </a:p>
        </p:txBody>
      </p:sp>
      <p:sp>
        <p:nvSpPr>
          <p:cNvPr id="15" name="Text Box 24"/>
          <p:cNvSpPr txBox="1"/>
          <p:nvPr/>
        </p:nvSpPr>
        <p:spPr>
          <a:xfrm>
            <a:off x="228600" y="3316288"/>
            <a:ext cx="8686800" cy="83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400" b="1" dirty="0">
                <a:solidFill>
                  <a:srgbClr val="0070C0"/>
                </a:solidFill>
                <a:latin typeface="Times New Roman" panose="02020603050405020304" pitchFamily="18" charset="0"/>
              </a:rPr>
              <a:t>Bài 2: Đọc lại bài “Cây mai tứ quý” (sách Tiếng Việt 4, tập 2, trang 23). Trình tự trong bài ấy có điểm gì khác bài “Bãi ngô”?</a:t>
            </a:r>
            <a:endParaRPr lang="en-US" altLang="vi-VN" sz="2400" b="1" dirty="0">
              <a:solidFill>
                <a:srgbClr val="0070C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10"/>
          <p:cNvSpPr txBox="1"/>
          <p:nvPr/>
        </p:nvSpPr>
        <p:spPr>
          <a:xfrm>
            <a:off x="0" y="1104900"/>
            <a:ext cx="8839200" cy="43230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200" dirty="0">
                <a:solidFill>
                  <a:srgbClr val="002060"/>
                </a:solidFill>
                <a:latin typeface="Times New Roman" panose="02020603050405020304" pitchFamily="18" charset="0"/>
              </a:rPr>
              <a:t>    Cây mai cao trên hai mét, dáng thanh, thân thẳng như thân trúc. Tán tròn tự nhiên xòe rộng ở phần gốc, thu dần thành một điểm ở đỉnh ngọn. Gốc lớn bằng bắp tay, cành vươn đều, nhánh nào cũng rắn chắc.</a:t>
            </a:r>
            <a:endParaRPr lang="en-US" altLang="vi-VN" sz="2200" dirty="0">
              <a:solidFill>
                <a:srgbClr val="002060"/>
              </a:solidFill>
              <a:latin typeface="Times New Roman" panose="02020603050405020304" pitchFamily="18" charset="0"/>
            </a:endParaRPr>
          </a:p>
          <a:p>
            <a:pPr marL="0" lvl="0" indent="0" eaLnBrk="1" hangingPunct="1">
              <a:spcBef>
                <a:spcPct val="50000"/>
              </a:spcBef>
              <a:buNone/>
            </a:pPr>
            <a:r>
              <a:rPr lang="en-US" altLang="vi-VN" sz="2200" dirty="0">
                <a:solidFill>
                  <a:srgbClr val="002060"/>
                </a:solidFill>
                <a:latin typeface="Times New Roman" panose="02020603050405020304" pitchFamily="18" charset="0"/>
              </a:rPr>
              <a:t>    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endParaRPr lang="en-US" altLang="vi-VN" sz="2200" dirty="0">
              <a:solidFill>
                <a:srgbClr val="002060"/>
              </a:solidFill>
              <a:latin typeface="Times New Roman" panose="02020603050405020304" pitchFamily="18" charset="0"/>
            </a:endParaRPr>
          </a:p>
          <a:p>
            <a:pPr marL="0" lvl="0" indent="0" eaLnBrk="1" hangingPunct="1">
              <a:spcBef>
                <a:spcPct val="50000"/>
              </a:spcBef>
              <a:buNone/>
            </a:pPr>
            <a:r>
              <a:rPr lang="en-US" altLang="vi-VN" sz="2200" dirty="0">
                <a:solidFill>
                  <a:srgbClr val="002060"/>
                </a:solidFill>
                <a:latin typeface="Times New Roman" panose="02020603050405020304" pitchFamily="18" charset="0"/>
              </a:rPr>
              <a:t>     Đứng bên cây ngắm hoa, xem lá, ta thầm cảm phục cái màu nhiệm của tạo vật trong sự hào phóng và lo xa: đã có mai vàng rực rỡ góp với muôn loài hoa ngày Tết, lại có mai tứ quý cần mẫn, thịnh vượng quanh năm.</a:t>
            </a:r>
            <a:endParaRPr lang="en-US" altLang="vi-VN" sz="2200" dirty="0">
              <a:solidFill>
                <a:srgbClr val="002060"/>
              </a:solidFill>
              <a:latin typeface="Times New Roman" panose="02020603050405020304" pitchFamily="18" charset="0"/>
            </a:endParaRPr>
          </a:p>
          <a:p>
            <a:pPr marL="0" lvl="0" indent="0" algn="r" eaLnBrk="1" hangingPunct="1">
              <a:spcBef>
                <a:spcPct val="50000"/>
              </a:spcBef>
              <a:buNone/>
            </a:pPr>
            <a:r>
              <a:rPr lang="en-US" altLang="vi-VN" sz="2200" dirty="0">
                <a:solidFill>
                  <a:srgbClr val="002060"/>
                </a:solidFill>
                <a:latin typeface="Times New Roman" panose="02020603050405020304" pitchFamily="18" charset="0"/>
              </a:rPr>
              <a:t>				</a:t>
            </a:r>
            <a:r>
              <a:rPr lang="en-US" altLang="vi-VN" sz="1800" i="1" dirty="0">
                <a:solidFill>
                  <a:srgbClr val="002060"/>
                </a:solidFill>
                <a:latin typeface="Times New Roman" panose="02020603050405020304" pitchFamily="18" charset="0"/>
              </a:rPr>
              <a:t>Theo </a:t>
            </a:r>
            <a:r>
              <a:rPr lang="en-US" altLang="vi-VN" sz="1800" dirty="0">
                <a:solidFill>
                  <a:srgbClr val="002060"/>
                </a:solidFill>
                <a:latin typeface="Times New Roman" panose="02020603050405020304" pitchFamily="18" charset="0"/>
              </a:rPr>
              <a:t>NGUYỄN VŨ TIỀM</a:t>
            </a:r>
            <a:endParaRPr lang="en-US" altLang="vi-VN" sz="1800" dirty="0">
              <a:solidFill>
                <a:srgbClr val="002060"/>
              </a:solidFill>
              <a:latin typeface="Times New Roman" panose="02020603050405020304" pitchFamily="18" charset="0"/>
            </a:endParaRPr>
          </a:p>
        </p:txBody>
      </p:sp>
      <p:sp>
        <p:nvSpPr>
          <p:cNvPr id="16387" name="Text Box 11"/>
          <p:cNvSpPr txBox="1"/>
          <p:nvPr/>
        </p:nvSpPr>
        <p:spPr>
          <a:xfrm>
            <a:off x="2895600" y="419100"/>
            <a:ext cx="37338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vi-VN" sz="2400" b="1" dirty="0">
                <a:solidFill>
                  <a:srgbClr val="FF3300"/>
                </a:solidFill>
                <a:latin typeface="Times New Roman" panose="02020603050405020304" pitchFamily="18" charset="0"/>
              </a:rPr>
              <a:t>Cây mai tứ quý</a:t>
            </a:r>
            <a:endParaRPr lang="en-US" altLang="vi-VN" sz="2400" b="1" dirty="0">
              <a:solidFill>
                <a:srgbClr val="FF3300"/>
              </a:solidFill>
              <a:latin typeface="Times New Roman" panose="02020603050405020304"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4"/>
          <p:cNvSpPr txBox="1"/>
          <p:nvPr/>
        </p:nvSpPr>
        <p:spPr>
          <a:xfrm>
            <a:off x="5105400" y="1714500"/>
            <a:ext cx="40386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2800" dirty="0"/>
          </a:p>
        </p:txBody>
      </p:sp>
      <p:sp>
        <p:nvSpPr>
          <p:cNvPr id="17411" name="Text Box 8"/>
          <p:cNvSpPr txBox="1"/>
          <p:nvPr/>
        </p:nvSpPr>
        <p:spPr>
          <a:xfrm>
            <a:off x="1524000" y="4000500"/>
            <a:ext cx="10826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pic>
        <p:nvPicPr>
          <p:cNvPr id="17418" name="Picture 10" descr="than mai"/>
          <p:cNvPicPr>
            <a:picLocks noChangeAspect="1"/>
          </p:cNvPicPr>
          <p:nvPr/>
        </p:nvPicPr>
        <p:blipFill>
          <a:blip r:embed="rId1"/>
          <a:stretch>
            <a:fillRect/>
          </a:stretch>
        </p:blipFill>
        <p:spPr>
          <a:xfrm>
            <a:off x="5295900" y="6350"/>
            <a:ext cx="3657600" cy="1778000"/>
          </a:xfrm>
          <a:prstGeom prst="rect">
            <a:avLst/>
          </a:prstGeom>
          <a:noFill/>
          <a:ln w="9525">
            <a:noFill/>
          </a:ln>
        </p:spPr>
      </p:pic>
      <p:pic>
        <p:nvPicPr>
          <p:cNvPr id="17419" name="Picture 11" descr="hoa mai doan 2"/>
          <p:cNvPicPr>
            <a:picLocks noChangeAspect="1"/>
          </p:cNvPicPr>
          <p:nvPr/>
        </p:nvPicPr>
        <p:blipFill>
          <a:blip r:embed="rId2"/>
          <a:stretch>
            <a:fillRect/>
          </a:stretch>
        </p:blipFill>
        <p:spPr>
          <a:xfrm>
            <a:off x="5649913" y="1927225"/>
            <a:ext cx="2949575" cy="1760538"/>
          </a:xfrm>
          <a:prstGeom prst="rect">
            <a:avLst/>
          </a:prstGeom>
          <a:noFill/>
          <a:ln w="9525">
            <a:noFill/>
          </a:ln>
        </p:spPr>
      </p:pic>
      <p:sp>
        <p:nvSpPr>
          <p:cNvPr id="17421" name="Rectangle 13"/>
          <p:cNvSpPr/>
          <p:nvPr/>
        </p:nvSpPr>
        <p:spPr>
          <a:xfrm>
            <a:off x="100013" y="157163"/>
            <a:ext cx="47244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u="sng" dirty="0">
                <a:solidFill>
                  <a:srgbClr val="FF3300"/>
                </a:solidFill>
                <a:latin typeface="Times New Roman" panose="02020603050405020304" pitchFamily="18" charset="0"/>
              </a:rPr>
              <a:t>Đoạn 1:</a:t>
            </a:r>
            <a:r>
              <a:rPr lang="en-US" altLang="vi-VN" sz="1700" dirty="0">
                <a:solidFill>
                  <a:srgbClr val="0000FF"/>
                </a:solidFill>
              </a:rPr>
              <a:t> </a:t>
            </a:r>
            <a:r>
              <a:rPr lang="en-US" altLang="vi-VN" sz="1700" dirty="0">
                <a:solidFill>
                  <a:srgbClr val="002060"/>
                </a:solidFill>
                <a:latin typeface="Times New Roman" panose="02020603050405020304" pitchFamily="18" charset="0"/>
              </a:rPr>
              <a:t>Cây mai cao trên hai mét, dáng thanh,thân thẳng như thân trúc. Tán tròn tự nhiên xòe rộng ở phần gốc, thu dần thành một điểm ở đỉnh ngọn. Gốc lớn bằng bắp tay, cành vươn đều, nhánh nào cũng rắn chắc.</a:t>
            </a:r>
            <a:endParaRPr lang="en-US" altLang="vi-VN" sz="1700" dirty="0">
              <a:solidFill>
                <a:srgbClr val="002060"/>
              </a:solidFill>
              <a:latin typeface="Times New Roman" panose="02020603050405020304" pitchFamily="18" charset="0"/>
            </a:endParaRPr>
          </a:p>
        </p:txBody>
      </p:sp>
      <p:sp>
        <p:nvSpPr>
          <p:cNvPr id="17422" name="Text Box 14"/>
          <p:cNvSpPr txBox="1"/>
          <p:nvPr/>
        </p:nvSpPr>
        <p:spPr>
          <a:xfrm>
            <a:off x="120650" y="1841500"/>
            <a:ext cx="4724400" cy="1662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u="sng" dirty="0">
                <a:solidFill>
                  <a:srgbClr val="FF3300"/>
                </a:solidFill>
                <a:latin typeface="Times New Roman" panose="02020603050405020304" pitchFamily="18" charset="0"/>
              </a:rPr>
              <a:t>Đoạn 2:</a:t>
            </a:r>
            <a:r>
              <a:rPr lang="en-US" altLang="vi-VN" sz="1700" dirty="0">
                <a:solidFill>
                  <a:srgbClr val="0000FF"/>
                </a:solidFill>
                <a:latin typeface="Times New Roman" panose="02020603050405020304" pitchFamily="18" charset="0"/>
              </a:rPr>
              <a:t> </a:t>
            </a:r>
            <a:r>
              <a:rPr lang="en-US" altLang="vi-VN" sz="1700" dirty="0">
                <a:solidFill>
                  <a:srgbClr val="002060"/>
                </a:solidFill>
                <a:latin typeface="Times New Roman" panose="02020603050405020304" pitchFamily="18" charset="0"/>
              </a:rPr>
              <a:t>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endParaRPr lang="en-US" altLang="vi-VN" sz="1700" dirty="0">
              <a:solidFill>
                <a:srgbClr val="002060"/>
              </a:solidFill>
              <a:latin typeface="Times New Roman" panose="02020603050405020304" pitchFamily="18" charset="0"/>
            </a:endParaRPr>
          </a:p>
        </p:txBody>
      </p:sp>
      <p:sp>
        <p:nvSpPr>
          <p:cNvPr id="17423" name="Text Box 15"/>
          <p:cNvSpPr txBox="1"/>
          <p:nvPr/>
        </p:nvSpPr>
        <p:spPr>
          <a:xfrm>
            <a:off x="114300" y="3886200"/>
            <a:ext cx="47244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u="sng" dirty="0">
                <a:solidFill>
                  <a:srgbClr val="FF3300"/>
                </a:solidFill>
                <a:latin typeface="Times New Roman" panose="02020603050405020304" pitchFamily="18" charset="0"/>
              </a:rPr>
              <a:t>Đoạn 3:</a:t>
            </a:r>
            <a:r>
              <a:rPr lang="en-US" altLang="vi-VN" sz="1700" dirty="0">
                <a:solidFill>
                  <a:srgbClr val="0000FF"/>
                </a:solidFill>
                <a:latin typeface="Times New Roman" panose="02020603050405020304" pitchFamily="18" charset="0"/>
              </a:rPr>
              <a:t>  </a:t>
            </a:r>
            <a:r>
              <a:rPr lang="en-US" altLang="vi-VN" sz="1700" dirty="0">
                <a:solidFill>
                  <a:srgbClr val="002060"/>
                </a:solidFill>
                <a:latin typeface="Times New Roman" panose="02020603050405020304" pitchFamily="18" charset="0"/>
              </a:rPr>
              <a:t>Đứng bên cây ngắm hoa, xem lá, ta thầm cảm phục cái màu nhiệm của tạo vật trong sự hào phóng và lo xa: đã có mai vàng rực rỡ góp với muôn loài hoa ngày Tết, lại có mai tứ quý cần mẫn, thịnh vượng quanh năm.</a:t>
            </a:r>
            <a:endParaRPr lang="en-US" altLang="vi-VN" sz="1700" dirty="0">
              <a:solidFill>
                <a:srgbClr val="002060"/>
              </a:solidFill>
              <a:latin typeface="Times New Roman" panose="02020603050405020304" pitchFamily="18" charset="0"/>
            </a:endParaRPr>
          </a:p>
        </p:txBody>
      </p:sp>
      <p:pic>
        <p:nvPicPr>
          <p:cNvPr id="17424" name="Picture 16" descr="mai01"/>
          <p:cNvPicPr>
            <a:picLocks noChangeAspect="1"/>
          </p:cNvPicPr>
          <p:nvPr/>
        </p:nvPicPr>
        <p:blipFill>
          <a:blip r:embed="rId3"/>
          <a:stretch>
            <a:fillRect/>
          </a:stretch>
        </p:blipFill>
        <p:spPr>
          <a:xfrm>
            <a:off x="5354638" y="3873500"/>
            <a:ext cx="3333750" cy="1762125"/>
          </a:xfrm>
          <a:prstGeom prst="rect">
            <a:avLst/>
          </a:prstGeom>
          <a:noFill/>
          <a:ln w="9525">
            <a:noFill/>
          </a:ln>
        </p:spPr>
      </p:pic>
      <p:pic>
        <p:nvPicPr>
          <p:cNvPr id="17425" name="Picture 17" descr="hoamai"/>
          <p:cNvPicPr>
            <a:picLocks noChangeAspect="1"/>
          </p:cNvPicPr>
          <p:nvPr/>
        </p:nvPicPr>
        <p:blipFill>
          <a:blip r:embed="rId4"/>
          <a:stretch>
            <a:fillRect/>
          </a:stretch>
        </p:blipFill>
        <p:spPr>
          <a:xfrm>
            <a:off x="5410200" y="3868738"/>
            <a:ext cx="3189288" cy="1741487"/>
          </a:xfrm>
          <a:prstGeom prst="rect">
            <a:avLst/>
          </a:prstGeom>
          <a:noFill/>
          <a:ln w="9525">
            <a:noFill/>
          </a:ln>
        </p:spPr>
      </p:pic>
      <p:pic>
        <p:nvPicPr>
          <p:cNvPr id="17426" name="Picture 18" descr="images"/>
          <p:cNvPicPr>
            <a:picLocks noChangeAspect="1"/>
          </p:cNvPicPr>
          <p:nvPr/>
        </p:nvPicPr>
        <p:blipFill>
          <a:blip r:embed="rId5"/>
          <a:stretch>
            <a:fillRect/>
          </a:stretch>
        </p:blipFill>
        <p:spPr>
          <a:xfrm>
            <a:off x="5334000" y="3873500"/>
            <a:ext cx="3352800" cy="1804988"/>
          </a:xfrm>
          <a:prstGeom prst="rect">
            <a:avLst/>
          </a:prstGeom>
          <a:noFill/>
          <a:ln w="9525">
            <a:noFill/>
          </a:ln>
        </p:spPr>
      </p:pic>
      <p:pic>
        <p:nvPicPr>
          <p:cNvPr id="17427" name="Picture 19" descr="maituquy6"/>
          <p:cNvPicPr>
            <a:picLocks noChangeAspect="1"/>
          </p:cNvPicPr>
          <p:nvPr/>
        </p:nvPicPr>
        <p:blipFill>
          <a:blip r:embed="rId6"/>
          <a:stretch>
            <a:fillRect/>
          </a:stretch>
        </p:blipFill>
        <p:spPr>
          <a:xfrm>
            <a:off x="5385118" y="1927225"/>
            <a:ext cx="3303587" cy="1776413"/>
          </a:xfrm>
          <a:prstGeom prst="rect">
            <a:avLst/>
          </a:prstGeom>
          <a:noFill/>
          <a:ln w="9525">
            <a:noFill/>
          </a:ln>
        </p:spPr>
      </p:pic>
      <p:sp>
        <p:nvSpPr>
          <p:cNvPr id="2" name="Line 14"/>
          <p:cNvSpPr/>
          <p:nvPr/>
        </p:nvSpPr>
        <p:spPr>
          <a:xfrm>
            <a:off x="4876800" y="0"/>
            <a:ext cx="0" cy="5715000"/>
          </a:xfrm>
          <a:prstGeom prst="line">
            <a:avLst/>
          </a:prstGeom>
          <a:ln w="28575" cap="flat" cmpd="sng">
            <a:solidFill>
              <a:schemeClr val="tx1"/>
            </a:solidFill>
            <a:prstDash val="solid"/>
            <a:headEnd type="none" w="med" len="med"/>
            <a:tailEnd type="none" w="med" len="med"/>
          </a:ln>
        </p:spPr>
      </p:sp>
      <p:sp>
        <p:nvSpPr>
          <p:cNvPr id="3" name="Line 15"/>
          <p:cNvSpPr/>
          <p:nvPr/>
        </p:nvSpPr>
        <p:spPr>
          <a:xfrm flipV="1">
            <a:off x="0" y="1841500"/>
            <a:ext cx="9144000" cy="0"/>
          </a:xfrm>
          <a:prstGeom prst="line">
            <a:avLst/>
          </a:prstGeom>
          <a:ln w="28575" cap="flat" cmpd="sng">
            <a:solidFill>
              <a:schemeClr val="tx1"/>
            </a:solidFill>
            <a:prstDash val="solid"/>
            <a:headEnd type="none" w="med" len="med"/>
            <a:tailEnd type="none" w="med" len="med"/>
          </a:ln>
        </p:spPr>
      </p:sp>
      <p:sp>
        <p:nvSpPr>
          <p:cNvPr id="4" name="Line 16"/>
          <p:cNvSpPr/>
          <p:nvPr/>
        </p:nvSpPr>
        <p:spPr>
          <a:xfrm flipV="1">
            <a:off x="0" y="3810000"/>
            <a:ext cx="9144000" cy="0"/>
          </a:xfrm>
          <a:prstGeom prst="line">
            <a:avLst/>
          </a:prstGeom>
          <a:ln w="28575" cap="flat" cmpd="sng">
            <a:solidFill>
              <a:schemeClr val="tx1"/>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blinds(horizontal)">
                                      <p:cBhvr>
                                        <p:cTn id="7" dur="500"/>
                                        <p:tgtEl>
                                          <p:spTgt spid="174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418"/>
                                        </p:tgtEl>
                                        <p:attrNameLst>
                                          <p:attrName>style.visibility</p:attrName>
                                        </p:attrNameLst>
                                      </p:cBhvr>
                                      <p:to>
                                        <p:strVal val="visible"/>
                                      </p:to>
                                    </p:set>
                                    <p:animEffect transition="in" filter="box(in)">
                                      <p:cBhvr>
                                        <p:cTn id="12" dur="500"/>
                                        <p:tgtEl>
                                          <p:spTgt spid="174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22"/>
                                        </p:tgtEl>
                                        <p:attrNameLst>
                                          <p:attrName>style.visibility</p:attrName>
                                        </p:attrNameLst>
                                      </p:cBhvr>
                                      <p:to>
                                        <p:strVal val="visible"/>
                                      </p:to>
                                    </p:set>
                                    <p:animEffect transition="in" filter="checkerboard(across)">
                                      <p:cBhvr>
                                        <p:cTn id="17" dur="500"/>
                                        <p:tgtEl>
                                          <p:spTgt spid="17422"/>
                                        </p:tgtEl>
                                      </p:cBhvr>
                                    </p:animEffect>
                                  </p:childTnLst>
                                </p:cTn>
                              </p:par>
                            </p:childTnLst>
                          </p:cTn>
                        </p:par>
                        <p:par>
                          <p:cTn id="18" fill="hold">
                            <p:stCondLst>
                              <p:cond delay="500"/>
                            </p:stCondLst>
                            <p:childTnLst>
                              <p:par>
                                <p:cTn id="19" presetID="5" presetClass="entr" presetSubtype="10" fill="hold" nodeType="afterEffect">
                                  <p:stCondLst>
                                    <p:cond delay="0"/>
                                  </p:stCondLst>
                                  <p:childTnLst>
                                    <p:set>
                                      <p:cBhvr>
                                        <p:cTn id="20" dur="1" fill="hold">
                                          <p:stCondLst>
                                            <p:cond delay="0"/>
                                          </p:stCondLst>
                                        </p:cTn>
                                        <p:tgtEl>
                                          <p:spTgt spid="17419"/>
                                        </p:tgtEl>
                                        <p:attrNameLst>
                                          <p:attrName>style.visibility</p:attrName>
                                        </p:attrNameLst>
                                      </p:cBhvr>
                                      <p:to>
                                        <p:strVal val="visible"/>
                                      </p:to>
                                    </p:set>
                                    <p:animEffect transition="in" filter="checkerboard(across)">
                                      <p:cBhvr>
                                        <p:cTn id="21" dur="1000"/>
                                        <p:tgtEl>
                                          <p:spTgt spid="1741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1000"/>
                                        <p:tgtEl>
                                          <p:spTgt spid="17419"/>
                                        </p:tgtEl>
                                      </p:cBhvr>
                                    </p:animEffect>
                                    <p:set>
                                      <p:cBhvr>
                                        <p:cTn id="26" dur="1" fill="hold">
                                          <p:stCondLst>
                                            <p:cond delay="999"/>
                                          </p:stCondLst>
                                        </p:cTn>
                                        <p:tgtEl>
                                          <p:spTgt spid="17419"/>
                                        </p:tgtEl>
                                        <p:attrNameLst>
                                          <p:attrName>style.visibility</p:attrName>
                                        </p:attrNameLst>
                                      </p:cBhvr>
                                      <p:to>
                                        <p:strVal val="hidden"/>
                                      </p:to>
                                    </p:set>
                                  </p:childTnLst>
                                </p:cTn>
                              </p:par>
                            </p:childTnLst>
                          </p:cTn>
                        </p:par>
                        <p:par>
                          <p:cTn id="27" fill="hold">
                            <p:stCondLst>
                              <p:cond delay="1000"/>
                            </p:stCondLst>
                            <p:childTnLst>
                              <p:par>
                                <p:cTn id="28" presetID="5" presetClass="entr" presetSubtype="10" fill="hold" nodeType="afterEffect">
                                  <p:stCondLst>
                                    <p:cond delay="0"/>
                                  </p:stCondLst>
                                  <p:childTnLst>
                                    <p:set>
                                      <p:cBhvr>
                                        <p:cTn id="29" dur="1" fill="hold">
                                          <p:stCondLst>
                                            <p:cond delay="0"/>
                                          </p:stCondLst>
                                        </p:cTn>
                                        <p:tgtEl>
                                          <p:spTgt spid="17427"/>
                                        </p:tgtEl>
                                        <p:attrNameLst>
                                          <p:attrName>style.visibility</p:attrName>
                                        </p:attrNameLst>
                                      </p:cBhvr>
                                      <p:to>
                                        <p:strVal val="visible"/>
                                      </p:to>
                                    </p:set>
                                    <p:animEffect transition="in" filter="checkerboard(across)">
                                      <p:cBhvr>
                                        <p:cTn id="30" dur="500"/>
                                        <p:tgtEl>
                                          <p:spTgt spid="17427"/>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7423"/>
                                        </p:tgtEl>
                                        <p:attrNameLst>
                                          <p:attrName>style.visibility</p:attrName>
                                        </p:attrNameLst>
                                      </p:cBhvr>
                                      <p:to>
                                        <p:strVal val="visible"/>
                                      </p:to>
                                    </p:set>
                                    <p:animEffect transition="in" filter="diamond(in)">
                                      <p:cBhvr>
                                        <p:cTn id="35" dur="2000"/>
                                        <p:tgtEl>
                                          <p:spTgt spid="17423"/>
                                        </p:tgtEl>
                                      </p:cBhvr>
                                    </p:animEffect>
                                  </p:childTnLst>
                                </p:cTn>
                              </p:par>
                            </p:childTnLst>
                          </p:cTn>
                        </p:par>
                        <p:par>
                          <p:cTn id="36" fill="hold">
                            <p:stCondLst>
                              <p:cond delay="2000"/>
                            </p:stCondLst>
                            <p:childTnLst>
                              <p:par>
                                <p:cTn id="37" presetID="21" presetClass="entr" presetSubtype="4" fill="hold" nodeType="afterEffect">
                                  <p:stCondLst>
                                    <p:cond delay="0"/>
                                  </p:stCondLst>
                                  <p:childTnLst>
                                    <p:set>
                                      <p:cBhvr>
                                        <p:cTn id="38" dur="1" fill="hold">
                                          <p:stCondLst>
                                            <p:cond delay="0"/>
                                          </p:stCondLst>
                                        </p:cTn>
                                        <p:tgtEl>
                                          <p:spTgt spid="17424"/>
                                        </p:tgtEl>
                                        <p:attrNameLst>
                                          <p:attrName>style.visibility</p:attrName>
                                        </p:attrNameLst>
                                      </p:cBhvr>
                                      <p:to>
                                        <p:strVal val="visible"/>
                                      </p:to>
                                    </p:set>
                                    <p:animEffect transition="in" filter="wheel(4)">
                                      <p:cBhvr>
                                        <p:cTn id="39" dur="1000"/>
                                        <p:tgtEl>
                                          <p:spTgt spid="17424"/>
                                        </p:tgtEl>
                                      </p:cBhvr>
                                    </p:animEffect>
                                  </p:childTnLst>
                                </p:cTn>
                              </p:par>
                            </p:childTnLst>
                          </p:cTn>
                        </p:par>
                        <p:par>
                          <p:cTn id="40" fill="hold">
                            <p:stCondLst>
                              <p:cond delay="3000"/>
                            </p:stCondLst>
                            <p:childTnLst>
                              <p:par>
                                <p:cTn id="41" presetID="3" presetClass="entr" presetSubtype="10" fill="hold" nodeType="afterEffect">
                                  <p:stCondLst>
                                    <p:cond delay="0"/>
                                  </p:stCondLst>
                                  <p:childTnLst>
                                    <p:set>
                                      <p:cBhvr>
                                        <p:cTn id="42" dur="1" fill="hold">
                                          <p:stCondLst>
                                            <p:cond delay="0"/>
                                          </p:stCondLst>
                                        </p:cTn>
                                        <p:tgtEl>
                                          <p:spTgt spid="17425"/>
                                        </p:tgtEl>
                                        <p:attrNameLst>
                                          <p:attrName>style.visibility</p:attrName>
                                        </p:attrNameLst>
                                      </p:cBhvr>
                                      <p:to>
                                        <p:strVal val="visible"/>
                                      </p:to>
                                    </p:set>
                                    <p:animEffect transition="in" filter="blinds(horizontal)">
                                      <p:cBhvr>
                                        <p:cTn id="43" dur="1000"/>
                                        <p:tgtEl>
                                          <p:spTgt spid="17425"/>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xit" presetSubtype="16" fill="hold" nodeType="clickEffect">
                                  <p:stCondLst>
                                    <p:cond delay="0"/>
                                  </p:stCondLst>
                                  <p:childTnLst>
                                    <p:animEffect transition="out" filter="diamond(in)">
                                      <p:cBhvr>
                                        <p:cTn id="47" dur="1000"/>
                                        <p:tgtEl>
                                          <p:spTgt spid="17425"/>
                                        </p:tgtEl>
                                      </p:cBhvr>
                                    </p:animEffect>
                                    <p:set>
                                      <p:cBhvr>
                                        <p:cTn id="48" dur="1" fill="hold">
                                          <p:stCondLst>
                                            <p:cond delay="999"/>
                                          </p:stCondLst>
                                        </p:cTn>
                                        <p:tgtEl>
                                          <p:spTgt spid="17425"/>
                                        </p:tgtEl>
                                        <p:attrNameLst>
                                          <p:attrName>style.visibility</p:attrName>
                                        </p:attrNameLst>
                                      </p:cBhvr>
                                      <p:to>
                                        <p:strVal val="hidden"/>
                                      </p:to>
                                    </p:set>
                                  </p:childTnLst>
                                </p:cTn>
                              </p:par>
                            </p:childTnLst>
                          </p:cTn>
                        </p:par>
                        <p:par>
                          <p:cTn id="49" fill="hold">
                            <p:stCondLst>
                              <p:cond delay="1000"/>
                            </p:stCondLst>
                            <p:childTnLst>
                              <p:par>
                                <p:cTn id="50" presetID="5" presetClass="entr" presetSubtype="10" fill="hold" nodeType="afterEffect">
                                  <p:stCondLst>
                                    <p:cond delay="0"/>
                                  </p:stCondLst>
                                  <p:childTnLst>
                                    <p:set>
                                      <p:cBhvr>
                                        <p:cTn id="51" dur="2000" fill="hold">
                                          <p:stCondLst>
                                            <p:cond delay="0"/>
                                          </p:stCondLst>
                                        </p:cTn>
                                        <p:tgtEl>
                                          <p:spTgt spid="17426"/>
                                        </p:tgtEl>
                                        <p:attrNameLst>
                                          <p:attrName>style.visibility</p:attrName>
                                        </p:attrNameLst>
                                      </p:cBhvr>
                                      <p:to>
                                        <p:strVal val="visible"/>
                                      </p:to>
                                    </p:set>
                                    <p:animEffect transition="in" filter="checkerboard(across)">
                                      <p:cBhvr>
                                        <p:cTn id="52" dur="20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P spid="17422" grpId="0"/>
      <p:bldP spid="174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3"/>
          <p:cNvSpPr txBox="1"/>
          <p:nvPr/>
        </p:nvSpPr>
        <p:spPr>
          <a:xfrm>
            <a:off x="5105400" y="1714500"/>
            <a:ext cx="40386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2800" dirty="0"/>
          </a:p>
        </p:txBody>
      </p:sp>
      <p:sp>
        <p:nvSpPr>
          <p:cNvPr id="18435" name="Text Box 4"/>
          <p:cNvSpPr txBox="1"/>
          <p:nvPr/>
        </p:nvSpPr>
        <p:spPr>
          <a:xfrm>
            <a:off x="5715000" y="254000"/>
            <a:ext cx="15017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8436" name="Text Box 5"/>
          <p:cNvSpPr txBox="1"/>
          <p:nvPr/>
        </p:nvSpPr>
        <p:spPr>
          <a:xfrm>
            <a:off x="1524000" y="4000500"/>
            <a:ext cx="10826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8437" name="Rectangle 8"/>
          <p:cNvSpPr/>
          <p:nvPr/>
        </p:nvSpPr>
        <p:spPr>
          <a:xfrm>
            <a:off x="0" y="114300"/>
            <a:ext cx="5105400" cy="1477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rPr>
              <a:t>   </a:t>
            </a:r>
            <a:r>
              <a:rPr lang="en-US" altLang="vi-VN" sz="1800" b="1" u="sng" dirty="0">
                <a:solidFill>
                  <a:srgbClr val="FF3300"/>
                </a:solidFill>
                <a:latin typeface="Times New Roman" panose="02020603050405020304" pitchFamily="18" charset="0"/>
              </a:rPr>
              <a:t>Đoạn 1:</a:t>
            </a:r>
            <a:r>
              <a:rPr lang="en-US" altLang="vi-VN" sz="1800" b="1" dirty="0">
                <a:solidFill>
                  <a:srgbClr val="002060"/>
                </a:solidFill>
              </a:rPr>
              <a:t> </a:t>
            </a:r>
            <a:r>
              <a:rPr lang="en-US" altLang="vi-VN" sz="1800" b="1" dirty="0">
                <a:solidFill>
                  <a:srgbClr val="002060"/>
                </a:solidFill>
                <a:latin typeface="Times New Roman" panose="02020603050405020304" pitchFamily="18" charset="0"/>
              </a:rPr>
              <a:t>Cây mai cao trên hai mét, dáng thanh,thân thẳng như thân trúc. Tán tròn tự nhiên xòe rộng ở phần gốc, thu dần thành một điểm ở đỉnh ngọn. Gốc lớn bằng bắp tay,cành vươn đều, nhánh nào cũng rắn chắc.</a:t>
            </a:r>
            <a:endParaRPr lang="en-US" altLang="vi-VN" sz="1800" b="1" dirty="0">
              <a:solidFill>
                <a:srgbClr val="002060"/>
              </a:solidFill>
              <a:latin typeface="Times New Roman" panose="02020603050405020304" pitchFamily="18" charset="0"/>
            </a:endParaRPr>
          </a:p>
        </p:txBody>
      </p:sp>
      <p:sp>
        <p:nvSpPr>
          <p:cNvPr id="18438" name="Text Box 9"/>
          <p:cNvSpPr txBox="1"/>
          <p:nvPr/>
        </p:nvSpPr>
        <p:spPr>
          <a:xfrm>
            <a:off x="152400" y="1866900"/>
            <a:ext cx="4724400" cy="1754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u="sng" dirty="0">
                <a:solidFill>
                  <a:srgbClr val="FF3300"/>
                </a:solidFill>
                <a:latin typeface="Times New Roman" panose="02020603050405020304" pitchFamily="18" charset="0"/>
              </a:rPr>
              <a:t>Đoạn 2:</a:t>
            </a:r>
            <a:r>
              <a:rPr lang="en-US" altLang="vi-VN" sz="1800" b="1" dirty="0">
                <a:solidFill>
                  <a:srgbClr val="0000FF"/>
                </a:solidFill>
                <a:latin typeface="Times New Roman" panose="02020603050405020304" pitchFamily="18" charset="0"/>
              </a:rPr>
              <a:t> </a:t>
            </a:r>
            <a:r>
              <a:rPr lang="en-US" altLang="vi-VN" sz="1800" b="1" dirty="0">
                <a:solidFill>
                  <a:srgbClr val="002060"/>
                </a:solidFill>
                <a:latin typeface="Times New Roman" panose="02020603050405020304" pitchFamily="18" charset="0"/>
              </a:rPr>
              <a:t>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endParaRPr lang="en-US" altLang="vi-VN" sz="1800" b="1" dirty="0">
              <a:solidFill>
                <a:srgbClr val="002060"/>
              </a:solidFill>
              <a:latin typeface="Times New Roman" panose="02020603050405020304" pitchFamily="18" charset="0"/>
            </a:endParaRPr>
          </a:p>
        </p:txBody>
      </p:sp>
      <p:sp>
        <p:nvSpPr>
          <p:cNvPr id="18439" name="Text Box 10"/>
          <p:cNvSpPr txBox="1"/>
          <p:nvPr/>
        </p:nvSpPr>
        <p:spPr>
          <a:xfrm>
            <a:off x="152400" y="3771900"/>
            <a:ext cx="4953000" cy="1477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u="sng" dirty="0">
                <a:solidFill>
                  <a:srgbClr val="FF3300"/>
                </a:solidFill>
                <a:latin typeface="Times New Roman" panose="02020603050405020304" pitchFamily="18" charset="0"/>
              </a:rPr>
              <a:t>Đoạn 3</a:t>
            </a:r>
            <a:r>
              <a:rPr lang="en-US" altLang="vi-VN" sz="1800" b="1" u="sng" dirty="0">
                <a:solidFill>
                  <a:srgbClr val="002060"/>
                </a:solidFill>
                <a:latin typeface="Times New Roman" panose="02020603050405020304" pitchFamily="18" charset="0"/>
              </a:rPr>
              <a:t>:</a:t>
            </a:r>
            <a:r>
              <a:rPr lang="en-US" altLang="vi-VN" sz="1800" b="1" dirty="0">
                <a:solidFill>
                  <a:srgbClr val="002060"/>
                </a:solidFill>
                <a:latin typeface="Times New Roman" panose="02020603050405020304" pitchFamily="18" charset="0"/>
              </a:rPr>
              <a:t>  Đứng trên cây ngắm hoa, xem lá, ta thầm cảm phục cái màu nhiệm của tạo vật trong sự hào phóng và lo xa: đã có mai vàng rực rỡ góp với muôn loài hoa ngày Tết, lại có mai tứ quý cần mẫn, thịnh vượng quanh năm.</a:t>
            </a:r>
            <a:endParaRPr lang="en-US" altLang="vi-VN" sz="1800" b="1" dirty="0">
              <a:solidFill>
                <a:srgbClr val="002060"/>
              </a:solidFill>
              <a:latin typeface="Times New Roman" panose="02020603050405020304" pitchFamily="18" charset="0"/>
            </a:endParaRPr>
          </a:p>
        </p:txBody>
      </p:sp>
      <p:sp>
        <p:nvSpPr>
          <p:cNvPr id="18440" name="Line 15"/>
          <p:cNvSpPr/>
          <p:nvPr/>
        </p:nvSpPr>
        <p:spPr>
          <a:xfrm>
            <a:off x="5029200" y="0"/>
            <a:ext cx="0" cy="5715000"/>
          </a:xfrm>
          <a:prstGeom prst="line">
            <a:avLst/>
          </a:prstGeom>
          <a:ln w="28575" cap="flat" cmpd="sng">
            <a:solidFill>
              <a:schemeClr val="tx1"/>
            </a:solidFill>
            <a:prstDash val="solid"/>
            <a:headEnd type="none" w="med" len="med"/>
            <a:tailEnd type="none" w="med" len="med"/>
          </a:ln>
        </p:spPr>
      </p:sp>
      <p:sp>
        <p:nvSpPr>
          <p:cNvPr id="18441" name="Line 16"/>
          <p:cNvSpPr/>
          <p:nvPr/>
        </p:nvSpPr>
        <p:spPr>
          <a:xfrm flipV="1">
            <a:off x="0" y="1714500"/>
            <a:ext cx="9144000" cy="0"/>
          </a:xfrm>
          <a:prstGeom prst="line">
            <a:avLst/>
          </a:prstGeom>
          <a:ln w="28575" cap="flat" cmpd="sng">
            <a:solidFill>
              <a:schemeClr val="tx1"/>
            </a:solidFill>
            <a:prstDash val="solid"/>
            <a:headEnd type="none" w="med" len="med"/>
            <a:tailEnd type="none" w="med" len="med"/>
          </a:ln>
        </p:spPr>
      </p:sp>
      <p:sp>
        <p:nvSpPr>
          <p:cNvPr id="18442" name="Line 17"/>
          <p:cNvSpPr/>
          <p:nvPr/>
        </p:nvSpPr>
        <p:spPr>
          <a:xfrm flipV="1">
            <a:off x="0" y="3619500"/>
            <a:ext cx="9144000" cy="0"/>
          </a:xfrm>
          <a:prstGeom prst="line">
            <a:avLst/>
          </a:prstGeom>
          <a:ln w="28575" cap="flat" cmpd="sng">
            <a:solidFill>
              <a:schemeClr val="tx1"/>
            </a:solidFill>
            <a:prstDash val="solid"/>
            <a:headEnd type="none" w="med" len="med"/>
            <a:tailEnd type="none" w="med" len="med"/>
          </a:ln>
        </p:spPr>
      </p:sp>
      <p:sp>
        <p:nvSpPr>
          <p:cNvPr id="28690" name="Text Box 18"/>
          <p:cNvSpPr txBox="1"/>
          <p:nvPr/>
        </p:nvSpPr>
        <p:spPr>
          <a:xfrm>
            <a:off x="5105400" y="698500"/>
            <a:ext cx="403860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Giới thiệu bao quát về cây mai( chiều cao,</a:t>
            </a:r>
            <a:r>
              <a:rPr lang="vi-VN" altLang="en-US" sz="1800" b="1" dirty="0">
                <a:solidFill>
                  <a:srgbClr val="FF3300"/>
                </a:solidFill>
                <a:latin typeface="Times New Roman" panose="02020603050405020304" pitchFamily="18" charset="0"/>
              </a:rPr>
              <a:t> </a:t>
            </a:r>
            <a:r>
              <a:rPr lang="en-US" altLang="vi-VN" sz="1800" b="1" dirty="0">
                <a:solidFill>
                  <a:srgbClr val="FF3300"/>
                </a:solidFill>
                <a:latin typeface="Times New Roman" panose="02020603050405020304" pitchFamily="18" charset="0"/>
              </a:rPr>
              <a:t>dáng, thân, tán, gốc, cành, nhánh).</a:t>
            </a:r>
            <a:endParaRPr lang="en-US" altLang="vi-VN" sz="1800" b="1" dirty="0">
              <a:solidFill>
                <a:srgbClr val="FF3300"/>
              </a:solidFill>
              <a:latin typeface="Times New Roman" panose="02020603050405020304" pitchFamily="18" charset="0"/>
            </a:endParaRPr>
          </a:p>
        </p:txBody>
      </p:sp>
      <p:sp>
        <p:nvSpPr>
          <p:cNvPr id="28691" name="Text Box 19"/>
          <p:cNvSpPr txBox="1"/>
          <p:nvPr/>
        </p:nvSpPr>
        <p:spPr>
          <a:xfrm>
            <a:off x="5486400" y="2413000"/>
            <a:ext cx="335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Tả kĩ về cánh hoa và quả mai.</a:t>
            </a:r>
            <a:endParaRPr lang="en-US" altLang="vi-VN" sz="1800" b="1" dirty="0">
              <a:solidFill>
                <a:srgbClr val="FF3300"/>
              </a:solidFill>
              <a:latin typeface="Times New Roman" panose="02020603050405020304" pitchFamily="18" charset="0"/>
            </a:endParaRPr>
          </a:p>
        </p:txBody>
      </p:sp>
      <p:sp>
        <p:nvSpPr>
          <p:cNvPr id="28692" name="Text Box 20"/>
          <p:cNvSpPr txBox="1"/>
          <p:nvPr/>
        </p:nvSpPr>
        <p:spPr>
          <a:xfrm>
            <a:off x="5257800" y="4318000"/>
            <a:ext cx="3657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Cảm nghĩ của người miêu tả.</a:t>
            </a:r>
            <a:endParaRPr lang="en-US" altLang="vi-VN" sz="1800" b="1" dirty="0">
              <a:solidFill>
                <a:srgbClr val="FF33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visible"/>
                                      </p:to>
                                    </p:set>
                                    <p:anim calcmode="lin" valueType="num">
                                      <p:cBhvr>
                                        <p:cTn id="7" dur="1000" fill="hold"/>
                                        <p:tgtEl>
                                          <p:spTgt spid="28690"/>
                                        </p:tgtEl>
                                        <p:attrNameLst>
                                          <p:attrName>ppt_x</p:attrName>
                                        </p:attrNameLst>
                                      </p:cBhvr>
                                      <p:tavLst>
                                        <p:tav tm="0">
                                          <p:val>
                                            <p:strVal val="#ppt_x-.2"/>
                                          </p:val>
                                        </p:tav>
                                        <p:tav tm="100000">
                                          <p:val>
                                            <p:strVal val="#ppt_x"/>
                                          </p:val>
                                        </p:tav>
                                      </p:tavLst>
                                    </p:anim>
                                    <p:anim calcmode="lin" valueType="num">
                                      <p:cBhvr>
                                        <p:cTn id="8" dur="1000" fill="hold"/>
                                        <p:tgtEl>
                                          <p:spTgt spid="286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9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8691"/>
                                        </p:tgtEl>
                                        <p:attrNameLst>
                                          <p:attrName>style.visibility</p:attrName>
                                        </p:attrNameLst>
                                      </p:cBhvr>
                                      <p:to>
                                        <p:strVal val="visible"/>
                                      </p:to>
                                    </p:set>
                                    <p:anim calcmode="lin" valueType="num">
                                      <p:cBhvr>
                                        <p:cTn id="14" dur="1000" fill="hold"/>
                                        <p:tgtEl>
                                          <p:spTgt spid="28691"/>
                                        </p:tgtEl>
                                        <p:attrNameLst>
                                          <p:attrName>ppt_x</p:attrName>
                                        </p:attrNameLst>
                                      </p:cBhvr>
                                      <p:tavLst>
                                        <p:tav tm="0">
                                          <p:val>
                                            <p:strVal val="#ppt_x-.2"/>
                                          </p:val>
                                        </p:tav>
                                        <p:tav tm="100000">
                                          <p:val>
                                            <p:strVal val="#ppt_x"/>
                                          </p:val>
                                        </p:tav>
                                      </p:tavLst>
                                    </p:anim>
                                    <p:anim calcmode="lin" valueType="num">
                                      <p:cBhvr>
                                        <p:cTn id="15" dur="1000" fill="hold"/>
                                        <p:tgtEl>
                                          <p:spTgt spid="2869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9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8692"/>
                                        </p:tgtEl>
                                        <p:attrNameLst>
                                          <p:attrName>style.visibility</p:attrName>
                                        </p:attrNameLst>
                                      </p:cBhvr>
                                      <p:to>
                                        <p:strVal val="visible"/>
                                      </p:to>
                                    </p:set>
                                    <p:anim calcmode="lin" valueType="num">
                                      <p:cBhvr>
                                        <p:cTn id="21" dur="1000" fill="hold"/>
                                        <p:tgtEl>
                                          <p:spTgt spid="28692"/>
                                        </p:tgtEl>
                                        <p:attrNameLst>
                                          <p:attrName>ppt_x</p:attrName>
                                        </p:attrNameLst>
                                      </p:cBhvr>
                                      <p:tavLst>
                                        <p:tav tm="0">
                                          <p:val>
                                            <p:strVal val="#ppt_x-.2"/>
                                          </p:val>
                                        </p:tav>
                                        <p:tav tm="100000">
                                          <p:val>
                                            <p:strVal val="#ppt_x"/>
                                          </p:val>
                                        </p:tav>
                                      </p:tavLst>
                                    </p:anim>
                                    <p:anim calcmode="lin" valueType="num">
                                      <p:cBhvr>
                                        <p:cTn id="22" dur="1000" fill="hold"/>
                                        <p:tgtEl>
                                          <p:spTgt spid="2869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p:bldP spid="28691" grpId="0"/>
      <p:bldP spid="286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6"/>
          <p:cNvSpPr txBox="1"/>
          <p:nvPr/>
        </p:nvSpPr>
        <p:spPr>
          <a:xfrm>
            <a:off x="1905000" y="2095500"/>
            <a:ext cx="51974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9459" name="Text Box 7"/>
          <p:cNvSpPr txBox="1"/>
          <p:nvPr/>
        </p:nvSpPr>
        <p:spPr>
          <a:xfrm>
            <a:off x="1143000" y="1714500"/>
            <a:ext cx="6400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9460" name="Text Box 31"/>
          <p:cNvSpPr txBox="1"/>
          <p:nvPr/>
        </p:nvSpPr>
        <p:spPr>
          <a:xfrm>
            <a:off x="5105400" y="4545013"/>
            <a:ext cx="3048000" cy="3698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8468" name="AutoShape 36"/>
          <p:cNvSpPr/>
          <p:nvPr/>
        </p:nvSpPr>
        <p:spPr>
          <a:xfrm>
            <a:off x="2209800" y="114300"/>
            <a:ext cx="4724400" cy="1079500"/>
          </a:xfrm>
          <a:prstGeom prst="wedgeRoundRectCallout">
            <a:avLst>
              <a:gd name="adj1" fmla="val -38912"/>
              <a:gd name="adj2" fmla="val 81370"/>
              <a:gd name="adj3" fmla="val 16667"/>
            </a:avLst>
          </a:prstGeom>
          <a:solidFill>
            <a:srgbClr val="FFFF00"/>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200" b="1" dirty="0">
                <a:latin typeface="Times New Roman" panose="02020603050405020304" pitchFamily="18" charset="0"/>
              </a:rPr>
              <a:t>Trình tự miêu tả của bài: </a:t>
            </a:r>
            <a:r>
              <a:rPr lang="en-US" altLang="vi-VN" sz="2200" b="1" i="1" dirty="0">
                <a:solidFill>
                  <a:srgbClr val="FF0066"/>
                </a:solidFill>
                <a:latin typeface="Times New Roman" panose="02020603050405020304" pitchFamily="18" charset="0"/>
              </a:rPr>
              <a:t>Cây mai tứ quý</a:t>
            </a:r>
            <a:r>
              <a:rPr lang="en-US" altLang="vi-VN" sz="2200" b="1" dirty="0">
                <a:latin typeface="Times New Roman" panose="02020603050405020304" pitchFamily="18" charset="0"/>
              </a:rPr>
              <a:t> có gì khác so với bài </a:t>
            </a:r>
            <a:r>
              <a:rPr lang="en-US" altLang="vi-VN" sz="2200" b="1" i="1" dirty="0">
                <a:solidFill>
                  <a:srgbClr val="FF0066"/>
                </a:solidFill>
                <a:latin typeface="Times New Roman" panose="02020603050405020304" pitchFamily="18" charset="0"/>
              </a:rPr>
              <a:t>Bãi ngô?</a:t>
            </a:r>
            <a:endParaRPr lang="en-US" altLang="vi-VN" sz="2200" b="1" i="1" dirty="0">
              <a:solidFill>
                <a:srgbClr val="FF0066"/>
              </a:solidFill>
              <a:latin typeface="Times New Roman" panose="02020603050405020304" pitchFamily="18" charset="0"/>
            </a:endParaRPr>
          </a:p>
        </p:txBody>
      </p:sp>
      <p:graphicFrame>
        <p:nvGraphicFramePr>
          <p:cNvPr id="18515" name="Group 83"/>
          <p:cNvGraphicFramePr>
            <a:graphicFrameLocks noGrp="1"/>
          </p:cNvGraphicFramePr>
          <p:nvPr>
            <p:ph sz="half" idx="1"/>
          </p:nvPr>
        </p:nvGraphicFramePr>
        <p:xfrm>
          <a:off x="533400" y="1635125"/>
          <a:ext cx="8001000" cy="3051175"/>
        </p:xfrm>
        <a:graphic>
          <a:graphicData uri="http://schemas.openxmlformats.org/drawingml/2006/table">
            <a:tbl>
              <a:tblPr/>
              <a:tblGrid>
                <a:gridCol w="1293813"/>
                <a:gridCol w="3797300"/>
                <a:gridCol w="2909887"/>
              </a:tblGrid>
              <a:tr h="67975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0" i="0" u="none" strike="noStrike" cap="none" normalizeH="0" baseline="0" dirty="0">
                        <a:ln>
                          <a:noFill/>
                        </a:ln>
                        <a:solidFill>
                          <a:srgbClr val="FF3300"/>
                        </a:solidFill>
                        <a:effectLst/>
                        <a:latin typeface="Arial" panose="020B0604020202020204" pitchFamily="34" charset="0"/>
                      </a:endParaRPr>
                    </a:p>
                  </a:txBody>
                  <a:tcPr marT="38101" marB="381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err="1">
                          <a:ln>
                            <a:noFill/>
                          </a:ln>
                          <a:solidFill>
                            <a:srgbClr val="FF3300"/>
                          </a:solidFill>
                          <a:effectLst/>
                          <a:latin typeface="Times New Roman" panose="02020603050405020304" pitchFamily="18" charset="0"/>
                        </a:rPr>
                        <a:t>Bãi</a:t>
                      </a:r>
                      <a:r>
                        <a:rPr kumimoji="0" lang="en-US" sz="1800" b="1" i="0" u="none" strike="noStrike" cap="none" normalizeH="0" baseline="0" dirty="0">
                          <a:ln>
                            <a:noFill/>
                          </a:ln>
                          <a:solidFill>
                            <a:srgbClr val="FF3300"/>
                          </a:solidFill>
                          <a:effectLst/>
                          <a:latin typeface="Times New Roman" panose="02020603050405020304" pitchFamily="18" charset="0"/>
                        </a:rPr>
                        <a:t> </a:t>
                      </a:r>
                      <a:r>
                        <a:rPr kumimoji="0" lang="en-US" sz="1800" b="1" i="0" u="none" strike="noStrike" cap="none" normalizeH="0" baseline="0" dirty="0" err="1">
                          <a:ln>
                            <a:noFill/>
                          </a:ln>
                          <a:solidFill>
                            <a:srgbClr val="FF3300"/>
                          </a:solidFill>
                          <a:effectLst/>
                          <a:latin typeface="Times New Roman" panose="02020603050405020304" pitchFamily="18" charset="0"/>
                        </a:rPr>
                        <a:t>ngô</a:t>
                      </a:r>
                      <a:endParaRPr kumimoji="0" lang="en-US" sz="1800" b="1" i="0" u="none" strike="noStrike" cap="none" normalizeH="0" baseline="0" dirty="0">
                        <a:ln>
                          <a:noFill/>
                        </a:ln>
                        <a:solidFill>
                          <a:srgbClr val="FF330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1" u="none" strike="noStrike" cap="none" normalizeH="0" baseline="0" dirty="0">
                          <a:ln>
                            <a:noFill/>
                          </a:ln>
                          <a:solidFill>
                            <a:srgbClr val="0000FF"/>
                          </a:solidFill>
                          <a:effectLst/>
                          <a:latin typeface="Times New Roman" panose="02020603050405020304" pitchFamily="18" charset="0"/>
                        </a:rPr>
                        <a:t>(</a:t>
                      </a:r>
                      <a:r>
                        <a:rPr kumimoji="0" lang="en-US" sz="1800" b="1" i="1" u="none" strike="noStrike" cap="none" normalizeH="0" baseline="0" dirty="0" err="1">
                          <a:ln>
                            <a:noFill/>
                          </a:ln>
                          <a:solidFill>
                            <a:srgbClr val="0000FF"/>
                          </a:solidFill>
                          <a:effectLst/>
                          <a:latin typeface="Times New Roman" panose="02020603050405020304" pitchFamily="18" charset="0"/>
                        </a:rPr>
                        <a:t>Tả</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từng</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thời</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kì</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phát</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triển</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của</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cây</a:t>
                      </a:r>
                      <a:r>
                        <a:rPr kumimoji="0" lang="en-US" sz="1800" b="1" i="1" u="none" strike="noStrike" cap="none" normalizeH="0" baseline="0" dirty="0">
                          <a:ln>
                            <a:noFill/>
                          </a:ln>
                          <a:solidFill>
                            <a:srgbClr val="0000FF"/>
                          </a:solidFill>
                          <a:effectLst/>
                          <a:latin typeface="Times New Roman" panose="02020603050405020304" pitchFamily="18" charset="0"/>
                        </a:rPr>
                        <a:t>)</a:t>
                      </a:r>
                      <a:endParaRPr kumimoji="0" lang="en-US" sz="1800" b="1" i="1" u="none" strike="noStrike" cap="none" normalizeH="0" baseline="0" dirty="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Cây mai tứ quý</a:t>
                      </a:r>
                      <a:endParaRPr kumimoji="0" lang="en-US" sz="1800" b="1" i="0" u="none" strike="noStrike" cap="none" normalizeH="0" baseline="0">
                        <a:ln>
                          <a:noFill/>
                        </a:ln>
                        <a:solidFill>
                          <a:srgbClr val="FF330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1" u="none" strike="noStrike" cap="none" normalizeH="0" baseline="0">
                          <a:ln>
                            <a:noFill/>
                          </a:ln>
                          <a:solidFill>
                            <a:srgbClr val="0000FF"/>
                          </a:solidFill>
                          <a:effectLst/>
                          <a:latin typeface="Times New Roman" panose="02020603050405020304" pitchFamily="18" charset="0"/>
                        </a:rPr>
                        <a:t>(Tả từng bộ phận của cây)</a:t>
                      </a:r>
                      <a:endParaRPr kumimoji="0" lang="en-US" sz="1800" b="1" i="1" u="none" strike="noStrike" cap="none" normalizeH="0" baseline="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9226">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Đoạn 1</a:t>
                      </a:r>
                      <a:endParaRPr kumimoji="0" lang="en-US" sz="1800" b="1" i="0" u="none" strike="noStrike" cap="none" normalizeH="0" baseline="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(Mở bài)</a:t>
                      </a:r>
                      <a:endParaRPr kumimoji="0" lang="en-US" sz="1800" b="1" i="0" u="none" strike="noStrike" cap="none" normalizeH="0" baseline="0">
                        <a:ln>
                          <a:noFill/>
                        </a:ln>
                        <a:solidFill>
                          <a:srgbClr val="FF3300"/>
                        </a:solidFill>
                        <a:effectLst/>
                        <a:latin typeface="Times New Roman" panose="02020603050405020304" pitchFamily="18" charset="0"/>
                      </a:endParaRPr>
                    </a:p>
                  </a:txBody>
                  <a:tcPr marT="38101" marB="381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err="1">
                          <a:ln>
                            <a:noFill/>
                          </a:ln>
                          <a:solidFill>
                            <a:srgbClr val="0000FF"/>
                          </a:solidFill>
                          <a:effectLst/>
                          <a:latin typeface="Times New Roman" panose="02020603050405020304" pitchFamily="18" charset="0"/>
                        </a:rPr>
                        <a:t>Giới</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thiệu</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bao</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quát</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bãi</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ngô</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Tả</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cây</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ngô</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từ</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lúc</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còn</a:t>
                      </a:r>
                      <a:r>
                        <a:rPr kumimoji="0" lang="en-US" sz="1800" b="1" i="0" u="none" strike="noStrike" cap="none" normalizeH="0" baseline="0" dirty="0">
                          <a:ln>
                            <a:noFill/>
                          </a:ln>
                          <a:solidFill>
                            <a:srgbClr val="0000FF"/>
                          </a:solidFill>
                          <a:effectLst/>
                          <a:latin typeface="Times New Roman" panose="02020603050405020304" pitchFamily="18" charset="0"/>
                        </a:rPr>
                        <a:t> non </a:t>
                      </a:r>
                      <a:r>
                        <a:rPr kumimoji="0" lang="en-US" sz="1800" b="1" i="0" u="none" strike="noStrike" cap="none" normalizeH="0" baseline="0" dirty="0" err="1">
                          <a:ln>
                            <a:noFill/>
                          </a:ln>
                          <a:solidFill>
                            <a:srgbClr val="0000FF"/>
                          </a:solidFill>
                          <a:effectLst/>
                          <a:latin typeface="Times New Roman" panose="02020603050405020304" pitchFamily="18" charset="0"/>
                        </a:rPr>
                        <a:t>đến</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khi</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xanh</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tốt</a:t>
                      </a:r>
                      <a:r>
                        <a:rPr kumimoji="0" lang="en-US" sz="1800" b="1" i="0" u="none" strike="noStrike" cap="none" normalizeH="0" baseline="0" dirty="0">
                          <a:ln>
                            <a:noFill/>
                          </a:ln>
                          <a:solidFill>
                            <a:srgbClr val="0000FF"/>
                          </a:solidFill>
                          <a:effectLst/>
                          <a:latin typeface="Times New Roman" panose="02020603050405020304" pitchFamily="18" charset="0"/>
                        </a:rPr>
                        <a:t>.</a:t>
                      </a:r>
                      <a:endParaRPr kumimoji="0" lang="en-US" sz="1800" b="1" i="0" u="none" strike="noStrike" cap="none" normalizeH="0" baseline="0" dirty="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0000FF"/>
                          </a:solidFill>
                          <a:effectLst/>
                          <a:latin typeface="Times New Roman" panose="02020603050405020304" pitchFamily="18" charset="0"/>
                        </a:rPr>
                        <a:t>Giới thiệu bao quát về cây mai (chiều cao,dáng, thân, tán, gốc, cành, nhánh).</a:t>
                      </a:r>
                      <a:endParaRPr kumimoji="0" lang="en-US" sz="1800" b="1" i="0" u="none" strike="noStrike" cap="none" normalizeH="0" baseline="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442">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Đoạn 2</a:t>
                      </a:r>
                      <a:endParaRPr kumimoji="0" lang="en-US" sz="1800" b="1" i="0" u="none" strike="noStrike" cap="none" normalizeH="0" baseline="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(Thân bài)</a:t>
                      </a:r>
                      <a:endParaRPr kumimoji="0" lang="en-US" sz="1800" b="1" i="0" u="none" strike="noStrike" cap="none" normalizeH="0" baseline="0">
                        <a:ln>
                          <a:noFill/>
                        </a:ln>
                        <a:solidFill>
                          <a:srgbClr val="FF3300"/>
                        </a:solidFill>
                        <a:effectLst/>
                        <a:latin typeface="Times New Roman" panose="02020603050405020304" pitchFamily="18" charset="0"/>
                      </a:endParaRPr>
                    </a:p>
                  </a:txBody>
                  <a:tcPr marT="38101" marB="381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0000FF"/>
                          </a:solidFill>
                          <a:effectLst/>
                          <a:latin typeface="Times New Roman" panose="02020603050405020304" pitchFamily="18" charset="0"/>
                        </a:rPr>
                        <a:t>Tả hoa và búp ngô non giai đoạn đơm hoa kết trái.</a:t>
                      </a:r>
                      <a:endParaRPr kumimoji="0" lang="en-US" sz="1800" b="1" i="0" u="none" strike="noStrike" cap="none" normalizeH="0" baseline="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0000FF"/>
                          </a:solidFill>
                          <a:effectLst/>
                          <a:latin typeface="Times New Roman" panose="02020603050405020304" pitchFamily="18" charset="0"/>
                        </a:rPr>
                        <a:t>Đi sâu tả cánh hoa và trái cây.</a:t>
                      </a:r>
                      <a:endParaRPr kumimoji="0" lang="en-US" sz="1800" b="1" i="0" u="none" strike="noStrike" cap="none" normalizeH="0" baseline="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75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Đoạn 3:</a:t>
                      </a:r>
                      <a:endParaRPr kumimoji="0" lang="en-US" sz="1800" b="1" i="0" u="none" strike="noStrike" cap="none" normalizeH="0" baseline="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(Kết bài)</a:t>
                      </a:r>
                      <a:endParaRPr kumimoji="0" lang="en-US" sz="1800" b="1" i="0" u="none" strike="noStrike" cap="none" normalizeH="0" baseline="0">
                        <a:ln>
                          <a:noFill/>
                        </a:ln>
                        <a:solidFill>
                          <a:srgbClr val="FF3300"/>
                        </a:solidFill>
                        <a:effectLst/>
                        <a:latin typeface="Times New Roman" panose="02020603050405020304" pitchFamily="18" charset="0"/>
                      </a:endParaRPr>
                    </a:p>
                  </a:txBody>
                  <a:tcPr marT="38101" marB="381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0000FF"/>
                          </a:solidFill>
                          <a:effectLst/>
                          <a:latin typeface="Times New Roman" panose="02020603050405020304" pitchFamily="18" charset="0"/>
                        </a:rPr>
                        <a:t>Tả hoa, lá và bắp ngô giai đoạn thu hoạch được. </a:t>
                      </a:r>
                      <a:endParaRPr kumimoji="0" lang="en-US" sz="1800" b="1" i="0" u="none" strike="noStrike" cap="none" normalizeH="0" baseline="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err="1">
                          <a:ln>
                            <a:noFill/>
                          </a:ln>
                          <a:solidFill>
                            <a:srgbClr val="0000FF"/>
                          </a:solidFill>
                          <a:effectLst/>
                          <a:latin typeface="Times New Roman" panose="02020603050405020304" pitchFamily="18" charset="0"/>
                        </a:rPr>
                        <a:t>Nêu</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cảm</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nghĩ</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của</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người</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miêu</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tả</a:t>
                      </a:r>
                      <a:r>
                        <a:rPr kumimoji="0" lang="en-US" sz="1800" b="1" i="0" u="none" strike="noStrike" cap="none" normalizeH="0" baseline="0" dirty="0">
                          <a:ln>
                            <a:noFill/>
                          </a:ln>
                          <a:solidFill>
                            <a:srgbClr val="0000FF"/>
                          </a:solidFill>
                          <a:effectLst/>
                          <a:latin typeface="Times New Roman" panose="02020603050405020304" pitchFamily="18" charset="0"/>
                        </a:rPr>
                        <a:t>.</a:t>
                      </a:r>
                      <a:endParaRPr kumimoji="0" lang="en-US" sz="1800" b="1" i="0" u="none" strike="noStrike" cap="none" normalizeH="0" baseline="0" dirty="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512" name="Text Box 80"/>
          <p:cNvSpPr txBox="1"/>
          <p:nvPr/>
        </p:nvSpPr>
        <p:spPr>
          <a:xfrm>
            <a:off x="762000" y="4816475"/>
            <a:ext cx="74676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000" b="1" i="1" dirty="0">
                <a:solidFill>
                  <a:srgbClr val="FF3300"/>
                </a:solidFill>
                <a:latin typeface="Times New Roman" panose="02020603050405020304" pitchFamily="18" charset="0"/>
              </a:rPr>
              <a:t>Từ cấu tạo của hai bài văn trên, rút ra nhận xét về cấu tạo của một bài văn miêu tả cây cối.</a:t>
            </a:r>
            <a:endParaRPr lang="en-US" altLang="vi-VN" sz="2000" b="1" i="1" dirty="0">
              <a:solidFill>
                <a:srgbClr val="FF33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8515"/>
                                        </p:tgtEl>
                                        <p:attrNameLst>
                                          <p:attrName>style.visibility</p:attrName>
                                        </p:attrNameLst>
                                      </p:cBhvr>
                                      <p:to>
                                        <p:strVal val="visible"/>
                                      </p:to>
                                    </p:set>
                                    <p:animEffect transition="in" filter="checkerboard(across)">
                                      <p:cBhvr>
                                        <p:cTn id="11" dur="500"/>
                                        <p:tgtEl>
                                          <p:spTgt spid="185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8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8" grpId="0" animBg="1"/>
      <p:bldP spid="185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5"/>
          <p:cNvPicPr>
            <a:picLocks noChangeAspect="1"/>
          </p:cNvPicPr>
          <p:nvPr/>
        </p:nvPicPr>
        <p:blipFill>
          <a:blip r:embed="rId1"/>
          <a:stretch>
            <a:fillRect/>
          </a:stretch>
        </p:blipFill>
        <p:spPr>
          <a:xfrm>
            <a:off x="0" y="0"/>
            <a:ext cx="9144000" cy="5715000"/>
          </a:xfrm>
          <a:prstGeom prst="rect">
            <a:avLst/>
          </a:prstGeom>
          <a:noFill/>
          <a:ln w="9525">
            <a:noFill/>
          </a:ln>
        </p:spPr>
      </p:pic>
      <p:sp>
        <p:nvSpPr>
          <p:cNvPr id="21507" name="Text Box 3"/>
          <p:cNvSpPr txBox="1"/>
          <p:nvPr/>
        </p:nvSpPr>
        <p:spPr>
          <a:xfrm>
            <a:off x="838200" y="317500"/>
            <a:ext cx="716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21508" name="Text Box 4"/>
          <p:cNvSpPr txBox="1"/>
          <p:nvPr/>
        </p:nvSpPr>
        <p:spPr>
          <a:xfrm>
            <a:off x="1447800" y="381000"/>
            <a:ext cx="6324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21509" name="Text Box 5"/>
          <p:cNvSpPr txBox="1"/>
          <p:nvPr/>
        </p:nvSpPr>
        <p:spPr>
          <a:xfrm>
            <a:off x="1905000" y="635000"/>
            <a:ext cx="51974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21510" name="Text Box 7"/>
          <p:cNvSpPr txBox="1"/>
          <p:nvPr/>
        </p:nvSpPr>
        <p:spPr>
          <a:xfrm>
            <a:off x="3429000" y="4064000"/>
            <a:ext cx="49530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30738" name="Text Box 18"/>
          <p:cNvSpPr txBox="1"/>
          <p:nvPr/>
        </p:nvSpPr>
        <p:spPr>
          <a:xfrm>
            <a:off x="152400" y="1943100"/>
            <a:ext cx="1905000" cy="4302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200" b="1" u="sng" dirty="0">
                <a:solidFill>
                  <a:srgbClr val="FF3300"/>
                </a:solidFill>
                <a:latin typeface="Times New Roman" panose="02020603050405020304" pitchFamily="18" charset="0"/>
              </a:rPr>
              <a:t>II. Ghi nhớ:</a:t>
            </a:r>
            <a:endParaRPr lang="en-US" altLang="vi-VN" sz="2200" b="1" u="sng" dirty="0">
              <a:solidFill>
                <a:srgbClr val="FF3300"/>
              </a:solidFill>
              <a:latin typeface="Times New Roman" panose="02020603050405020304" pitchFamily="18" charset="0"/>
            </a:endParaRPr>
          </a:p>
        </p:txBody>
      </p:sp>
      <p:sp>
        <p:nvSpPr>
          <p:cNvPr id="30740" name="Text Box 20"/>
          <p:cNvSpPr txBox="1"/>
          <p:nvPr/>
        </p:nvSpPr>
        <p:spPr>
          <a:xfrm>
            <a:off x="1143000" y="487363"/>
            <a:ext cx="7924800" cy="7699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200" b="1" dirty="0">
                <a:solidFill>
                  <a:srgbClr val="0000FF"/>
                </a:solidFill>
                <a:latin typeface="Times New Roman" panose="02020603050405020304" pitchFamily="18" charset="0"/>
              </a:rPr>
              <a:t>Tập làm văn</a:t>
            </a:r>
            <a:endParaRPr lang="en-US" altLang="vi-VN" sz="2200" b="1" dirty="0">
              <a:solidFill>
                <a:srgbClr val="0000FF"/>
              </a:solidFill>
              <a:latin typeface="Times New Roman" panose="02020603050405020304" pitchFamily="18" charset="0"/>
            </a:endParaRPr>
          </a:p>
          <a:p>
            <a:pPr marL="0" lvl="0" indent="0" algn="ctr" eaLnBrk="1" hangingPunct="1">
              <a:spcBef>
                <a:spcPct val="0"/>
              </a:spcBef>
              <a:buNone/>
            </a:pPr>
            <a:r>
              <a:rPr lang="en-US" altLang="vi-VN" sz="2200" b="1" dirty="0">
                <a:solidFill>
                  <a:srgbClr val="FF3300"/>
                </a:solidFill>
                <a:latin typeface="Times New Roman" panose="02020603050405020304" pitchFamily="18" charset="0"/>
              </a:rPr>
              <a:t>CẤU TẠO BÀI VĂN MIÊU TẢ CÂY CỐI</a:t>
            </a:r>
            <a:endParaRPr lang="en-US" altLang="vi-VN" sz="2200" b="1" dirty="0">
              <a:solidFill>
                <a:srgbClr val="FF3300"/>
              </a:solidFill>
              <a:latin typeface="Times New Roman" panose="02020603050405020304" pitchFamily="18" charset="0"/>
            </a:endParaRPr>
          </a:p>
        </p:txBody>
      </p:sp>
      <p:sp>
        <p:nvSpPr>
          <p:cNvPr id="21513" name="Text Box 21"/>
          <p:cNvSpPr txBox="1"/>
          <p:nvPr/>
        </p:nvSpPr>
        <p:spPr>
          <a:xfrm>
            <a:off x="212725" y="2328863"/>
            <a:ext cx="8931275" cy="21224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b="1" dirty="0">
                <a:solidFill>
                  <a:schemeClr val="tx1"/>
                </a:solidFill>
                <a:latin typeface="Times New Roman" panose="02020603050405020304" pitchFamily="18" charset="0"/>
                <a:cs typeface="Times New Roman" panose="02020603050405020304" pitchFamily="18" charset="0"/>
              </a:rPr>
              <a:t>B</a:t>
            </a:r>
            <a:r>
              <a:rPr lang="en-US" altLang="vi-VN" sz="2200" b="1" dirty="0">
                <a:solidFill>
                  <a:schemeClr val="tx1"/>
                </a:solidFill>
                <a:latin typeface="Times New Roman" panose="02020603050405020304" pitchFamily="18" charset="0"/>
                <a:ea typeface="Times New Roman" panose="02020603050405020304" pitchFamily="18" charset="0"/>
              </a:rPr>
              <a:t>à</a:t>
            </a:r>
            <a:r>
              <a:rPr lang="en-US" altLang="vi-VN" sz="2200" b="1" dirty="0">
                <a:solidFill>
                  <a:schemeClr val="tx1"/>
                </a:solidFill>
                <a:latin typeface="Times New Roman" panose="02020603050405020304" pitchFamily="18" charset="0"/>
                <a:cs typeface="Times New Roman" panose="02020603050405020304" pitchFamily="18" charset="0"/>
              </a:rPr>
              <a:t>i văn miêu tả cây cối thường gồm có ba phần:</a:t>
            </a:r>
            <a:endParaRPr lang="en-US" altLang="vi-VN" sz="2200" b="1" dirty="0">
              <a:solidFill>
                <a:schemeClr val="tx1"/>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u="sng" dirty="0">
                <a:solidFill>
                  <a:srgbClr val="FF3300"/>
                </a:solidFill>
                <a:latin typeface="Times New Roman" panose="02020603050405020304" pitchFamily="18" charset="0"/>
                <a:cs typeface="Times New Roman" panose="02020603050405020304" pitchFamily="18" charset="0"/>
              </a:rPr>
              <a:t>1. Mở b</a:t>
            </a:r>
            <a:r>
              <a:rPr lang="en-US" altLang="vi-VN" sz="2200" b="1" u="sng" dirty="0">
                <a:solidFill>
                  <a:srgbClr val="FF3300"/>
                </a:solidFill>
                <a:latin typeface="Times New Roman" panose="02020603050405020304" pitchFamily="18" charset="0"/>
                <a:ea typeface="Times New Roman" panose="02020603050405020304" pitchFamily="18" charset="0"/>
              </a:rPr>
              <a:t>à</a:t>
            </a:r>
            <a:r>
              <a:rPr lang="en-US" altLang="vi-VN" sz="2200" b="1" u="sng" dirty="0">
                <a:solidFill>
                  <a:srgbClr val="FF3300"/>
                </a:solidFill>
                <a:latin typeface="Times New Roman" panose="02020603050405020304" pitchFamily="18" charset="0"/>
                <a:cs typeface="Times New Roman" panose="02020603050405020304" pitchFamily="18" charset="0"/>
              </a:rPr>
              <a:t>i:</a:t>
            </a:r>
            <a:r>
              <a:rPr lang="en-US" altLang="vi-VN" sz="2200" b="1" dirty="0">
                <a:latin typeface="Times New Roman" panose="02020603050405020304" pitchFamily="18" charset="0"/>
                <a:cs typeface="Times New Roman" panose="02020603050405020304" pitchFamily="18" charset="0"/>
              </a:rPr>
              <a:t>    </a:t>
            </a:r>
            <a:r>
              <a:rPr lang="en-US" altLang="vi-VN" sz="2200" b="1" dirty="0">
                <a:solidFill>
                  <a:schemeClr val="tx1"/>
                </a:solidFill>
                <a:latin typeface="Times New Roman" panose="02020603050405020304" pitchFamily="18" charset="0"/>
                <a:cs typeface="Times New Roman" panose="02020603050405020304" pitchFamily="18" charset="0"/>
              </a:rPr>
              <a:t>Tả hoặc giới thiệu bao quát về cây.</a:t>
            </a:r>
            <a:endParaRPr lang="en-US" altLang="vi-VN" sz="2200" b="1" dirty="0">
              <a:solidFill>
                <a:schemeClr val="tx1"/>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u="sng" dirty="0">
                <a:solidFill>
                  <a:srgbClr val="FF3300"/>
                </a:solidFill>
                <a:latin typeface="Times New Roman" panose="02020603050405020304" pitchFamily="18" charset="0"/>
                <a:cs typeface="Times New Roman" panose="02020603050405020304" pitchFamily="18" charset="0"/>
              </a:rPr>
              <a:t>2. Thân b</a:t>
            </a:r>
            <a:r>
              <a:rPr lang="en-US" altLang="vi-VN" sz="2200" b="1" u="sng" dirty="0">
                <a:solidFill>
                  <a:srgbClr val="FF3300"/>
                </a:solidFill>
                <a:latin typeface="Times New Roman" panose="02020603050405020304" pitchFamily="18" charset="0"/>
                <a:ea typeface="Times New Roman" panose="02020603050405020304" pitchFamily="18" charset="0"/>
              </a:rPr>
              <a:t>à</a:t>
            </a:r>
            <a:r>
              <a:rPr lang="en-US" altLang="vi-VN" sz="2200" b="1" u="sng" dirty="0">
                <a:solidFill>
                  <a:srgbClr val="FF3300"/>
                </a:solidFill>
                <a:latin typeface="Times New Roman" panose="02020603050405020304" pitchFamily="18" charset="0"/>
                <a:cs typeface="Times New Roman" panose="02020603050405020304" pitchFamily="18" charset="0"/>
              </a:rPr>
              <a:t>i:</a:t>
            </a:r>
            <a:r>
              <a:rPr lang="en-US" altLang="vi-VN" sz="2200" b="1" dirty="0">
                <a:latin typeface="Times New Roman" panose="02020603050405020304" pitchFamily="18" charset="0"/>
                <a:cs typeface="Times New Roman" panose="02020603050405020304" pitchFamily="18" charset="0"/>
              </a:rPr>
              <a:t> </a:t>
            </a:r>
            <a:r>
              <a:rPr lang="en-US" altLang="vi-VN" sz="2200" b="1" dirty="0">
                <a:solidFill>
                  <a:schemeClr val="tx1"/>
                </a:solidFill>
                <a:latin typeface="Times New Roman" panose="02020603050405020304" pitchFamily="18" charset="0"/>
                <a:cs typeface="Times New Roman" panose="02020603050405020304" pitchFamily="18" charset="0"/>
              </a:rPr>
              <a:t>Tả từng bộ phận của cây hoặc tả từng thời kì phát triển của cây.</a:t>
            </a:r>
            <a:endParaRPr lang="en-US" altLang="vi-VN" sz="2200" b="1" dirty="0">
              <a:solidFill>
                <a:schemeClr val="tx1"/>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u="sng" dirty="0">
                <a:solidFill>
                  <a:srgbClr val="FF3300"/>
                </a:solidFill>
                <a:latin typeface="Times New Roman" panose="02020603050405020304" pitchFamily="18" charset="0"/>
                <a:cs typeface="Times New Roman" panose="02020603050405020304" pitchFamily="18" charset="0"/>
              </a:rPr>
              <a:t>3. Kết b</a:t>
            </a:r>
            <a:r>
              <a:rPr lang="en-US" altLang="vi-VN" sz="2200" b="1" u="sng" dirty="0">
                <a:solidFill>
                  <a:srgbClr val="FF3300"/>
                </a:solidFill>
                <a:latin typeface="Times New Roman" panose="02020603050405020304" pitchFamily="18" charset="0"/>
                <a:ea typeface="Times New Roman" panose="02020603050405020304" pitchFamily="18" charset="0"/>
              </a:rPr>
              <a:t>à</a:t>
            </a:r>
            <a:r>
              <a:rPr lang="en-US" altLang="vi-VN" sz="2200" b="1" u="sng" dirty="0">
                <a:solidFill>
                  <a:srgbClr val="FF3300"/>
                </a:solidFill>
                <a:latin typeface="Times New Roman" panose="02020603050405020304" pitchFamily="18" charset="0"/>
                <a:cs typeface="Times New Roman" panose="02020603050405020304" pitchFamily="18" charset="0"/>
              </a:rPr>
              <a:t>i:</a:t>
            </a:r>
            <a:r>
              <a:rPr lang="en-US" altLang="vi-VN" sz="2200" b="1" dirty="0">
                <a:latin typeface="Times New Roman" panose="02020603050405020304" pitchFamily="18" charset="0"/>
                <a:cs typeface="Times New Roman" panose="02020603050405020304" pitchFamily="18" charset="0"/>
              </a:rPr>
              <a:t>  </a:t>
            </a:r>
            <a:r>
              <a:rPr lang="en-US" altLang="vi-VN" sz="2200" b="1" dirty="0">
                <a:solidFill>
                  <a:schemeClr val="tx1"/>
                </a:solidFill>
                <a:latin typeface="Times New Roman" panose="02020603050405020304" pitchFamily="18" charset="0"/>
                <a:cs typeface="Times New Roman" panose="02020603050405020304" pitchFamily="18" charset="0"/>
              </a:rPr>
              <a:t>  Có thể nêu lợi ích của cây, ấn tượng đặc biêt hoặc tình cảm của người tả với cây.</a:t>
            </a:r>
            <a:endParaRPr lang="en-US" altLang="vi-VN" sz="2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738"/>
                                        </p:tgtEl>
                                        <p:attrNameLst>
                                          <p:attrName>style.visibility</p:attrName>
                                        </p:attrNameLst>
                                      </p:cBhvr>
                                      <p:to>
                                        <p:strVal val="visible"/>
                                      </p:to>
                                    </p:set>
                                    <p:anim calcmode="lin" valueType="num">
                                      <p:cBhvr>
                                        <p:cTn id="7" dur="500" decel="50000" fill="hold">
                                          <p:stCondLst>
                                            <p:cond delay="0"/>
                                          </p:stCondLst>
                                        </p:cTn>
                                        <p:tgtEl>
                                          <p:spTgt spid="30738"/>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3073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38"/>
                                        </p:tgtEl>
                                        <p:attrNameLst>
                                          <p:attrName>ppt_w</p:attrName>
                                        </p:attrNameLst>
                                      </p:cBhvr>
                                      <p:tavLst>
                                        <p:tav tm="0">
                                          <p:val>
                                            <p:strVal val="#ppt_w*.05"/>
                                          </p:val>
                                        </p:tav>
                                        <p:tav tm="100000">
                                          <p:val>
                                            <p:strVal val="#ppt_w"/>
                                          </p:val>
                                        </p:tav>
                                      </p:tavLst>
                                    </p:anim>
                                    <p:anim calcmode="lin" valueType="num">
                                      <p:cBhvr>
                                        <p:cTn id="10" dur="1000" fill="hold"/>
                                        <p:tgtEl>
                                          <p:spTgt spid="3073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3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3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3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2"/>
          <p:cNvSpPr txBox="1"/>
          <p:nvPr/>
        </p:nvSpPr>
        <p:spPr>
          <a:xfrm>
            <a:off x="4098925" y="4117975"/>
            <a:ext cx="1158875"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2800" dirty="0"/>
          </a:p>
        </p:txBody>
      </p:sp>
      <p:sp>
        <p:nvSpPr>
          <p:cNvPr id="22531" name="Text Box 13"/>
          <p:cNvSpPr txBox="1"/>
          <p:nvPr/>
        </p:nvSpPr>
        <p:spPr>
          <a:xfrm>
            <a:off x="0" y="0"/>
            <a:ext cx="2057400" cy="4302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200" b="1" u="sng" dirty="0">
                <a:solidFill>
                  <a:srgbClr val="FF3300"/>
                </a:solidFill>
                <a:latin typeface="Times New Roman" panose="02020603050405020304" pitchFamily="18" charset="0"/>
              </a:rPr>
              <a:t>III. Luyện tập</a:t>
            </a:r>
            <a:endParaRPr lang="en-US" altLang="vi-VN" sz="2200" b="1" u="sng" dirty="0">
              <a:solidFill>
                <a:srgbClr val="FF3300"/>
              </a:solidFill>
              <a:latin typeface="Times New Roman" panose="02020603050405020304" pitchFamily="18" charset="0"/>
            </a:endParaRPr>
          </a:p>
        </p:txBody>
      </p:sp>
      <p:sp>
        <p:nvSpPr>
          <p:cNvPr id="22532" name="Text Box 14"/>
          <p:cNvSpPr txBox="1"/>
          <p:nvPr/>
        </p:nvSpPr>
        <p:spPr>
          <a:xfrm>
            <a:off x="304800" y="369888"/>
            <a:ext cx="8839200" cy="430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200" b="1" i="1" u="sng" dirty="0">
                <a:solidFill>
                  <a:srgbClr val="002060"/>
                </a:solidFill>
                <a:latin typeface="Times New Roman" panose="02020603050405020304" pitchFamily="18" charset="0"/>
              </a:rPr>
              <a:t>Bài 1</a:t>
            </a:r>
            <a:r>
              <a:rPr lang="en-US" altLang="vi-VN" sz="2200" b="1" i="1" dirty="0">
                <a:solidFill>
                  <a:srgbClr val="002060"/>
                </a:solidFill>
                <a:latin typeface="Times New Roman" panose="02020603050405020304" pitchFamily="18" charset="0"/>
              </a:rPr>
              <a:t>: Đọc bài văn sau và cho biết cây gạo được miêu tả theo trình tự nào?</a:t>
            </a:r>
            <a:endParaRPr lang="en-US" altLang="vi-VN" sz="2200" b="1" i="1" dirty="0">
              <a:solidFill>
                <a:srgbClr val="002060"/>
              </a:solidFill>
              <a:latin typeface="Times New Roman" panose="02020603050405020304" pitchFamily="18" charset="0"/>
            </a:endParaRPr>
          </a:p>
        </p:txBody>
      </p:sp>
      <p:sp>
        <p:nvSpPr>
          <p:cNvPr id="22533" name="Text Box 15"/>
          <p:cNvSpPr txBox="1"/>
          <p:nvPr/>
        </p:nvSpPr>
        <p:spPr>
          <a:xfrm>
            <a:off x="533400" y="779463"/>
            <a:ext cx="8382000" cy="44926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200" i="1" dirty="0">
                <a:solidFill>
                  <a:srgbClr val="002060"/>
                </a:solidFill>
                <a:latin typeface="Times New Roman" panose="02020603050405020304" pitchFamily="18" charset="0"/>
              </a:rPr>
              <a:t>Cây gạo</a:t>
            </a:r>
            <a:endParaRPr lang="en-US" altLang="vi-VN" sz="2200" i="1" dirty="0">
              <a:solidFill>
                <a:srgbClr val="002060"/>
              </a:solidFill>
              <a:latin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rPr>
              <a:t>    </a:t>
            </a:r>
            <a:r>
              <a:rPr lang="en-US" altLang="vi-VN" sz="2000" dirty="0">
                <a:solidFill>
                  <a:srgbClr val="002060"/>
                </a:solidFill>
                <a:latin typeface="Times New Roman" panose="02020603050405020304" pitchFamily="18" charset="0"/>
              </a:rPr>
              <a:t>Cây gạo già mỗi năm lại trở lại tuổi xuân, cành nặng trĩu những hoa đỏ mọng và đầy tiếng chim hót. Chỉ cần một làn gió nhẹ hay </a:t>
            </a:r>
            <a:r>
              <a:rPr lang="vi-VN" altLang="en-US" sz="2000" dirty="0">
                <a:solidFill>
                  <a:srgbClr val="002060"/>
                </a:solidFill>
                <a:latin typeface="Times New Roman" panose="02020603050405020304" pitchFamily="18" charset="0"/>
              </a:rPr>
              <a:t>m</a:t>
            </a:r>
            <a:r>
              <a:rPr lang="en-US" altLang="vi-VN" sz="2000" dirty="0">
                <a:solidFill>
                  <a:srgbClr val="002060"/>
                </a:solidFill>
                <a:latin typeface="Times New Roman" panose="02020603050405020304" pitchFamily="18" charset="0"/>
              </a:rPr>
              <a:t>ột đôi chim mới đến là có ngay mấy bông hoa lìa cành. Những bông hoa rơi từ trên cao, đài hoa nặng chúi xuống, những cánh hoa đỏ rực quay tít như chong chóng nom thật đẹp.</a:t>
            </a:r>
            <a:endParaRPr lang="en-US" altLang="vi-VN" sz="2000" dirty="0">
              <a:solidFill>
                <a:srgbClr val="002060"/>
              </a:solidFill>
              <a:latin typeface="Times New Roman" panose="02020603050405020304" pitchFamily="18" charset="0"/>
            </a:endParaRPr>
          </a:p>
          <a:p>
            <a:pPr marL="0" lvl="0" indent="0" eaLnBrk="1" hangingPunct="1">
              <a:spcBef>
                <a:spcPct val="0"/>
              </a:spcBef>
              <a:buNone/>
            </a:pPr>
            <a:r>
              <a:rPr lang="en-US" altLang="vi-VN" sz="2000" dirty="0">
                <a:solidFill>
                  <a:srgbClr val="002060"/>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ltLang="vi-VN" sz="2000" dirty="0">
              <a:solidFill>
                <a:srgbClr val="002060"/>
              </a:solidFill>
              <a:latin typeface="Times New Roman" panose="02020603050405020304" pitchFamily="18" charset="0"/>
            </a:endParaRPr>
          </a:p>
          <a:p>
            <a:pPr marL="0" lvl="0" indent="0" eaLnBrk="1" hangingPunct="1">
              <a:spcBef>
                <a:spcPct val="0"/>
              </a:spcBef>
              <a:buNone/>
            </a:pPr>
            <a:r>
              <a:rPr lang="en-US" altLang="vi-VN" sz="2000" dirty="0">
                <a:solidFill>
                  <a:srgbClr val="002060"/>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ltLang="vi-VN" sz="2000" dirty="0">
              <a:solidFill>
                <a:srgbClr val="002060"/>
              </a:solidFill>
              <a:latin typeface="Times New Roman" panose="02020603050405020304" pitchFamily="18" charset="0"/>
            </a:endParaRPr>
          </a:p>
          <a:p>
            <a:pPr marL="0" lvl="0" indent="0" algn="r" eaLnBrk="1" hangingPunct="1">
              <a:spcBef>
                <a:spcPct val="0"/>
              </a:spcBef>
              <a:buNone/>
            </a:pPr>
            <a:r>
              <a:rPr lang="en-US" altLang="vi-VN" sz="2200" dirty="0">
                <a:solidFill>
                  <a:srgbClr val="002060"/>
                </a:solidFill>
                <a:latin typeface="Times New Roman" panose="02020603050405020304" pitchFamily="18" charset="0"/>
              </a:rPr>
              <a:t>					</a:t>
            </a:r>
            <a:r>
              <a:rPr lang="en-US" altLang="vi-VN" sz="1800" i="1" dirty="0">
                <a:solidFill>
                  <a:srgbClr val="002060"/>
                </a:solidFill>
                <a:latin typeface="Times New Roman" panose="02020603050405020304" pitchFamily="18" charset="0"/>
              </a:rPr>
              <a:t>Theo</a:t>
            </a:r>
            <a:r>
              <a:rPr lang="en-US" altLang="vi-VN" sz="1800" dirty="0">
                <a:solidFill>
                  <a:srgbClr val="002060"/>
                </a:solidFill>
                <a:latin typeface="Times New Roman" panose="02020603050405020304" pitchFamily="18" charset="0"/>
              </a:rPr>
              <a:t>  VŨ TÚ NAM</a:t>
            </a:r>
            <a:endParaRPr lang="en-US" altLang="vi-VN" sz="1800" dirty="0">
              <a:solidFill>
                <a:srgbClr val="002060"/>
              </a:solidFill>
              <a:latin typeface="Times New Roman" panose="020206030504050203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2" name="Picture 4" descr="cay gao"/>
          <p:cNvPicPr>
            <a:picLocks noChangeAspect="1"/>
          </p:cNvPicPr>
          <p:nvPr/>
        </p:nvPicPr>
        <p:blipFill>
          <a:blip r:embed="rId1"/>
          <a:stretch>
            <a:fillRect/>
          </a:stretch>
        </p:blipFill>
        <p:spPr>
          <a:xfrm>
            <a:off x="5638800" y="0"/>
            <a:ext cx="3124200" cy="1666875"/>
          </a:xfrm>
          <a:prstGeom prst="rect">
            <a:avLst/>
          </a:prstGeom>
          <a:noFill/>
          <a:ln w="9525">
            <a:noFill/>
          </a:ln>
        </p:spPr>
      </p:pic>
      <p:pic>
        <p:nvPicPr>
          <p:cNvPr id="32774" name="Picture 6" descr="hoa_gao"/>
          <p:cNvPicPr>
            <a:picLocks noChangeAspect="1"/>
          </p:cNvPicPr>
          <p:nvPr/>
        </p:nvPicPr>
        <p:blipFill>
          <a:blip r:embed="rId2"/>
          <a:stretch>
            <a:fillRect/>
          </a:stretch>
        </p:blipFill>
        <p:spPr>
          <a:xfrm>
            <a:off x="5638800" y="0"/>
            <a:ext cx="3124200" cy="1666875"/>
          </a:xfrm>
          <a:prstGeom prst="rect">
            <a:avLst/>
          </a:prstGeom>
          <a:noFill/>
          <a:ln w="9525">
            <a:noFill/>
          </a:ln>
        </p:spPr>
      </p:pic>
      <p:pic>
        <p:nvPicPr>
          <p:cNvPr id="32780" name="Picture 12" descr="cay gao gia"/>
          <p:cNvPicPr>
            <a:picLocks noChangeAspect="1"/>
          </p:cNvPicPr>
          <p:nvPr/>
        </p:nvPicPr>
        <p:blipFill>
          <a:blip r:embed="rId3"/>
          <a:stretch>
            <a:fillRect/>
          </a:stretch>
        </p:blipFill>
        <p:spPr>
          <a:xfrm>
            <a:off x="5638800" y="0"/>
            <a:ext cx="3124200" cy="1666875"/>
          </a:xfrm>
          <a:prstGeom prst="rect">
            <a:avLst/>
          </a:prstGeom>
          <a:noFill/>
          <a:ln w="9525">
            <a:noFill/>
          </a:ln>
        </p:spPr>
      </p:pic>
      <p:grpSp>
        <p:nvGrpSpPr>
          <p:cNvPr id="32784" name="Group 16"/>
          <p:cNvGrpSpPr/>
          <p:nvPr/>
        </p:nvGrpSpPr>
        <p:grpSpPr>
          <a:xfrm>
            <a:off x="5486400" y="1790700"/>
            <a:ext cx="3429000" cy="1600200"/>
            <a:chOff x="3360" y="1680"/>
            <a:chExt cx="2400" cy="1584"/>
          </a:xfrm>
        </p:grpSpPr>
        <p:pic>
          <p:nvPicPr>
            <p:cNvPr id="23566" name="Picture 13" descr="vietnam-paintings-006"/>
            <p:cNvPicPr>
              <a:picLocks noChangeAspect="1"/>
            </p:cNvPicPr>
            <p:nvPr/>
          </p:nvPicPr>
          <p:blipFill>
            <a:blip r:embed="rId4"/>
            <a:stretch>
              <a:fillRect/>
            </a:stretch>
          </p:blipFill>
          <p:spPr>
            <a:xfrm>
              <a:off x="4704" y="1680"/>
              <a:ext cx="1056" cy="1584"/>
            </a:xfrm>
            <a:prstGeom prst="rect">
              <a:avLst/>
            </a:prstGeom>
            <a:noFill/>
            <a:ln w="9525">
              <a:noFill/>
            </a:ln>
          </p:spPr>
        </p:pic>
        <p:pic>
          <p:nvPicPr>
            <p:cNvPr id="23567" name="Picture 14" descr="van-mieu-mao-dien-bieu-tuong-tinh-than-hieu-hoc-xu-dong-4"/>
            <p:cNvPicPr>
              <a:picLocks noChangeAspect="1"/>
            </p:cNvPicPr>
            <p:nvPr/>
          </p:nvPicPr>
          <p:blipFill>
            <a:blip r:embed="rId5"/>
            <a:stretch>
              <a:fillRect/>
            </a:stretch>
          </p:blipFill>
          <p:spPr>
            <a:xfrm>
              <a:off x="3360" y="1680"/>
              <a:ext cx="1392" cy="1584"/>
            </a:xfrm>
            <a:prstGeom prst="rect">
              <a:avLst/>
            </a:prstGeom>
            <a:noFill/>
            <a:ln w="9525">
              <a:noFill/>
            </a:ln>
          </p:spPr>
        </p:pic>
      </p:grpSp>
      <p:pic>
        <p:nvPicPr>
          <p:cNvPr id="32783" name="Picture 15" descr="hoagao5"/>
          <p:cNvPicPr>
            <a:picLocks noChangeAspect="1"/>
          </p:cNvPicPr>
          <p:nvPr/>
        </p:nvPicPr>
        <p:blipFill>
          <a:blip r:embed="rId6"/>
          <a:stretch>
            <a:fillRect/>
          </a:stretch>
        </p:blipFill>
        <p:spPr>
          <a:xfrm>
            <a:off x="5638800" y="0"/>
            <a:ext cx="3124200" cy="1665288"/>
          </a:xfrm>
          <a:prstGeom prst="rect">
            <a:avLst/>
          </a:prstGeom>
          <a:noFill/>
          <a:ln w="9525">
            <a:noFill/>
          </a:ln>
        </p:spPr>
      </p:pic>
      <p:sp>
        <p:nvSpPr>
          <p:cNvPr id="32785" name="Text Box 17"/>
          <p:cNvSpPr txBox="1">
            <a:spLocks noChangeArrowheads="1"/>
          </p:cNvSpPr>
          <p:nvPr/>
        </p:nvSpPr>
        <p:spPr bwMode="auto">
          <a:xfrm>
            <a:off x="0" y="38100"/>
            <a:ext cx="5334000"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1650" b="0" i="0" u="sng"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Đoạn</a:t>
            </a:r>
            <a:r>
              <a:rPr kumimoji="0" lang="en-US" sz="1650" b="0" i="0" u="sng"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1:</a:t>
            </a:r>
            <a:r>
              <a:rPr kumimoji="0" lang="en-US" sz="165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Cây</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gạo</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già</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mỗi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năm</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lại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trở</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lại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tuổi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xuân</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cành</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nặng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trĩu</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những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đỏ</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mọng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và</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đầy</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tiếng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chim</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hót</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Chỉ</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cần</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một</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làn</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gió</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nhẹ</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hay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một</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đôi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chim</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mới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đến</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là</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có</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ngay</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mấy</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bông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lìa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cành</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Những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bông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rơi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từ</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trên</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cao</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đài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nặng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chúi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xuống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những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cánh</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đỏ</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rực</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quay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tít</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7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như</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chong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chóng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nom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thật</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đẹp</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
        <p:nvSpPr>
          <p:cNvPr id="32786" name="Text Box 18"/>
          <p:cNvSpPr txBox="1"/>
          <p:nvPr/>
        </p:nvSpPr>
        <p:spPr>
          <a:xfrm>
            <a:off x="76200" y="1866900"/>
            <a:ext cx="5181600" cy="1477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u="sng" dirty="0">
                <a:solidFill>
                  <a:srgbClr val="FF3300"/>
                </a:solidFill>
                <a:latin typeface="Times New Roman" panose="02020603050405020304" pitchFamily="18" charset="0"/>
              </a:rPr>
              <a:t>Đoạn 2:</a:t>
            </a:r>
            <a:r>
              <a:rPr lang="en-US" altLang="vi-VN" sz="1800" dirty="0">
                <a:solidFill>
                  <a:srgbClr val="0000FF"/>
                </a:solidFill>
                <a:latin typeface="Times New Roman" panose="02020603050405020304" pitchFamily="18" charset="0"/>
              </a:rPr>
              <a:t> </a:t>
            </a:r>
            <a:r>
              <a:rPr lang="en-US" altLang="vi-VN" sz="1800" dirty="0">
                <a:solidFill>
                  <a:srgbClr val="002060"/>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ltLang="vi-VN" sz="1800" dirty="0">
              <a:solidFill>
                <a:srgbClr val="002060"/>
              </a:solidFill>
              <a:latin typeface="Times New Roman" panose="02020603050405020304" pitchFamily="18" charset="0"/>
            </a:endParaRPr>
          </a:p>
        </p:txBody>
      </p:sp>
      <p:sp>
        <p:nvSpPr>
          <p:cNvPr id="32787" name="Text Box 19"/>
          <p:cNvSpPr txBox="1"/>
          <p:nvPr/>
        </p:nvSpPr>
        <p:spPr>
          <a:xfrm>
            <a:off x="76200" y="3524250"/>
            <a:ext cx="5181600" cy="1924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u="sng" dirty="0">
                <a:solidFill>
                  <a:srgbClr val="FF3300"/>
                </a:solidFill>
                <a:latin typeface="Times New Roman" panose="02020603050405020304" pitchFamily="18" charset="0"/>
              </a:rPr>
              <a:t>Đoạn 3:</a:t>
            </a:r>
            <a:r>
              <a:rPr lang="en-US" altLang="vi-VN" sz="1700" dirty="0">
                <a:solidFill>
                  <a:srgbClr val="0000FF"/>
                </a:solidFill>
                <a:latin typeface="Times New Roman" panose="02020603050405020304" pitchFamily="18" charset="0"/>
              </a:rPr>
              <a:t> </a:t>
            </a:r>
            <a:r>
              <a:rPr lang="en-US" altLang="vi-VN" sz="1700" dirty="0">
                <a:solidFill>
                  <a:srgbClr val="002060"/>
                </a:solidFill>
                <a:latin typeface="Times New Roman" panose="02020603050405020304" pitchFamily="18" charset="0"/>
              </a:rPr>
              <a:t>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ltLang="vi-VN" sz="1700" dirty="0">
              <a:solidFill>
                <a:srgbClr val="002060"/>
              </a:solidFill>
              <a:latin typeface="Times New Roman" panose="02020603050405020304" pitchFamily="18" charset="0"/>
            </a:endParaRPr>
          </a:p>
        </p:txBody>
      </p:sp>
      <p:pic>
        <p:nvPicPr>
          <p:cNvPr id="32788" name="Picture 20" descr="images"/>
          <p:cNvPicPr>
            <a:picLocks noChangeAspect="1"/>
          </p:cNvPicPr>
          <p:nvPr/>
        </p:nvPicPr>
        <p:blipFill>
          <a:blip r:embed="rId7"/>
          <a:stretch>
            <a:fillRect/>
          </a:stretch>
        </p:blipFill>
        <p:spPr>
          <a:xfrm>
            <a:off x="5486400" y="3848100"/>
            <a:ext cx="3429000" cy="1485900"/>
          </a:xfrm>
          <a:prstGeom prst="rect">
            <a:avLst/>
          </a:prstGeom>
          <a:noFill/>
          <a:ln w="9525">
            <a:noFill/>
          </a:ln>
        </p:spPr>
      </p:pic>
      <p:sp>
        <p:nvSpPr>
          <p:cNvPr id="23563" name="Line 15"/>
          <p:cNvSpPr/>
          <p:nvPr/>
        </p:nvSpPr>
        <p:spPr>
          <a:xfrm>
            <a:off x="5334000" y="0"/>
            <a:ext cx="0" cy="5715000"/>
          </a:xfrm>
          <a:prstGeom prst="line">
            <a:avLst/>
          </a:prstGeom>
          <a:ln w="28575" cap="flat" cmpd="sng">
            <a:solidFill>
              <a:schemeClr val="tx1"/>
            </a:solidFill>
            <a:prstDash val="solid"/>
            <a:headEnd type="none" w="med" len="med"/>
            <a:tailEnd type="none" w="med" len="med"/>
          </a:ln>
        </p:spPr>
      </p:sp>
      <p:sp>
        <p:nvSpPr>
          <p:cNvPr id="23564" name="Line 16"/>
          <p:cNvSpPr/>
          <p:nvPr/>
        </p:nvSpPr>
        <p:spPr>
          <a:xfrm flipV="1">
            <a:off x="0" y="1714500"/>
            <a:ext cx="9144000" cy="0"/>
          </a:xfrm>
          <a:prstGeom prst="line">
            <a:avLst/>
          </a:prstGeom>
          <a:ln w="28575" cap="flat" cmpd="sng">
            <a:solidFill>
              <a:schemeClr val="tx1"/>
            </a:solidFill>
            <a:prstDash val="solid"/>
            <a:headEnd type="none" w="med" len="med"/>
            <a:tailEnd type="none" w="med" len="med"/>
          </a:ln>
        </p:spPr>
      </p:sp>
      <p:sp>
        <p:nvSpPr>
          <p:cNvPr id="23565" name="Line 17"/>
          <p:cNvSpPr/>
          <p:nvPr/>
        </p:nvSpPr>
        <p:spPr>
          <a:xfrm flipV="1">
            <a:off x="0" y="3467100"/>
            <a:ext cx="9144000" cy="0"/>
          </a:xfrm>
          <a:prstGeom prst="line">
            <a:avLst/>
          </a:prstGeom>
          <a:ln w="28575" cap="flat" cmpd="sng">
            <a:solidFill>
              <a:schemeClr val="tx1"/>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785"/>
                                        </p:tgtEl>
                                        <p:attrNameLst>
                                          <p:attrName>style.visibility</p:attrName>
                                        </p:attrNameLst>
                                      </p:cBhvr>
                                      <p:to>
                                        <p:strVal val="visible"/>
                                      </p:to>
                                    </p:set>
                                    <p:anim calcmode="lin" valueType="num">
                                      <p:cBhvr>
                                        <p:cTn id="7" dur="1000" fill="hold"/>
                                        <p:tgtEl>
                                          <p:spTgt spid="32785"/>
                                        </p:tgtEl>
                                        <p:attrNameLst>
                                          <p:attrName>ppt_x</p:attrName>
                                        </p:attrNameLst>
                                      </p:cBhvr>
                                      <p:tavLst>
                                        <p:tav tm="0">
                                          <p:val>
                                            <p:strVal val="#ppt_x-.2"/>
                                          </p:val>
                                        </p:tav>
                                        <p:tav tm="100000">
                                          <p:val>
                                            <p:strVal val="#ppt_x"/>
                                          </p:val>
                                        </p:tav>
                                      </p:tavLst>
                                    </p:anim>
                                    <p:anim calcmode="lin" valueType="num">
                                      <p:cBhvr>
                                        <p:cTn id="8" dur="1000" fill="hold"/>
                                        <p:tgtEl>
                                          <p:spTgt spid="327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85"/>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2780"/>
                                        </p:tgtEl>
                                        <p:attrNameLst>
                                          <p:attrName>style.visibility</p:attrName>
                                        </p:attrNameLst>
                                      </p:cBhvr>
                                      <p:to>
                                        <p:strVal val="visible"/>
                                      </p:to>
                                    </p:set>
                                    <p:animEffect transition="in" filter="checkerboard(across)">
                                      <p:cBhvr>
                                        <p:cTn id="14" dur="1000"/>
                                        <p:tgtEl>
                                          <p:spTgt spid="32780"/>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xit" presetSubtype="16" fill="hold" nodeType="clickEffect">
                                  <p:stCondLst>
                                    <p:cond delay="0"/>
                                  </p:stCondLst>
                                  <p:childTnLst>
                                    <p:animEffect transition="out" filter="diamond(in)">
                                      <p:cBhvr>
                                        <p:cTn id="18" dur="1000"/>
                                        <p:tgtEl>
                                          <p:spTgt spid="32780"/>
                                        </p:tgtEl>
                                      </p:cBhvr>
                                    </p:animEffect>
                                    <p:set>
                                      <p:cBhvr>
                                        <p:cTn id="19" dur="1" fill="hold">
                                          <p:stCondLst>
                                            <p:cond delay="999"/>
                                          </p:stCondLst>
                                        </p:cTn>
                                        <p:tgtEl>
                                          <p:spTgt spid="32780"/>
                                        </p:tgtEl>
                                        <p:attrNameLst>
                                          <p:attrName>style.visibility</p:attrName>
                                        </p:attrNameLst>
                                      </p:cBhvr>
                                      <p:to>
                                        <p:strVal val="hidden"/>
                                      </p:to>
                                    </p:set>
                                  </p:childTnLst>
                                </p:cTn>
                              </p:par>
                            </p:childTnLst>
                          </p:cTn>
                        </p:par>
                        <p:par>
                          <p:cTn id="20" fill="hold">
                            <p:stCondLst>
                              <p:cond delay="1000"/>
                            </p:stCondLst>
                            <p:childTnLst>
                              <p:par>
                                <p:cTn id="21" presetID="5" presetClass="entr" presetSubtype="10" fill="hold" nodeType="afterEffect">
                                  <p:stCondLst>
                                    <p:cond delay="0"/>
                                  </p:stCondLst>
                                  <p:childTnLst>
                                    <p:set>
                                      <p:cBhvr>
                                        <p:cTn id="22" dur="1" fill="hold">
                                          <p:stCondLst>
                                            <p:cond delay="0"/>
                                          </p:stCondLst>
                                        </p:cTn>
                                        <p:tgtEl>
                                          <p:spTgt spid="32774"/>
                                        </p:tgtEl>
                                        <p:attrNameLst>
                                          <p:attrName>style.visibility</p:attrName>
                                        </p:attrNameLst>
                                      </p:cBhvr>
                                      <p:to>
                                        <p:strVal val="visible"/>
                                      </p:to>
                                    </p:set>
                                    <p:animEffect transition="in" filter="checkerboard(across)">
                                      <p:cBhvr>
                                        <p:cTn id="23" dur="500"/>
                                        <p:tgtEl>
                                          <p:spTgt spid="3277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xit" presetSubtype="16" fill="hold" nodeType="clickEffect">
                                  <p:stCondLst>
                                    <p:cond delay="0"/>
                                  </p:stCondLst>
                                  <p:childTnLst>
                                    <p:animEffect transition="out" filter="diamond(in)">
                                      <p:cBhvr>
                                        <p:cTn id="27" dur="1000"/>
                                        <p:tgtEl>
                                          <p:spTgt spid="32774"/>
                                        </p:tgtEl>
                                      </p:cBhvr>
                                    </p:animEffect>
                                    <p:set>
                                      <p:cBhvr>
                                        <p:cTn id="28" dur="1" fill="hold">
                                          <p:stCondLst>
                                            <p:cond delay="999"/>
                                          </p:stCondLst>
                                        </p:cTn>
                                        <p:tgtEl>
                                          <p:spTgt spid="32774"/>
                                        </p:tgtEl>
                                        <p:attrNameLst>
                                          <p:attrName>style.visibility</p:attrName>
                                        </p:attrNameLst>
                                      </p:cBhvr>
                                      <p:to>
                                        <p:strVal val="hidden"/>
                                      </p:to>
                                    </p:set>
                                  </p:childTnLst>
                                </p:cTn>
                              </p:par>
                            </p:childTnLst>
                          </p:cTn>
                        </p:par>
                        <p:par>
                          <p:cTn id="29" fill="hold">
                            <p:stCondLst>
                              <p:cond delay="1000"/>
                            </p:stCondLst>
                            <p:childTnLst>
                              <p:par>
                                <p:cTn id="30" presetID="21" presetClass="entr" presetSubtype="4" fill="hold" nodeType="afterEffect">
                                  <p:stCondLst>
                                    <p:cond delay="0"/>
                                  </p:stCondLst>
                                  <p:childTnLst>
                                    <p:set>
                                      <p:cBhvr>
                                        <p:cTn id="31" dur="1" fill="hold">
                                          <p:stCondLst>
                                            <p:cond delay="0"/>
                                          </p:stCondLst>
                                        </p:cTn>
                                        <p:tgtEl>
                                          <p:spTgt spid="32772"/>
                                        </p:tgtEl>
                                        <p:attrNameLst>
                                          <p:attrName>style.visibility</p:attrName>
                                        </p:attrNameLst>
                                      </p:cBhvr>
                                      <p:to>
                                        <p:strVal val="visible"/>
                                      </p:to>
                                    </p:set>
                                    <p:animEffect transition="in" filter="wheel(4)">
                                      <p:cBhvr>
                                        <p:cTn id="32" dur="1000"/>
                                        <p:tgtEl>
                                          <p:spTgt spid="3277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nodeType="clickEffect">
                                  <p:stCondLst>
                                    <p:cond delay="0"/>
                                  </p:stCondLst>
                                  <p:childTnLst>
                                    <p:animEffect transition="out" filter="checkerboard(across)">
                                      <p:cBhvr>
                                        <p:cTn id="36" dur="1000"/>
                                        <p:tgtEl>
                                          <p:spTgt spid="32772"/>
                                        </p:tgtEl>
                                      </p:cBhvr>
                                    </p:animEffect>
                                    <p:set>
                                      <p:cBhvr>
                                        <p:cTn id="37" dur="1" fill="hold">
                                          <p:stCondLst>
                                            <p:cond delay="999"/>
                                          </p:stCondLst>
                                        </p:cTn>
                                        <p:tgtEl>
                                          <p:spTgt spid="32772"/>
                                        </p:tgtEl>
                                        <p:attrNameLst>
                                          <p:attrName>style.visibility</p:attrName>
                                        </p:attrNameLst>
                                      </p:cBhvr>
                                      <p:to>
                                        <p:strVal val="hidden"/>
                                      </p:to>
                                    </p:set>
                                  </p:childTnLst>
                                </p:cTn>
                              </p:par>
                            </p:childTnLst>
                          </p:cTn>
                        </p:par>
                        <p:par>
                          <p:cTn id="38" fill="hold">
                            <p:stCondLst>
                              <p:cond delay="1000"/>
                            </p:stCondLst>
                            <p:childTnLst>
                              <p:par>
                                <p:cTn id="39" presetID="18" presetClass="entr" presetSubtype="12" fill="hold" nodeType="afterEffect">
                                  <p:stCondLst>
                                    <p:cond delay="0"/>
                                  </p:stCondLst>
                                  <p:childTnLst>
                                    <p:set>
                                      <p:cBhvr>
                                        <p:cTn id="40" dur="1" fill="hold">
                                          <p:stCondLst>
                                            <p:cond delay="0"/>
                                          </p:stCondLst>
                                        </p:cTn>
                                        <p:tgtEl>
                                          <p:spTgt spid="32783"/>
                                        </p:tgtEl>
                                        <p:attrNameLst>
                                          <p:attrName>style.visibility</p:attrName>
                                        </p:attrNameLst>
                                      </p:cBhvr>
                                      <p:to>
                                        <p:strVal val="visible"/>
                                      </p:to>
                                    </p:set>
                                    <p:animEffect transition="in" filter="strips(downLeft)">
                                      <p:cBhvr>
                                        <p:cTn id="41" dur="1000"/>
                                        <p:tgtEl>
                                          <p:spTgt spid="32783"/>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32786"/>
                                        </p:tgtEl>
                                        <p:attrNameLst>
                                          <p:attrName>style.visibility</p:attrName>
                                        </p:attrNameLst>
                                      </p:cBhvr>
                                      <p:to>
                                        <p:strVal val="visible"/>
                                      </p:to>
                                    </p:set>
                                    <p:anim calcmode="lin" valueType="num">
                                      <p:cBhvr>
                                        <p:cTn id="46" dur="1000" fill="hold"/>
                                        <p:tgtEl>
                                          <p:spTgt spid="32786"/>
                                        </p:tgtEl>
                                        <p:attrNameLst>
                                          <p:attrName>ppt_x</p:attrName>
                                        </p:attrNameLst>
                                      </p:cBhvr>
                                      <p:tavLst>
                                        <p:tav tm="0">
                                          <p:val>
                                            <p:strVal val="#ppt_x-.2"/>
                                          </p:val>
                                        </p:tav>
                                        <p:tav tm="100000">
                                          <p:val>
                                            <p:strVal val="#ppt_x"/>
                                          </p:val>
                                        </p:tav>
                                      </p:tavLst>
                                    </p:anim>
                                    <p:anim calcmode="lin" valueType="num">
                                      <p:cBhvr>
                                        <p:cTn id="47" dur="1000" fill="hold"/>
                                        <p:tgtEl>
                                          <p:spTgt spid="32786"/>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2786"/>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nodeType="clickEffect">
                                  <p:stCondLst>
                                    <p:cond delay="0"/>
                                  </p:stCondLst>
                                  <p:childTnLst>
                                    <p:set>
                                      <p:cBhvr>
                                        <p:cTn id="52" dur="1" fill="hold">
                                          <p:stCondLst>
                                            <p:cond delay="0"/>
                                          </p:stCondLst>
                                        </p:cTn>
                                        <p:tgtEl>
                                          <p:spTgt spid="32784"/>
                                        </p:tgtEl>
                                        <p:attrNameLst>
                                          <p:attrName>style.visibility</p:attrName>
                                        </p:attrNameLst>
                                      </p:cBhvr>
                                      <p:to>
                                        <p:strVal val="visible"/>
                                      </p:to>
                                    </p:set>
                                    <p:animEffect transition="in" filter="wheel(4)">
                                      <p:cBhvr>
                                        <p:cTn id="53" dur="2000"/>
                                        <p:tgtEl>
                                          <p:spTgt spid="32784"/>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32787"/>
                                        </p:tgtEl>
                                        <p:attrNameLst>
                                          <p:attrName>style.visibility</p:attrName>
                                        </p:attrNameLst>
                                      </p:cBhvr>
                                      <p:to>
                                        <p:strVal val="visible"/>
                                      </p:to>
                                    </p:set>
                                    <p:anim calcmode="lin" valueType="num">
                                      <p:cBhvr>
                                        <p:cTn id="58" dur="1000" fill="hold"/>
                                        <p:tgtEl>
                                          <p:spTgt spid="32787"/>
                                        </p:tgtEl>
                                        <p:attrNameLst>
                                          <p:attrName>ppt_x</p:attrName>
                                        </p:attrNameLst>
                                      </p:cBhvr>
                                      <p:tavLst>
                                        <p:tav tm="0">
                                          <p:val>
                                            <p:strVal val="#ppt_x-.2"/>
                                          </p:val>
                                        </p:tav>
                                        <p:tav tm="100000">
                                          <p:val>
                                            <p:strVal val="#ppt_x"/>
                                          </p:val>
                                        </p:tav>
                                      </p:tavLst>
                                    </p:anim>
                                    <p:anim calcmode="lin" valueType="num">
                                      <p:cBhvr>
                                        <p:cTn id="59" dur="1000" fill="hold"/>
                                        <p:tgtEl>
                                          <p:spTgt spid="3278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2787"/>
                                        </p:tgtEl>
                                      </p:cBhvr>
                                    </p:animEffect>
                                  </p:childTnLst>
                                </p:cTn>
                              </p:par>
                            </p:childTnLst>
                          </p:cTn>
                        </p:par>
                        <p:par>
                          <p:cTn id="61" fill="hold">
                            <p:stCondLst>
                              <p:cond delay="1000"/>
                            </p:stCondLst>
                            <p:childTnLst>
                              <p:par>
                                <p:cTn id="62" presetID="5" presetClass="entr" presetSubtype="10" fill="hold" nodeType="afterEffect">
                                  <p:stCondLst>
                                    <p:cond delay="0"/>
                                  </p:stCondLst>
                                  <p:childTnLst>
                                    <p:set>
                                      <p:cBhvr>
                                        <p:cTn id="63" dur="1" fill="hold">
                                          <p:stCondLst>
                                            <p:cond delay="0"/>
                                          </p:stCondLst>
                                        </p:cTn>
                                        <p:tgtEl>
                                          <p:spTgt spid="32788"/>
                                        </p:tgtEl>
                                        <p:attrNameLst>
                                          <p:attrName>style.visibility</p:attrName>
                                        </p:attrNameLst>
                                      </p:cBhvr>
                                      <p:to>
                                        <p:strVal val="visible"/>
                                      </p:to>
                                    </p:set>
                                    <p:animEffect transition="in" filter="checkerboard(across)">
                                      <p:cBhvr>
                                        <p:cTn id="64" dur="1000"/>
                                        <p:tgtEl>
                                          <p:spTgt spid="32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bldLvl="0" animBg="1"/>
      <p:bldP spid="32786" grpId="0"/>
      <p:bldP spid="327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85" name="Text Box 17"/>
          <p:cNvSpPr txBox="1"/>
          <p:nvPr/>
        </p:nvSpPr>
        <p:spPr>
          <a:xfrm>
            <a:off x="0" y="38100"/>
            <a:ext cx="5334000" cy="1662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700" u="sng" dirty="0">
                <a:solidFill>
                  <a:srgbClr val="FF3300"/>
                </a:solidFill>
                <a:latin typeface="Times New Roman" panose="02020603050405020304" pitchFamily="18" charset="0"/>
              </a:rPr>
              <a:t>Đoạn 1:</a:t>
            </a:r>
            <a:r>
              <a:rPr sz="1700" dirty="0">
                <a:solidFill>
                  <a:srgbClr val="0000FF"/>
                </a:solidFill>
                <a:latin typeface="Times New Roman" panose="02020603050405020304" pitchFamily="18" charset="0"/>
              </a:rPr>
              <a:t> </a:t>
            </a:r>
            <a:r>
              <a:rPr sz="1700" dirty="0">
                <a:solidFill>
                  <a:srgbClr val="002060"/>
                </a:solidFill>
                <a:latin typeface="Times New Roman" panose="02020603050405020304" pitchFamily="18" charset="0"/>
              </a:rPr>
              <a:t>Cây gạo già mỗi năm lại trở lại tuổi xuân, cành nặng trĩu những hoa đỏ mọng và đầy tiếng chim hót. Chỉ cần một làn gió nhẹ hay một đôi chim mới đến là có ngay mấy bông hoa lìa cành. Những bông hoa rơi từ trên cao, đài hoa nặng chúi xuống, những cánh hoa đỏ rực quay tít như chong chóng nom thật đẹp.</a:t>
            </a:r>
            <a:endParaRPr sz="1700" dirty="0">
              <a:solidFill>
                <a:srgbClr val="002060"/>
              </a:solidFill>
              <a:latin typeface="Times New Roman" panose="02020603050405020304" pitchFamily="18" charset="0"/>
            </a:endParaRPr>
          </a:p>
        </p:txBody>
      </p:sp>
      <p:sp>
        <p:nvSpPr>
          <p:cNvPr id="32786" name="Text Box 18"/>
          <p:cNvSpPr txBox="1"/>
          <p:nvPr/>
        </p:nvSpPr>
        <p:spPr>
          <a:xfrm>
            <a:off x="76200" y="1866900"/>
            <a:ext cx="5181600" cy="1477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u="sng" dirty="0">
                <a:solidFill>
                  <a:srgbClr val="FF3300"/>
                </a:solidFill>
                <a:latin typeface="Times New Roman" panose="02020603050405020304" pitchFamily="18" charset="0"/>
              </a:rPr>
              <a:t>Đoạn 2:</a:t>
            </a:r>
            <a:r>
              <a:rPr lang="en-US" altLang="vi-VN" sz="1800" dirty="0">
                <a:solidFill>
                  <a:srgbClr val="0000FF"/>
                </a:solidFill>
                <a:latin typeface="Times New Roman" panose="02020603050405020304" pitchFamily="18" charset="0"/>
              </a:rPr>
              <a:t> </a:t>
            </a:r>
            <a:r>
              <a:rPr lang="en-US" altLang="vi-VN" sz="1800" dirty="0">
                <a:solidFill>
                  <a:srgbClr val="002060"/>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ltLang="vi-VN" sz="1800" dirty="0">
              <a:solidFill>
                <a:srgbClr val="002060"/>
              </a:solidFill>
              <a:latin typeface="Times New Roman" panose="02020603050405020304" pitchFamily="18" charset="0"/>
            </a:endParaRPr>
          </a:p>
        </p:txBody>
      </p:sp>
      <p:sp>
        <p:nvSpPr>
          <p:cNvPr id="32787" name="Text Box 19"/>
          <p:cNvSpPr txBox="1"/>
          <p:nvPr/>
        </p:nvSpPr>
        <p:spPr>
          <a:xfrm>
            <a:off x="76200" y="3524250"/>
            <a:ext cx="5181600" cy="1924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u="sng" dirty="0">
                <a:solidFill>
                  <a:srgbClr val="FF3300"/>
                </a:solidFill>
                <a:latin typeface="Times New Roman" panose="02020603050405020304" pitchFamily="18" charset="0"/>
              </a:rPr>
              <a:t>Đoạn 3:</a:t>
            </a:r>
            <a:r>
              <a:rPr lang="en-US" altLang="vi-VN" sz="1700" dirty="0">
                <a:solidFill>
                  <a:srgbClr val="0000FF"/>
                </a:solidFill>
                <a:latin typeface="Times New Roman" panose="02020603050405020304" pitchFamily="18" charset="0"/>
              </a:rPr>
              <a:t> </a:t>
            </a:r>
            <a:r>
              <a:rPr lang="en-US" altLang="vi-VN" sz="1700" dirty="0">
                <a:solidFill>
                  <a:srgbClr val="002060"/>
                </a:solidFill>
                <a:latin typeface="Times New Roman" panose="02020603050405020304" pitchFamily="18" charset="0"/>
              </a:rPr>
              <a:t>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ltLang="vi-VN" sz="1700" dirty="0">
              <a:solidFill>
                <a:srgbClr val="002060"/>
              </a:solidFill>
              <a:latin typeface="Times New Roman" panose="02020603050405020304" pitchFamily="18" charset="0"/>
            </a:endParaRPr>
          </a:p>
        </p:txBody>
      </p:sp>
      <p:sp>
        <p:nvSpPr>
          <p:cNvPr id="24581" name="Line 15"/>
          <p:cNvSpPr/>
          <p:nvPr/>
        </p:nvSpPr>
        <p:spPr>
          <a:xfrm flipH="1">
            <a:off x="5322570" y="0"/>
            <a:ext cx="24130" cy="5718810"/>
          </a:xfrm>
          <a:prstGeom prst="line">
            <a:avLst/>
          </a:prstGeom>
          <a:ln w="28575" cap="flat" cmpd="sng">
            <a:solidFill>
              <a:schemeClr val="tx1"/>
            </a:solidFill>
            <a:prstDash val="solid"/>
            <a:headEnd type="none" w="med" len="med"/>
            <a:tailEnd type="none" w="med" len="med"/>
          </a:ln>
        </p:spPr>
      </p:sp>
      <p:sp>
        <p:nvSpPr>
          <p:cNvPr id="24582" name="Line 16"/>
          <p:cNvSpPr/>
          <p:nvPr/>
        </p:nvSpPr>
        <p:spPr>
          <a:xfrm flipV="1">
            <a:off x="0" y="1714500"/>
            <a:ext cx="9144000" cy="0"/>
          </a:xfrm>
          <a:prstGeom prst="line">
            <a:avLst/>
          </a:prstGeom>
          <a:ln w="28575" cap="flat" cmpd="sng">
            <a:solidFill>
              <a:schemeClr val="tx1"/>
            </a:solidFill>
            <a:prstDash val="solid"/>
            <a:headEnd type="none" w="med" len="med"/>
            <a:tailEnd type="none" w="med" len="med"/>
          </a:ln>
        </p:spPr>
      </p:sp>
      <p:sp>
        <p:nvSpPr>
          <p:cNvPr id="24583" name="Line 17"/>
          <p:cNvSpPr/>
          <p:nvPr/>
        </p:nvSpPr>
        <p:spPr>
          <a:xfrm flipV="1">
            <a:off x="0" y="3467100"/>
            <a:ext cx="9144000" cy="0"/>
          </a:xfrm>
          <a:prstGeom prst="line">
            <a:avLst/>
          </a:prstGeom>
          <a:ln w="28575" cap="flat" cmpd="sng">
            <a:solidFill>
              <a:schemeClr val="tx1"/>
            </a:solidFill>
            <a:prstDash val="solid"/>
            <a:headEnd type="none" w="med" len="med"/>
            <a:tailEnd type="none" w="med" len="med"/>
          </a:ln>
        </p:spPr>
      </p:sp>
      <p:sp>
        <p:nvSpPr>
          <p:cNvPr id="16" name="Text Box 16"/>
          <p:cNvSpPr txBox="1"/>
          <p:nvPr/>
        </p:nvSpPr>
        <p:spPr>
          <a:xfrm>
            <a:off x="5410200" y="333375"/>
            <a:ext cx="337185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u="sng" dirty="0">
                <a:solidFill>
                  <a:srgbClr val="FF0066"/>
                </a:solidFill>
                <a:latin typeface="Times New Roman" panose="02020603050405020304" pitchFamily="18" charset="0"/>
              </a:rPr>
              <a:t>Mở bài:</a:t>
            </a:r>
            <a:r>
              <a:rPr lang="en-US" altLang="vi-VN" sz="1800" b="1" dirty="0">
                <a:latin typeface="Times New Roman" panose="02020603050405020304" pitchFamily="18" charset="0"/>
              </a:rPr>
              <a:t> </a:t>
            </a:r>
            <a:r>
              <a:rPr lang="en-US" altLang="vi-VN" sz="1800" b="1" dirty="0">
                <a:solidFill>
                  <a:srgbClr val="002060"/>
                </a:solidFill>
                <a:latin typeface="Times New Roman" panose="02020603050405020304" pitchFamily="18" charset="0"/>
              </a:rPr>
              <a:t>Tả bao quát cây gạo già mỗi khi bước vào mùa hoa.</a:t>
            </a:r>
            <a:endParaRPr lang="en-US" altLang="vi-VN" sz="1800" b="1" dirty="0">
              <a:solidFill>
                <a:srgbClr val="002060"/>
              </a:solidFill>
              <a:latin typeface="Times New Roman" panose="02020603050405020304" pitchFamily="18" charset="0"/>
            </a:endParaRPr>
          </a:p>
        </p:txBody>
      </p:sp>
      <p:sp>
        <p:nvSpPr>
          <p:cNvPr id="17" name="Text Box 17"/>
          <p:cNvSpPr txBox="1"/>
          <p:nvPr/>
        </p:nvSpPr>
        <p:spPr>
          <a:xfrm>
            <a:off x="5410200" y="2286000"/>
            <a:ext cx="37338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u="sng" dirty="0">
                <a:solidFill>
                  <a:srgbClr val="FF0066"/>
                </a:solidFill>
                <a:latin typeface="Times New Roman" panose="02020603050405020304" pitchFamily="18" charset="0"/>
              </a:rPr>
              <a:t>Thân bài:</a:t>
            </a:r>
            <a:r>
              <a:rPr lang="en-US" altLang="vi-VN" sz="1800" b="1" dirty="0">
                <a:latin typeface="Times New Roman" panose="02020603050405020304" pitchFamily="18" charset="0"/>
              </a:rPr>
              <a:t> </a:t>
            </a:r>
            <a:r>
              <a:rPr lang="en-US" altLang="vi-VN" sz="1800" b="1" dirty="0">
                <a:solidFill>
                  <a:srgbClr val="002060"/>
                </a:solidFill>
                <a:latin typeface="Times New Roman" panose="02020603050405020304" pitchFamily="18" charset="0"/>
              </a:rPr>
              <a:t>Tả cây gạo già sau mùa hoa.</a:t>
            </a:r>
            <a:endParaRPr lang="en-US" altLang="vi-VN" sz="1800" b="1" dirty="0">
              <a:solidFill>
                <a:srgbClr val="002060"/>
              </a:solidFill>
              <a:latin typeface="Times New Roman" panose="02020603050405020304" pitchFamily="18" charset="0"/>
            </a:endParaRPr>
          </a:p>
        </p:txBody>
      </p:sp>
      <p:sp>
        <p:nvSpPr>
          <p:cNvPr id="18" name="Text Box 19"/>
          <p:cNvSpPr txBox="1"/>
          <p:nvPr/>
        </p:nvSpPr>
        <p:spPr>
          <a:xfrm>
            <a:off x="5410200" y="4117975"/>
            <a:ext cx="33718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u="sng" dirty="0">
                <a:solidFill>
                  <a:srgbClr val="FF0066"/>
                </a:solidFill>
                <a:latin typeface="Times New Roman" panose="02020603050405020304" pitchFamily="18" charset="0"/>
              </a:rPr>
              <a:t>Kết bài:</a:t>
            </a:r>
            <a:r>
              <a:rPr lang="en-US" altLang="vi-VN" sz="1800" b="1" dirty="0">
                <a:latin typeface="Times New Roman" panose="02020603050405020304" pitchFamily="18" charset="0"/>
              </a:rPr>
              <a:t> </a:t>
            </a:r>
            <a:r>
              <a:rPr lang="en-US" altLang="vi-VN" sz="1800" b="1" dirty="0">
                <a:solidFill>
                  <a:srgbClr val="002060"/>
                </a:solidFill>
                <a:latin typeface="Times New Roman" panose="02020603050405020304" pitchFamily="18" charset="0"/>
              </a:rPr>
              <a:t>Tả cây gạo khi tạo quả.</a:t>
            </a:r>
            <a:endParaRPr lang="en-US" altLang="vi-VN" sz="1800" b="1" dirty="0">
              <a:solidFill>
                <a:srgbClr val="002060"/>
              </a:solidFill>
              <a:latin typeface="Times New Roman" panose="02020603050405020304" pitchFamily="18" charset="0"/>
            </a:endParaRPr>
          </a:p>
        </p:txBody>
      </p:sp>
      <p:sp>
        <p:nvSpPr>
          <p:cNvPr id="25607" name="Rectangle 23"/>
          <p:cNvSpPr/>
          <p:nvPr/>
        </p:nvSpPr>
        <p:spPr>
          <a:xfrm>
            <a:off x="2286000" y="5295900"/>
            <a:ext cx="4679950" cy="430213"/>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b="1" i="1" dirty="0">
                <a:solidFill>
                  <a:srgbClr val="FF3300"/>
                </a:solidFill>
                <a:latin typeface="Times New Roman" panose="02020603050405020304" pitchFamily="18" charset="0"/>
                <a:cs typeface="Times New Roman" panose="02020603050405020304" pitchFamily="18" charset="0"/>
              </a:rPr>
              <a:t>B</a:t>
            </a:r>
            <a:r>
              <a:rPr lang="en-US" altLang="vi-VN" sz="2200" b="1" i="1" dirty="0">
                <a:solidFill>
                  <a:srgbClr val="FF3300"/>
                </a:solidFill>
                <a:latin typeface="Times New Roman" panose="02020603050405020304" pitchFamily="18" charset="0"/>
                <a:ea typeface="Times New Roman" panose="02020603050405020304" pitchFamily="18" charset="0"/>
              </a:rPr>
              <a:t>à</a:t>
            </a:r>
            <a:r>
              <a:rPr lang="en-US" altLang="vi-VN" sz="2200" b="1" i="1" dirty="0">
                <a:solidFill>
                  <a:srgbClr val="FF3300"/>
                </a:solidFill>
                <a:latin typeface="Times New Roman" panose="02020603050405020304" pitchFamily="18" charset="0"/>
                <a:cs typeface="Times New Roman" panose="02020603050405020304" pitchFamily="18" charset="0"/>
              </a:rPr>
              <a:t>i cây gạo miêu tả theo trình tự n</a:t>
            </a:r>
            <a:r>
              <a:rPr lang="en-US" altLang="vi-VN" sz="2200" b="1" i="1" dirty="0">
                <a:solidFill>
                  <a:srgbClr val="FF3300"/>
                </a:solidFill>
                <a:latin typeface="Times New Roman" panose="02020603050405020304" pitchFamily="18" charset="0"/>
                <a:ea typeface="Times New Roman" panose="02020603050405020304" pitchFamily="18" charset="0"/>
              </a:rPr>
              <a:t>à</a:t>
            </a:r>
            <a:r>
              <a:rPr lang="en-US" altLang="vi-VN" sz="2200" b="1" i="1" dirty="0">
                <a:solidFill>
                  <a:srgbClr val="FF3300"/>
                </a:solidFill>
                <a:latin typeface="Times New Roman" panose="02020603050405020304" pitchFamily="18" charset="0"/>
                <a:cs typeface="Times New Roman" panose="02020603050405020304" pitchFamily="18" charset="0"/>
              </a:rPr>
              <a:t>o?</a:t>
            </a:r>
            <a:endParaRPr lang="en-US" altLang="vi-VN" sz="2200" b="1" i="1" dirty="0">
              <a:solidFill>
                <a:srgbClr val="FF3300"/>
              </a:solidFill>
              <a:latin typeface="Times New Roman" panose="02020603050405020304" pitchFamily="18" charset="0"/>
              <a:ea typeface="Times New Roman" panose="02020603050405020304" pitchFamily="18" charset="0"/>
            </a:endParaRPr>
          </a:p>
        </p:txBody>
      </p:sp>
      <p:sp>
        <p:nvSpPr>
          <p:cNvPr id="22541" name="Text Box 13"/>
          <p:cNvSpPr txBox="1">
            <a:spLocks noChangeArrowheads="1"/>
          </p:cNvSpPr>
          <p:nvPr/>
        </p:nvSpPr>
        <p:spPr bwMode="auto">
          <a:xfrm>
            <a:off x="381000" y="5295900"/>
            <a:ext cx="8462645" cy="398780"/>
          </a:xfrm>
          <a:prstGeom prst="rect">
            <a:avLst/>
          </a:prstGeom>
          <a:solidFill>
            <a:schemeClr val="bg1"/>
          </a:solid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2000" b="1" dirty="0">
                <a:solidFill>
                  <a:srgbClr val="FF0000"/>
                </a:solidFill>
                <a:latin typeface="Times New Roman" panose="02020603050405020304" pitchFamily="18" charset="0"/>
                <a:cs typeface="Times New Roman" panose="02020603050405020304" pitchFamily="18" charset="0"/>
              </a:rPr>
              <a:t>Tả theo từng thời kì phát triển trong một năm: từ lúc ra hoa đến lúc kết quả</a:t>
            </a:r>
            <a:r>
              <a:rPr lang="vi-VN" sz="2000" b="1" dirty="0">
                <a:solidFill>
                  <a:srgbClr val="FF0000"/>
                </a:solidFill>
                <a:latin typeface="Times New Roman" panose="02020603050405020304" pitchFamily="18" charset="0"/>
                <a:cs typeface="Times New Roman" panose="02020603050405020304" pitchFamily="18" charset="0"/>
              </a:rPr>
              <a:t>.</a:t>
            </a:r>
            <a:endParaRPr lang="vi-VN"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785"/>
                                        </p:tgtEl>
                                        <p:attrNameLst>
                                          <p:attrName>style.visibility</p:attrName>
                                        </p:attrNameLst>
                                      </p:cBhvr>
                                      <p:to>
                                        <p:strVal val="visible"/>
                                      </p:to>
                                    </p:set>
                                    <p:anim calcmode="lin" valueType="num">
                                      <p:cBhvr>
                                        <p:cTn id="7" dur="1000" fill="hold"/>
                                        <p:tgtEl>
                                          <p:spTgt spid="32785"/>
                                        </p:tgtEl>
                                        <p:attrNameLst>
                                          <p:attrName>ppt_x</p:attrName>
                                        </p:attrNameLst>
                                      </p:cBhvr>
                                      <p:tavLst>
                                        <p:tav tm="0">
                                          <p:val>
                                            <p:strVal val="#ppt_x-.2"/>
                                          </p:val>
                                        </p:tav>
                                        <p:tav tm="100000">
                                          <p:val>
                                            <p:strVal val="#ppt_x"/>
                                          </p:val>
                                        </p:tav>
                                      </p:tavLst>
                                    </p:anim>
                                    <p:anim calcmode="lin" valueType="num">
                                      <p:cBhvr>
                                        <p:cTn id="8" dur="1000" fill="hold"/>
                                        <p:tgtEl>
                                          <p:spTgt spid="327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8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2786"/>
                                        </p:tgtEl>
                                        <p:attrNameLst>
                                          <p:attrName>style.visibility</p:attrName>
                                        </p:attrNameLst>
                                      </p:cBhvr>
                                      <p:to>
                                        <p:strVal val="visible"/>
                                      </p:to>
                                    </p:set>
                                    <p:anim calcmode="lin" valueType="num">
                                      <p:cBhvr>
                                        <p:cTn id="14" dur="1000" fill="hold"/>
                                        <p:tgtEl>
                                          <p:spTgt spid="32786"/>
                                        </p:tgtEl>
                                        <p:attrNameLst>
                                          <p:attrName>ppt_x</p:attrName>
                                        </p:attrNameLst>
                                      </p:cBhvr>
                                      <p:tavLst>
                                        <p:tav tm="0">
                                          <p:val>
                                            <p:strVal val="#ppt_x-.2"/>
                                          </p:val>
                                        </p:tav>
                                        <p:tav tm="100000">
                                          <p:val>
                                            <p:strVal val="#ppt_x"/>
                                          </p:val>
                                        </p:tav>
                                      </p:tavLst>
                                    </p:anim>
                                    <p:anim calcmode="lin" valueType="num">
                                      <p:cBhvr>
                                        <p:cTn id="15" dur="1000" fill="hold"/>
                                        <p:tgtEl>
                                          <p:spTgt spid="3278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278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2787"/>
                                        </p:tgtEl>
                                        <p:attrNameLst>
                                          <p:attrName>style.visibility</p:attrName>
                                        </p:attrNameLst>
                                      </p:cBhvr>
                                      <p:to>
                                        <p:strVal val="visible"/>
                                      </p:to>
                                    </p:set>
                                    <p:anim calcmode="lin" valueType="num">
                                      <p:cBhvr>
                                        <p:cTn id="21" dur="1000" fill="hold"/>
                                        <p:tgtEl>
                                          <p:spTgt spid="32787"/>
                                        </p:tgtEl>
                                        <p:attrNameLst>
                                          <p:attrName>ppt_x</p:attrName>
                                        </p:attrNameLst>
                                      </p:cBhvr>
                                      <p:tavLst>
                                        <p:tav tm="0">
                                          <p:val>
                                            <p:strVal val="#ppt_x-.2"/>
                                          </p:val>
                                        </p:tav>
                                        <p:tav tm="100000">
                                          <p:val>
                                            <p:strVal val="#ppt_x"/>
                                          </p:val>
                                        </p:tav>
                                      </p:tavLst>
                                    </p:anim>
                                    <p:anim calcmode="lin" valueType="num">
                                      <p:cBhvr>
                                        <p:cTn id="22" dur="1000" fill="hold"/>
                                        <p:tgtEl>
                                          <p:spTgt spid="3278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2787"/>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decel="50000" fill="hold">
                                          <p:stCondLst>
                                            <p:cond delay="0"/>
                                          </p:stCondLst>
                                        </p:cTn>
                                        <p:tgtEl>
                                          <p:spTgt spid="16"/>
                                        </p:tgtEl>
                                        <p:attrNameLst>
                                          <p:attrName>style.rotation</p:attrName>
                                        </p:attrNameLst>
                                      </p:cBhvr>
                                      <p:tavLst>
                                        <p:tav tm="0">
                                          <p:val>
                                            <p:fltVal val="-90,000000"/>
                                          </p:val>
                                        </p:tav>
                                        <p:tav tm="100000">
                                          <p:val>
                                            <p:fltVal val="0,000000"/>
                                          </p:val>
                                        </p:tav>
                                      </p:tavLst>
                                    </p:anim>
                                    <p:anim calcmode="lin" valueType="num">
                                      <p:cBhvr>
                                        <p:cTn id="2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000000"/>
                                          </p:val>
                                        </p:tav>
                                        <p:tav tm="100000">
                                          <p:val>
                                            <p:strVal val="#ppt_w"/>
                                          </p:val>
                                        </p:tav>
                                      </p:tavLst>
                                    </p:anim>
                                    <p:anim calcmode="lin" valueType="num">
                                      <p:cBhvr>
                                        <p:cTn id="41" dur="500" fill="hold"/>
                                        <p:tgtEl>
                                          <p:spTgt spid="17"/>
                                        </p:tgtEl>
                                        <p:attrNameLst>
                                          <p:attrName>ppt_h</p:attrName>
                                        </p:attrNameLst>
                                      </p:cBhvr>
                                      <p:tavLst>
                                        <p:tav tm="0">
                                          <p:val>
                                            <p:fltVal val="0,000000"/>
                                          </p:val>
                                        </p:tav>
                                        <p:tav tm="100000">
                                          <p:val>
                                            <p:strVal val="#ppt_h"/>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decel="50000" fill="hold">
                                          <p:stCondLst>
                                            <p:cond delay="0"/>
                                          </p:stCondLst>
                                        </p:cTn>
                                        <p:tgtEl>
                                          <p:spTgt spid="18"/>
                                        </p:tgtEl>
                                        <p:attrNameLst>
                                          <p:attrName>style.rotation</p:attrName>
                                        </p:attrNameLst>
                                      </p:cBhvr>
                                      <p:tavLst>
                                        <p:tav tm="0">
                                          <p:val>
                                            <p:fltVal val="-90,000000"/>
                                          </p:val>
                                        </p:tav>
                                        <p:tav tm="100000">
                                          <p:val>
                                            <p:fltVal val="0,000000"/>
                                          </p:val>
                                        </p:tav>
                                      </p:tavLst>
                                    </p:anim>
                                    <p:anim calcmode="lin" valueType="num">
                                      <p:cBhvr>
                                        <p:cTn id="4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50" dur="1000" fill="hold"/>
                                        <p:tgtEl>
                                          <p:spTgt spid="1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grpId="0" nodeType="clickEffect">
                                  <p:stCondLst>
                                    <p:cond delay="0"/>
                                  </p:stCondLst>
                                  <p:childTnLst>
                                    <p:set>
                                      <p:cBhvr>
                                        <p:cTn id="58" dur="1" fill="hold">
                                          <p:stCondLst>
                                            <p:cond delay="0"/>
                                          </p:stCondLst>
                                        </p:cTn>
                                        <p:tgtEl>
                                          <p:spTgt spid="25607"/>
                                        </p:tgtEl>
                                        <p:attrNameLst>
                                          <p:attrName>style.visibility</p:attrName>
                                        </p:attrNameLst>
                                      </p:cBhvr>
                                      <p:to>
                                        <p:strVal val="visible"/>
                                      </p:to>
                                    </p:set>
                                    <p:animEffect transition="in" filter="strips(downLeft)">
                                      <p:cBhvr>
                                        <p:cTn id="59" dur="500"/>
                                        <p:tgtEl>
                                          <p:spTgt spid="2560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grpId="2" nodeType="clickEffect">
                                  <p:stCondLst>
                                    <p:cond delay="0"/>
                                  </p:stCondLst>
                                  <p:childTnLst>
                                    <p:animEffect transition="out" filter="blinds(horizontal)">
                                      <p:cBhvr>
                                        <p:cTn id="63" dur="500"/>
                                        <p:tgtEl>
                                          <p:spTgt spid="25607"/>
                                        </p:tgtEl>
                                      </p:cBhvr>
                                    </p:animEffect>
                                    <p:set>
                                      <p:cBhvr>
                                        <p:cTn id="64" dur="1" fill="hold">
                                          <p:stCondLst>
                                            <p:cond delay="499"/>
                                          </p:stCondLst>
                                        </p:cTn>
                                        <p:tgtEl>
                                          <p:spTgt spid="25607"/>
                                        </p:tgtEl>
                                        <p:attrNameLst>
                                          <p:attrName>style.visibility</p:attrName>
                                        </p:attrNameLst>
                                      </p:cBhvr>
                                      <p:to>
                                        <p:strVal val="hidden"/>
                                      </p:to>
                                    </p:set>
                                  </p:childTnLst>
                                </p:cTn>
                              </p:par>
                            </p:childTnLst>
                          </p:cTn>
                        </p:par>
                        <p:par>
                          <p:cTn id="65" fill="hold">
                            <p:stCondLst>
                              <p:cond delay="500"/>
                            </p:stCondLst>
                            <p:childTnLst>
                              <p:par>
                                <p:cTn id="66" presetID="29" presetClass="entr" presetSubtype="0" fill="hold" grpId="0" nodeType="afterEffect">
                                  <p:stCondLst>
                                    <p:cond delay="0"/>
                                  </p:stCondLst>
                                  <p:childTnLst>
                                    <p:set>
                                      <p:cBhvr>
                                        <p:cTn id="67" dur="1" fill="hold">
                                          <p:stCondLst>
                                            <p:cond delay="0"/>
                                          </p:stCondLst>
                                        </p:cTn>
                                        <p:tgtEl>
                                          <p:spTgt spid="22541"/>
                                        </p:tgtEl>
                                        <p:attrNameLst>
                                          <p:attrName>style.visibility</p:attrName>
                                        </p:attrNameLst>
                                      </p:cBhvr>
                                      <p:to>
                                        <p:strVal val="visible"/>
                                      </p:to>
                                    </p:set>
                                    <p:anim calcmode="lin" valueType="num">
                                      <p:cBhvr>
                                        <p:cTn id="68" dur="2000" fill="hold"/>
                                        <p:tgtEl>
                                          <p:spTgt spid="22541"/>
                                        </p:tgtEl>
                                        <p:attrNameLst>
                                          <p:attrName>ppt_x</p:attrName>
                                        </p:attrNameLst>
                                      </p:cBhvr>
                                      <p:tavLst>
                                        <p:tav tm="0">
                                          <p:val>
                                            <p:strVal val="#ppt_x-.2"/>
                                          </p:val>
                                        </p:tav>
                                        <p:tav tm="100000">
                                          <p:val>
                                            <p:strVal val="#ppt_x"/>
                                          </p:val>
                                        </p:tav>
                                      </p:tavLst>
                                    </p:anim>
                                    <p:anim calcmode="lin" valueType="num">
                                      <p:cBhvr>
                                        <p:cTn id="69" dur="2000" fill="hold"/>
                                        <p:tgtEl>
                                          <p:spTgt spid="22541"/>
                                        </p:tgtEl>
                                        <p:attrNameLst>
                                          <p:attrName>ppt_y</p:attrName>
                                        </p:attrNameLst>
                                      </p:cBhvr>
                                      <p:tavLst>
                                        <p:tav tm="0">
                                          <p:val>
                                            <p:strVal val="#ppt_y"/>
                                          </p:val>
                                        </p:tav>
                                        <p:tav tm="100000">
                                          <p:val>
                                            <p:strVal val="#ppt_y"/>
                                          </p:val>
                                        </p:tav>
                                      </p:tavLst>
                                    </p:anim>
                                    <p:animEffect transition="in" filter="wipe(right)" prLst="gradientSize: 0.1">
                                      <p:cBhvr>
                                        <p:cTn id="70" dur="2000"/>
                                        <p:tgtEl>
                                          <p:spTgt spid="2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p:bldP spid="32786" grpId="0"/>
      <p:bldP spid="32787" grpId="0"/>
      <p:bldP spid="16" grpId="0"/>
      <p:bldP spid="17" grpId="0"/>
      <p:bldP spid="18" grpId="0"/>
      <p:bldP spid="22541" grpId="0" bldLvl="0" animBg="1"/>
      <p:bldP spid="25607" grpId="0" bldLvl="0" animBg="1"/>
      <p:bldP spid="25607" grpId="1" animBg="1"/>
      <p:bldP spid="25607" grpId="2"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8"/>
          <p:cNvPicPr>
            <a:picLocks noChangeAspect="1"/>
          </p:cNvPicPr>
          <p:nvPr/>
        </p:nvPicPr>
        <p:blipFill>
          <a:blip r:embed="rId1"/>
          <a:srcRect t="1752"/>
          <a:stretch>
            <a:fillRect/>
          </a:stretch>
        </p:blipFill>
        <p:spPr>
          <a:xfrm>
            <a:off x="0" y="-22225"/>
            <a:ext cx="9144000" cy="5737225"/>
          </a:xfrm>
          <a:prstGeom prst="rect">
            <a:avLst/>
          </a:prstGeom>
          <a:noFill/>
          <a:ln w="9525">
            <a:noFill/>
          </a:ln>
        </p:spPr>
      </p:pic>
      <p:sp>
        <p:nvSpPr>
          <p:cNvPr id="25603" name="Text Box 9"/>
          <p:cNvSpPr txBox="1"/>
          <p:nvPr/>
        </p:nvSpPr>
        <p:spPr>
          <a:xfrm>
            <a:off x="533400" y="1968500"/>
            <a:ext cx="184150"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Times New Roman" panose="02020603050405020304" pitchFamily="18" charset="0"/>
              <a:ea typeface="Arial" panose="020B0604020202020204" pitchFamily="34" charset="0"/>
            </a:endParaRPr>
          </a:p>
        </p:txBody>
      </p:sp>
      <p:sp>
        <p:nvSpPr>
          <p:cNvPr id="22542" name="Text Box 14"/>
          <p:cNvSpPr txBox="1">
            <a:spLocks noChangeArrowheads="1"/>
          </p:cNvSpPr>
          <p:nvPr/>
        </p:nvSpPr>
        <p:spPr bwMode="auto">
          <a:xfrm>
            <a:off x="304800" y="190500"/>
            <a:ext cx="815340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50000"/>
              </a:spcBef>
              <a:buNone/>
            </a:pPr>
            <a:r>
              <a:rPr sz="2200" b="1" u="sng" dirty="0">
                <a:solidFill>
                  <a:srgbClr val="FF0000"/>
                </a:solidFill>
                <a:latin typeface="Times New Roman" panose="02020603050405020304" pitchFamily="18" charset="0"/>
                <a:cs typeface="Times New Roman" panose="02020603050405020304" pitchFamily="18" charset="0"/>
              </a:rPr>
              <a:t>B</a:t>
            </a:r>
            <a:r>
              <a:rPr sz="2200" b="1" u="sng" dirty="0">
                <a:solidFill>
                  <a:srgbClr val="FF0000"/>
                </a:solidFill>
                <a:latin typeface="Times New Roman" panose="02020603050405020304" pitchFamily="18" charset="0"/>
                <a:ea typeface="Times New Roman" panose="02020603050405020304" pitchFamily="18" charset="0"/>
              </a:rPr>
              <a:t>à</a:t>
            </a:r>
            <a:r>
              <a:rPr sz="2200" b="1" u="sng" dirty="0">
                <a:solidFill>
                  <a:srgbClr val="FF0000"/>
                </a:solidFill>
                <a:latin typeface="Times New Roman" panose="02020603050405020304" pitchFamily="18" charset="0"/>
                <a:cs typeface="Times New Roman" panose="02020603050405020304" pitchFamily="18" charset="0"/>
              </a:rPr>
              <a:t>i 2:</a:t>
            </a:r>
            <a:r>
              <a:rPr sz="2200" b="1" dirty="0">
                <a:solidFill>
                  <a:srgbClr val="FF0000"/>
                </a:solidFill>
                <a:latin typeface="Times New Roman" panose="02020603050405020304" pitchFamily="18" charset="0"/>
                <a:cs typeface="Times New Roman" panose="02020603050405020304" pitchFamily="18" charset="0"/>
              </a:rPr>
              <a:t> </a:t>
            </a:r>
            <a:r>
              <a:rPr sz="2200" b="1" i="1" dirty="0">
                <a:solidFill>
                  <a:srgbClr val="FF0000"/>
                </a:solidFill>
                <a:latin typeface="Times New Roman" panose="02020603050405020304" pitchFamily="18" charset="0"/>
                <a:cs typeface="Times New Roman" panose="02020603050405020304" pitchFamily="18" charset="0"/>
              </a:rPr>
              <a:t>Lập d</a:t>
            </a:r>
            <a:r>
              <a:rPr sz="2200" b="1" i="1" dirty="0">
                <a:solidFill>
                  <a:srgbClr val="FF0000"/>
                </a:solidFill>
                <a:latin typeface="Times New Roman" panose="02020603050405020304" pitchFamily="18" charset="0"/>
                <a:ea typeface="Times New Roman" panose="02020603050405020304" pitchFamily="18" charset="0"/>
              </a:rPr>
              <a:t>à</a:t>
            </a:r>
            <a:r>
              <a:rPr sz="2200" b="1" i="1" dirty="0">
                <a:solidFill>
                  <a:srgbClr val="FF0000"/>
                </a:solidFill>
                <a:latin typeface="Times New Roman" panose="02020603050405020304" pitchFamily="18" charset="0"/>
                <a:cs typeface="Times New Roman" panose="02020603050405020304" pitchFamily="18" charset="0"/>
              </a:rPr>
              <a:t>n ý miêu tả một cây ăn quả quen thuộc theo một trong hai cách đã học:</a:t>
            </a:r>
            <a:endParaRPr sz="2200" b="1" i="1" dirty="0">
              <a:solidFill>
                <a:srgbClr val="FF0000"/>
              </a:solidFill>
              <a:latin typeface="Times New Roman" panose="02020603050405020304" pitchFamily="18" charset="0"/>
              <a:cs typeface="Times New Roman" panose="02020603050405020304" pitchFamily="18" charset="0"/>
            </a:endParaRPr>
          </a:p>
          <a:p>
            <a:pPr marL="342900" lvl="0" indent="-342900" eaLnBrk="1" hangingPunct="1">
              <a:spcBef>
                <a:spcPct val="50000"/>
              </a:spcBef>
              <a:buAutoNum type="alphaLcParenR"/>
            </a:pPr>
            <a:r>
              <a:rPr sz="2200" b="1" i="1" dirty="0">
                <a:solidFill>
                  <a:srgbClr val="000000"/>
                </a:solidFill>
                <a:latin typeface="Times New Roman" panose="02020603050405020304" pitchFamily="18" charset="0"/>
                <a:cs typeface="Times New Roman" panose="02020603050405020304" pitchFamily="18" charset="0"/>
              </a:rPr>
              <a:t>Tả lần lượt từng bộ  phận của cây.</a:t>
            </a:r>
            <a:endParaRPr sz="2200" b="1" i="1" dirty="0">
              <a:solidFill>
                <a:srgbClr val="000000"/>
              </a:solidFill>
              <a:latin typeface="Times New Roman" panose="02020603050405020304" pitchFamily="18" charset="0"/>
              <a:cs typeface="Times New Roman" panose="02020603050405020304" pitchFamily="18" charset="0"/>
            </a:endParaRPr>
          </a:p>
          <a:p>
            <a:pPr marL="342900" lvl="0" indent="-342900" eaLnBrk="1" hangingPunct="1">
              <a:spcBef>
                <a:spcPct val="50000"/>
              </a:spcBef>
              <a:buAutoNum type="alphaLcParenR"/>
            </a:pPr>
            <a:r>
              <a:rPr sz="2200" b="1" i="1" dirty="0">
                <a:solidFill>
                  <a:srgbClr val="000000"/>
                </a:solidFill>
                <a:latin typeface="Times New Roman" panose="02020603050405020304" pitchFamily="18" charset="0"/>
                <a:cs typeface="Times New Roman" panose="02020603050405020304" pitchFamily="18" charset="0"/>
              </a:rPr>
              <a:t>Tả lần lượt từng thời kì phát triển của cây.</a:t>
            </a:r>
            <a:endParaRPr sz="2200" b="1" i="1" dirty="0">
              <a:solidFill>
                <a:srgbClr val="000000"/>
              </a:solidFill>
              <a:latin typeface="Times New Roman" panose="02020603050405020304" pitchFamily="18" charset="0"/>
              <a:ea typeface="Times New Roman" panose="02020603050405020304" pitchFamily="18" charset="0"/>
            </a:endParaRPr>
          </a:p>
        </p:txBody>
      </p:sp>
      <p:sp>
        <p:nvSpPr>
          <p:cNvPr id="22550" name="AutoShape 22"/>
          <p:cNvSpPr/>
          <p:nvPr/>
        </p:nvSpPr>
        <p:spPr>
          <a:xfrm>
            <a:off x="1905000" y="2247900"/>
            <a:ext cx="5105400" cy="1714500"/>
          </a:xfrm>
          <a:prstGeom prst="cloudCallout">
            <a:avLst>
              <a:gd name="adj1" fmla="val 29602"/>
              <a:gd name="adj2" fmla="val 59338"/>
            </a:avLst>
          </a:prstGeom>
          <a:solidFill>
            <a:srgbClr val="FFFF00"/>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200" b="1" dirty="0">
                <a:solidFill>
                  <a:srgbClr val="FF3300"/>
                </a:solidFill>
                <a:latin typeface="Times New Roman" panose="02020603050405020304" pitchFamily="18" charset="0"/>
                <a:cs typeface="Times New Roman" panose="02020603050405020304" pitchFamily="18" charset="0"/>
              </a:rPr>
              <a:t>Kể tên một số cây ăn quả m</a:t>
            </a:r>
            <a:r>
              <a:rPr lang="en-US" altLang="vi-VN" sz="2200" b="1" dirty="0">
                <a:solidFill>
                  <a:srgbClr val="FF3300"/>
                </a:solidFill>
                <a:latin typeface="Times New Roman" panose="02020603050405020304" pitchFamily="18" charset="0"/>
                <a:ea typeface="Times New Roman" panose="02020603050405020304" pitchFamily="18" charset="0"/>
              </a:rPr>
              <a:t>à</a:t>
            </a:r>
            <a:r>
              <a:rPr lang="en-US" altLang="vi-VN" sz="2200" b="1" dirty="0">
                <a:solidFill>
                  <a:srgbClr val="FF3300"/>
                </a:solidFill>
                <a:latin typeface="Times New Roman" panose="02020603050405020304" pitchFamily="18" charset="0"/>
                <a:cs typeface="Times New Roman" panose="02020603050405020304" pitchFamily="18" charset="0"/>
              </a:rPr>
              <a:t> em biết?</a:t>
            </a:r>
            <a:endParaRPr lang="en-US" altLang="vi-VN" sz="2200" b="1" dirty="0">
              <a:solidFill>
                <a:srgbClr val="FF33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542"/>
                                        </p:tgtEl>
                                        <p:attrNameLst>
                                          <p:attrName>style.visibility</p:attrName>
                                        </p:attrNameLst>
                                      </p:cBhvr>
                                      <p:to>
                                        <p:strVal val="visible"/>
                                      </p:to>
                                    </p:set>
                                    <p:anim calcmode="lin" valueType="num">
                                      <p:cBhvr>
                                        <p:cTn id="7" dur="1000" fill="hold"/>
                                        <p:tgtEl>
                                          <p:spTgt spid="22542"/>
                                        </p:tgtEl>
                                        <p:attrNameLst>
                                          <p:attrName>ppt_x</p:attrName>
                                        </p:attrNameLst>
                                      </p:cBhvr>
                                      <p:tavLst>
                                        <p:tav tm="0">
                                          <p:val>
                                            <p:strVal val="#ppt_x-.2"/>
                                          </p:val>
                                        </p:tav>
                                        <p:tav tm="100000">
                                          <p:val>
                                            <p:strVal val="#ppt_x"/>
                                          </p:val>
                                        </p:tav>
                                      </p:tavLst>
                                    </p:anim>
                                    <p:anim calcmode="lin" valueType="num">
                                      <p:cBhvr>
                                        <p:cTn id="8" dur="1000" fill="hold"/>
                                        <p:tgtEl>
                                          <p:spTgt spid="225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4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2550"/>
                                        </p:tgtEl>
                                        <p:attrNameLst>
                                          <p:attrName>style.visibility</p:attrName>
                                        </p:attrNameLst>
                                      </p:cBhvr>
                                      <p:to>
                                        <p:strVal val="visible"/>
                                      </p:to>
                                    </p:set>
                                    <p:animEffect transition="in" filter="wedge">
                                      <p:cBhvr>
                                        <p:cTn id="14" dur="20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bldLvl="0" animBg="1"/>
      <p:bldP spid="2255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Picture 8"/>
          <p:cNvPicPr>
            <a:picLocks noChangeAspect="1"/>
          </p:cNvPicPr>
          <p:nvPr/>
        </p:nvPicPr>
        <p:blipFill>
          <a:blip r:embed="rId1"/>
          <a:srcRect t="1752"/>
          <a:stretch>
            <a:fillRect/>
          </a:stretch>
        </p:blipFill>
        <p:spPr>
          <a:xfrm>
            <a:off x="1270" y="0"/>
            <a:ext cx="9144000" cy="5715635"/>
          </a:xfrm>
          <a:prstGeom prst="rect">
            <a:avLst/>
          </a:prstGeom>
          <a:noFill/>
          <a:ln w="9525">
            <a:noFill/>
          </a:ln>
        </p:spPr>
      </p:pic>
      <p:pic>
        <p:nvPicPr>
          <p:cNvPr id="7170" name="Picture 5" descr="pp10"/>
          <p:cNvPicPr>
            <a:picLocks noChangeAspect="1"/>
          </p:cNvPicPr>
          <p:nvPr/>
        </p:nvPicPr>
        <p:blipFill>
          <a:blip r:embed="rId2">
            <a:clrChange>
              <a:clrFrom>
                <a:srgbClr val="FFFFFF"/>
              </a:clrFrom>
              <a:clrTo>
                <a:srgbClr val="FFFFFF">
                  <a:alpha val="0"/>
                </a:srgbClr>
              </a:clrTo>
            </a:clrChange>
          </a:blip>
          <a:stretch>
            <a:fillRect/>
          </a:stretch>
        </p:blipFill>
        <p:spPr>
          <a:xfrm>
            <a:off x="2089150" y="2933700"/>
            <a:ext cx="4883150" cy="2657475"/>
          </a:xfrm>
          <a:prstGeom prst="rect">
            <a:avLst/>
          </a:prstGeom>
          <a:noFill/>
          <a:ln w="9525">
            <a:noFill/>
          </a:ln>
        </p:spPr>
      </p:pic>
      <p:grpSp>
        <p:nvGrpSpPr>
          <p:cNvPr id="7171" name="组合 62"/>
          <p:cNvGrpSpPr/>
          <p:nvPr/>
        </p:nvGrpSpPr>
        <p:grpSpPr>
          <a:xfrm>
            <a:off x="-38100" y="4278313"/>
            <a:ext cx="9182100" cy="1150937"/>
            <a:chOff x="-2055784" y="5706558"/>
            <a:chExt cx="12152268" cy="1151441"/>
          </a:xfrm>
        </p:grpSpPr>
        <p:pic>
          <p:nvPicPr>
            <p:cNvPr id="7172" name="图片 63"/>
            <p:cNvPicPr>
              <a:picLocks noChangeAspect="1"/>
            </p:cNvPicPr>
            <p:nvPr/>
          </p:nvPicPr>
          <p:blipFill>
            <a:blip r:embed="rId3"/>
            <a:stretch>
              <a:fillRect/>
            </a:stretch>
          </p:blipFill>
          <p:spPr>
            <a:xfrm>
              <a:off x="6829155" y="5952293"/>
              <a:ext cx="3267329" cy="905706"/>
            </a:xfrm>
            <a:prstGeom prst="rect">
              <a:avLst/>
            </a:prstGeom>
            <a:noFill/>
            <a:ln w="9525">
              <a:noFill/>
            </a:ln>
          </p:spPr>
        </p:pic>
        <p:pic>
          <p:nvPicPr>
            <p:cNvPr id="7173" name="图片 64"/>
            <p:cNvPicPr>
              <a:picLocks noChangeAspect="1"/>
            </p:cNvPicPr>
            <p:nvPr/>
          </p:nvPicPr>
          <p:blipFill>
            <a:blip r:embed="rId4"/>
            <a:stretch>
              <a:fillRect/>
            </a:stretch>
          </p:blipFill>
          <p:spPr>
            <a:xfrm>
              <a:off x="3973398" y="5901249"/>
              <a:ext cx="3451875" cy="956750"/>
            </a:xfrm>
            <a:prstGeom prst="rect">
              <a:avLst/>
            </a:prstGeom>
            <a:noFill/>
            <a:ln w="9525">
              <a:noFill/>
            </a:ln>
          </p:spPr>
        </p:pic>
        <p:pic>
          <p:nvPicPr>
            <p:cNvPr id="13" name="图片 65"/>
            <p:cNvPicPr>
              <a:picLocks noChangeAspect="1"/>
            </p:cNvPicPr>
            <p:nvPr/>
          </p:nvPicPr>
          <p:blipFill>
            <a:blip r:embed="rId5" cstate="print"/>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4" name="图片 66"/>
            <p:cNvPicPr>
              <a:picLocks noChangeAspect="1"/>
            </p:cNvPicPr>
            <p:nvPr/>
          </p:nvPicPr>
          <p:blipFill>
            <a:blip r:embed="rId6" cstate="print"/>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5" name="图片 67"/>
            <p:cNvPicPr>
              <a:picLocks noChangeAspect="1"/>
            </p:cNvPicPr>
            <p:nvPr/>
          </p:nvPicPr>
          <p:blipFill>
            <a:blip r:embed="rId7" cstate="print"/>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7177" name="图片 68"/>
            <p:cNvPicPr>
              <a:picLocks noChangeAspect="1"/>
            </p:cNvPicPr>
            <p:nvPr/>
          </p:nvPicPr>
          <p:blipFill>
            <a:blip r:embed="rId4"/>
            <a:stretch>
              <a:fillRect/>
            </a:stretch>
          </p:blipFill>
          <p:spPr>
            <a:xfrm>
              <a:off x="760243" y="5901249"/>
              <a:ext cx="3451875" cy="956750"/>
            </a:xfrm>
            <a:prstGeom prst="rect">
              <a:avLst/>
            </a:prstGeom>
            <a:noFill/>
            <a:ln w="9525">
              <a:noFill/>
            </a:ln>
          </p:spPr>
        </p:pic>
        <p:pic>
          <p:nvPicPr>
            <p:cNvPr id="7178" name="图片 69"/>
            <p:cNvPicPr>
              <a:picLocks noChangeAspect="1"/>
            </p:cNvPicPr>
            <p:nvPr/>
          </p:nvPicPr>
          <p:blipFill>
            <a:blip r:embed="rId4"/>
            <a:stretch>
              <a:fillRect/>
            </a:stretch>
          </p:blipFill>
          <p:spPr>
            <a:xfrm flipH="1">
              <a:off x="-2055784" y="5901249"/>
              <a:ext cx="3451875" cy="956750"/>
            </a:xfrm>
            <a:prstGeom prst="rect">
              <a:avLst/>
            </a:prstGeom>
            <a:noFill/>
            <a:ln w="9525">
              <a:noFill/>
            </a:ln>
          </p:spPr>
        </p:pic>
      </p:grpSp>
      <p:sp>
        <p:nvSpPr>
          <p:cNvPr id="2" name="Cloud 1"/>
          <p:cNvSpPr/>
          <p:nvPr/>
        </p:nvSpPr>
        <p:spPr>
          <a:xfrm>
            <a:off x="152400" y="41910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Cloud 2"/>
          <p:cNvSpPr/>
          <p:nvPr/>
        </p:nvSpPr>
        <p:spPr>
          <a:xfrm>
            <a:off x="990600" y="57150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Cloud 3"/>
          <p:cNvSpPr/>
          <p:nvPr/>
        </p:nvSpPr>
        <p:spPr>
          <a:xfrm>
            <a:off x="279400" y="54610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Cloud 4"/>
          <p:cNvSpPr/>
          <p:nvPr/>
        </p:nvSpPr>
        <p:spPr>
          <a:xfrm>
            <a:off x="6781800" y="57150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Cloud 5"/>
          <p:cNvSpPr/>
          <p:nvPr/>
        </p:nvSpPr>
        <p:spPr>
          <a:xfrm>
            <a:off x="7772400" y="11430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Cloud 7"/>
          <p:cNvSpPr/>
          <p:nvPr/>
        </p:nvSpPr>
        <p:spPr>
          <a:xfrm>
            <a:off x="2767013" y="1181100"/>
            <a:ext cx="3611563" cy="15113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358775" lvl="1" indent="9842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717550" lvl="2" indent="19685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076325" lvl="3" indent="2952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435100" lvl="4" indent="39370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pPr>
            <a:r>
              <a:rPr kumimoji="0" lang="vi-VN" altLang="en-US" sz="2800" b="1" i="0" u="none" strike="noStrike" kern="1200" cap="none" spc="0" normalizeH="0" baseline="0" noProof="1" dirty="0">
                <a:solidFill>
                  <a:srgbClr val="FF0000"/>
                </a:solidFill>
                <a:latin typeface="Times New Roman" panose="02020603050405020304" pitchFamily="18" charset="0"/>
                <a:ea typeface="+mn-ea"/>
                <a:cs typeface="+mn-cs"/>
              </a:rPr>
              <a:t>KHỞI ĐỘNG</a:t>
            </a:r>
            <a:endParaRPr kumimoji="0" lang="vi-VN" altLang="en-US" sz="2800" b="1" i="0" u="none" strike="noStrike" kern="1200" cap="none" spc="0" normalizeH="0" baseline="0" noProof="1" dirty="0">
              <a:solidFill>
                <a:srgbClr val="FF0000"/>
              </a:solidFill>
              <a:latin typeface="Times New Roman" panose="02020603050405020304" pitchFamily="18" charset="0"/>
              <a:ea typeface="+mn-ea"/>
              <a:cs typeface="+mn-cs"/>
            </a:endParaRPr>
          </a:p>
        </p:txBody>
      </p:sp>
      <p:sp>
        <p:nvSpPr>
          <p:cNvPr id="9" name="Cloud 8"/>
          <p:cNvSpPr/>
          <p:nvPr/>
        </p:nvSpPr>
        <p:spPr>
          <a:xfrm>
            <a:off x="3505200" y="266700"/>
            <a:ext cx="1192213" cy="49053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Cloud 9"/>
          <p:cNvSpPr/>
          <p:nvPr/>
        </p:nvSpPr>
        <p:spPr>
          <a:xfrm>
            <a:off x="2332038" y="757238"/>
            <a:ext cx="1192213" cy="49053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Cloud 10"/>
          <p:cNvSpPr/>
          <p:nvPr/>
        </p:nvSpPr>
        <p:spPr>
          <a:xfrm>
            <a:off x="8763000" y="876300"/>
            <a:ext cx="1192213" cy="49053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52" name="Group 12"/>
          <p:cNvGrpSpPr/>
          <p:nvPr/>
        </p:nvGrpSpPr>
        <p:grpSpPr>
          <a:xfrm>
            <a:off x="0" y="0"/>
            <a:ext cx="9144000" cy="5715000"/>
            <a:chOff x="0" y="0"/>
            <a:chExt cx="5760" cy="4320"/>
          </a:xfrm>
        </p:grpSpPr>
        <p:pic>
          <p:nvPicPr>
            <p:cNvPr id="26627" name="Picture 4" descr="cay đu đủ"/>
            <p:cNvPicPr>
              <a:picLocks noChangeAspect="1"/>
            </p:cNvPicPr>
            <p:nvPr/>
          </p:nvPicPr>
          <p:blipFill>
            <a:blip r:embed="rId1"/>
            <a:stretch>
              <a:fillRect/>
            </a:stretch>
          </p:blipFill>
          <p:spPr>
            <a:xfrm>
              <a:off x="0" y="0"/>
              <a:ext cx="2640" cy="2208"/>
            </a:xfrm>
            <a:prstGeom prst="rect">
              <a:avLst/>
            </a:prstGeom>
            <a:noFill/>
            <a:ln w="9525">
              <a:noFill/>
            </a:ln>
          </p:spPr>
        </p:pic>
        <p:pic>
          <p:nvPicPr>
            <p:cNvPr id="26628" name="Picture 5" descr="Dua-Nhao-Thom-1"/>
            <p:cNvPicPr>
              <a:picLocks noChangeAspect="1"/>
            </p:cNvPicPr>
            <p:nvPr/>
          </p:nvPicPr>
          <p:blipFill>
            <a:blip r:embed="rId2"/>
            <a:stretch>
              <a:fillRect/>
            </a:stretch>
          </p:blipFill>
          <p:spPr>
            <a:xfrm>
              <a:off x="2640" y="0"/>
              <a:ext cx="3120" cy="2208"/>
            </a:xfrm>
            <a:prstGeom prst="rect">
              <a:avLst/>
            </a:prstGeom>
            <a:noFill/>
            <a:ln w="9525">
              <a:noFill/>
            </a:ln>
          </p:spPr>
        </p:pic>
        <p:pic>
          <p:nvPicPr>
            <p:cNvPr id="26629" name="Picture 6" descr="cay mit"/>
            <p:cNvPicPr>
              <a:picLocks noChangeAspect="1"/>
            </p:cNvPicPr>
            <p:nvPr/>
          </p:nvPicPr>
          <p:blipFill>
            <a:blip r:embed="rId3"/>
            <a:stretch>
              <a:fillRect/>
            </a:stretch>
          </p:blipFill>
          <p:spPr>
            <a:xfrm>
              <a:off x="0" y="2208"/>
              <a:ext cx="2640" cy="2112"/>
            </a:xfrm>
            <a:prstGeom prst="rect">
              <a:avLst/>
            </a:prstGeom>
            <a:noFill/>
            <a:ln w="9525">
              <a:noFill/>
            </a:ln>
          </p:spPr>
        </p:pic>
        <p:pic>
          <p:nvPicPr>
            <p:cNvPr id="26630" name="Picture 7" descr="cay buoi"/>
            <p:cNvPicPr>
              <a:picLocks noChangeAspect="1"/>
            </p:cNvPicPr>
            <p:nvPr/>
          </p:nvPicPr>
          <p:blipFill>
            <a:blip r:embed="rId4"/>
            <a:stretch>
              <a:fillRect/>
            </a:stretch>
          </p:blipFill>
          <p:spPr>
            <a:xfrm>
              <a:off x="2640" y="2160"/>
              <a:ext cx="3120" cy="2160"/>
            </a:xfrm>
            <a:prstGeom prst="rect">
              <a:avLst/>
            </a:prstGeom>
            <a:noFill/>
            <a:ln w="9525">
              <a:noFill/>
            </a:ln>
          </p:spPr>
        </p:pic>
        <p:sp>
          <p:nvSpPr>
            <p:cNvPr id="26631" name="Rectangle 8"/>
            <p:cNvSpPr/>
            <p:nvPr/>
          </p:nvSpPr>
          <p:spPr>
            <a:xfrm>
              <a:off x="864" y="2016"/>
              <a:ext cx="1152" cy="192"/>
            </a:xfrm>
            <a:prstGeom prst="rect">
              <a:avLst/>
            </a:prstGeom>
            <a:solidFill>
              <a:srgbClr val="FFCCFF"/>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solidFill>
                    <a:srgbClr val="0000FF"/>
                  </a:solidFill>
                  <a:latin typeface="Times New Roman" panose="02020603050405020304" pitchFamily="18" charset="0"/>
                  <a:cs typeface="Times New Roman" panose="02020603050405020304" pitchFamily="18" charset="0"/>
                </a:rPr>
                <a:t>Cây đu đủ</a:t>
              </a:r>
              <a:endParaRPr lang="en-US" altLang="vi-VN" sz="1800" b="1" dirty="0">
                <a:solidFill>
                  <a:srgbClr val="0000FF"/>
                </a:solidFill>
                <a:latin typeface="Times New Roman" panose="02020603050405020304" pitchFamily="18" charset="0"/>
                <a:ea typeface="Times New Roman" panose="02020603050405020304" pitchFamily="18" charset="0"/>
              </a:endParaRPr>
            </a:p>
          </p:txBody>
        </p:sp>
        <p:sp>
          <p:nvSpPr>
            <p:cNvPr id="26632" name="Rectangle 9"/>
            <p:cNvSpPr/>
            <p:nvPr/>
          </p:nvSpPr>
          <p:spPr>
            <a:xfrm>
              <a:off x="816" y="4128"/>
              <a:ext cx="1056" cy="192"/>
            </a:xfrm>
            <a:prstGeom prst="rect">
              <a:avLst/>
            </a:prstGeom>
            <a:solidFill>
              <a:srgbClr val="FFCCFF"/>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solidFill>
                    <a:srgbClr val="0000FF"/>
                  </a:solidFill>
                  <a:latin typeface="Times New Roman" panose="02020603050405020304" pitchFamily="18" charset="0"/>
                  <a:cs typeface="Times New Roman" panose="02020603050405020304" pitchFamily="18" charset="0"/>
                </a:rPr>
                <a:t>Cây mít</a:t>
              </a:r>
              <a:endParaRPr lang="en-US" altLang="vi-VN" sz="1800" b="1" dirty="0">
                <a:solidFill>
                  <a:srgbClr val="0000FF"/>
                </a:solidFill>
                <a:latin typeface="Times New Roman" panose="02020603050405020304" pitchFamily="18" charset="0"/>
                <a:ea typeface="Times New Roman" panose="02020603050405020304" pitchFamily="18" charset="0"/>
              </a:endParaRPr>
            </a:p>
          </p:txBody>
        </p:sp>
        <p:sp>
          <p:nvSpPr>
            <p:cNvPr id="26633" name="Rectangle 10"/>
            <p:cNvSpPr/>
            <p:nvPr/>
          </p:nvSpPr>
          <p:spPr>
            <a:xfrm>
              <a:off x="3696" y="4128"/>
              <a:ext cx="1152" cy="192"/>
            </a:xfrm>
            <a:prstGeom prst="rect">
              <a:avLst/>
            </a:prstGeom>
            <a:solidFill>
              <a:srgbClr val="FFCCFF"/>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solidFill>
                    <a:srgbClr val="0000FF"/>
                  </a:solidFill>
                  <a:latin typeface="Times New Roman" panose="02020603050405020304" pitchFamily="18" charset="0"/>
                  <a:cs typeface="Times New Roman" panose="02020603050405020304" pitchFamily="18" charset="0"/>
                </a:rPr>
                <a:t>Cây bưởi</a:t>
              </a:r>
              <a:endParaRPr lang="en-US" altLang="vi-VN" sz="1800" b="1" dirty="0">
                <a:solidFill>
                  <a:srgbClr val="0000FF"/>
                </a:solidFill>
                <a:latin typeface="Times New Roman" panose="02020603050405020304" pitchFamily="18" charset="0"/>
                <a:ea typeface="Times New Roman" panose="02020603050405020304" pitchFamily="18" charset="0"/>
              </a:endParaRPr>
            </a:p>
          </p:txBody>
        </p:sp>
        <p:sp>
          <p:nvSpPr>
            <p:cNvPr id="26634" name="Rectangle 11"/>
            <p:cNvSpPr/>
            <p:nvPr/>
          </p:nvSpPr>
          <p:spPr>
            <a:xfrm>
              <a:off x="3648" y="1968"/>
              <a:ext cx="1008" cy="192"/>
            </a:xfrm>
            <a:prstGeom prst="rect">
              <a:avLst/>
            </a:prstGeom>
            <a:solidFill>
              <a:srgbClr val="FFCCFF"/>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solidFill>
                    <a:srgbClr val="0000FF"/>
                  </a:solidFill>
                  <a:latin typeface="Times New Roman" panose="02020603050405020304" pitchFamily="18" charset="0"/>
                  <a:cs typeface="Times New Roman" panose="02020603050405020304" pitchFamily="18" charset="0"/>
                </a:rPr>
                <a:t>Cây dừa</a:t>
              </a:r>
              <a:endParaRPr lang="en-US" altLang="vi-VN" sz="1800" b="1" dirty="0">
                <a:solidFill>
                  <a:srgbClr val="0000FF"/>
                </a:solidFill>
                <a:latin typeface="Times New Roman" panose="02020603050405020304" pitchFamily="18" charset="0"/>
                <a:ea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edge">
                                      <p:cBhvr>
                                        <p:cTn id="7" dur="20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28" name="Group 12"/>
          <p:cNvGrpSpPr/>
          <p:nvPr/>
        </p:nvGrpSpPr>
        <p:grpSpPr>
          <a:xfrm>
            <a:off x="0" y="0"/>
            <a:ext cx="9144000" cy="5715000"/>
            <a:chOff x="0" y="0"/>
            <a:chExt cx="5760" cy="4320"/>
          </a:xfrm>
        </p:grpSpPr>
        <p:pic>
          <p:nvPicPr>
            <p:cNvPr id="27651" name="Picture 4" descr="Lemon_tree_Berkeley_closeup2[1]"/>
            <p:cNvPicPr>
              <a:picLocks noChangeAspect="1"/>
            </p:cNvPicPr>
            <p:nvPr/>
          </p:nvPicPr>
          <p:blipFill>
            <a:blip r:embed="rId1"/>
            <a:stretch>
              <a:fillRect/>
            </a:stretch>
          </p:blipFill>
          <p:spPr>
            <a:xfrm>
              <a:off x="0" y="0"/>
              <a:ext cx="2880" cy="2400"/>
            </a:xfrm>
            <a:prstGeom prst="rect">
              <a:avLst/>
            </a:prstGeom>
            <a:noFill/>
            <a:ln w="9525">
              <a:noFill/>
            </a:ln>
          </p:spPr>
        </p:pic>
        <p:pic>
          <p:nvPicPr>
            <p:cNvPr id="27652" name="Picture 5" descr="cay xoài"/>
            <p:cNvPicPr>
              <a:picLocks noChangeAspect="1"/>
            </p:cNvPicPr>
            <p:nvPr/>
          </p:nvPicPr>
          <p:blipFill>
            <a:blip r:embed="rId2">
              <a:lum contrast="4000"/>
            </a:blip>
            <a:stretch>
              <a:fillRect/>
            </a:stretch>
          </p:blipFill>
          <p:spPr>
            <a:xfrm>
              <a:off x="2832" y="0"/>
              <a:ext cx="2928" cy="2400"/>
            </a:xfrm>
            <a:prstGeom prst="rect">
              <a:avLst/>
            </a:prstGeom>
            <a:noFill/>
            <a:ln w="9525">
              <a:noFill/>
            </a:ln>
          </p:spPr>
        </p:pic>
        <p:pic>
          <p:nvPicPr>
            <p:cNvPr id="27653" name="Picture 6" descr="chuoi01[1]"/>
            <p:cNvPicPr>
              <a:picLocks noChangeAspect="1"/>
            </p:cNvPicPr>
            <p:nvPr/>
          </p:nvPicPr>
          <p:blipFill>
            <a:blip r:embed="rId3"/>
            <a:stretch>
              <a:fillRect/>
            </a:stretch>
          </p:blipFill>
          <p:spPr>
            <a:xfrm>
              <a:off x="2832" y="2304"/>
              <a:ext cx="2928" cy="2016"/>
            </a:xfrm>
            <a:prstGeom prst="rect">
              <a:avLst/>
            </a:prstGeom>
            <a:noFill/>
            <a:ln w="9525">
              <a:noFill/>
            </a:ln>
          </p:spPr>
        </p:pic>
        <p:pic>
          <p:nvPicPr>
            <p:cNvPr id="27654" name="Picture 7" descr="cay nhãn"/>
            <p:cNvPicPr>
              <a:picLocks noChangeAspect="1"/>
            </p:cNvPicPr>
            <p:nvPr/>
          </p:nvPicPr>
          <p:blipFill>
            <a:blip r:embed="rId4"/>
            <a:stretch>
              <a:fillRect/>
            </a:stretch>
          </p:blipFill>
          <p:spPr>
            <a:xfrm>
              <a:off x="0" y="2256"/>
              <a:ext cx="2832" cy="2064"/>
            </a:xfrm>
            <a:prstGeom prst="rect">
              <a:avLst/>
            </a:prstGeom>
            <a:noFill/>
            <a:ln w="9525">
              <a:noFill/>
            </a:ln>
          </p:spPr>
        </p:pic>
        <p:sp>
          <p:nvSpPr>
            <p:cNvPr id="27655" name="Rectangle 8"/>
            <p:cNvSpPr/>
            <p:nvPr/>
          </p:nvSpPr>
          <p:spPr>
            <a:xfrm>
              <a:off x="1200" y="2016"/>
              <a:ext cx="1296" cy="192"/>
            </a:xfrm>
            <a:prstGeom prst="rect">
              <a:avLst/>
            </a:prstGeom>
            <a:solidFill>
              <a:srgbClr val="FFFF00"/>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latin typeface="Times New Roman" panose="02020603050405020304" pitchFamily="18" charset="0"/>
                  <a:cs typeface="Times New Roman" panose="02020603050405020304" pitchFamily="18" charset="0"/>
                </a:rPr>
                <a:t>Cây cam</a:t>
              </a:r>
              <a:endParaRPr lang="en-US" altLang="vi-VN" sz="1800" b="1" dirty="0">
                <a:latin typeface="Times New Roman" panose="02020603050405020304" pitchFamily="18" charset="0"/>
                <a:ea typeface="Times New Roman" panose="02020603050405020304" pitchFamily="18" charset="0"/>
              </a:endParaRPr>
            </a:p>
          </p:txBody>
        </p:sp>
        <p:sp>
          <p:nvSpPr>
            <p:cNvPr id="27656" name="Rectangle 9"/>
            <p:cNvSpPr/>
            <p:nvPr/>
          </p:nvSpPr>
          <p:spPr>
            <a:xfrm>
              <a:off x="3504" y="2064"/>
              <a:ext cx="1152" cy="240"/>
            </a:xfrm>
            <a:prstGeom prst="rect">
              <a:avLst/>
            </a:prstGeom>
            <a:solidFill>
              <a:srgbClr val="FFFF00"/>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latin typeface="Times New Roman" panose="02020603050405020304" pitchFamily="18" charset="0"/>
                  <a:cs typeface="Times New Roman" panose="02020603050405020304" pitchFamily="18" charset="0"/>
                </a:rPr>
                <a:t>Cây xo</a:t>
              </a:r>
              <a:r>
                <a:rPr lang="en-US" altLang="vi-VN" sz="1800" b="1" dirty="0">
                  <a:latin typeface="Times New Roman" panose="02020603050405020304" pitchFamily="18" charset="0"/>
                  <a:ea typeface="Times New Roman" panose="02020603050405020304" pitchFamily="18" charset="0"/>
                </a:rPr>
                <a:t>à</a:t>
              </a:r>
              <a:r>
                <a:rPr lang="en-US" altLang="vi-VN" sz="1800" b="1" dirty="0">
                  <a:latin typeface="Times New Roman" panose="02020603050405020304" pitchFamily="18" charset="0"/>
                  <a:cs typeface="Times New Roman" panose="02020603050405020304" pitchFamily="18" charset="0"/>
                </a:rPr>
                <a:t>i</a:t>
              </a:r>
              <a:endParaRPr lang="en-US" altLang="vi-VN" sz="1800" b="1" dirty="0">
                <a:latin typeface="Times New Roman" panose="02020603050405020304" pitchFamily="18" charset="0"/>
                <a:ea typeface="Times New Roman" panose="02020603050405020304" pitchFamily="18" charset="0"/>
              </a:endParaRPr>
            </a:p>
          </p:txBody>
        </p:sp>
        <p:sp>
          <p:nvSpPr>
            <p:cNvPr id="27657" name="Rectangle 10"/>
            <p:cNvSpPr/>
            <p:nvPr/>
          </p:nvSpPr>
          <p:spPr>
            <a:xfrm>
              <a:off x="960" y="4080"/>
              <a:ext cx="1200" cy="240"/>
            </a:xfrm>
            <a:prstGeom prst="rect">
              <a:avLst/>
            </a:prstGeom>
            <a:solidFill>
              <a:srgbClr val="FFFF00"/>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latin typeface="Times New Roman" panose="02020603050405020304" pitchFamily="18" charset="0"/>
                  <a:cs typeface="Times New Roman" panose="02020603050405020304" pitchFamily="18" charset="0"/>
                </a:rPr>
                <a:t>Cây nhãn</a:t>
              </a:r>
              <a:endParaRPr lang="en-US" altLang="vi-VN" sz="1800" b="1" dirty="0">
                <a:latin typeface="Times New Roman" panose="02020603050405020304" pitchFamily="18" charset="0"/>
                <a:ea typeface="Times New Roman" panose="02020603050405020304" pitchFamily="18" charset="0"/>
              </a:endParaRPr>
            </a:p>
          </p:txBody>
        </p:sp>
        <p:sp>
          <p:nvSpPr>
            <p:cNvPr id="27658" name="Rectangle 11"/>
            <p:cNvSpPr/>
            <p:nvPr/>
          </p:nvSpPr>
          <p:spPr>
            <a:xfrm>
              <a:off x="3936" y="4080"/>
              <a:ext cx="960" cy="240"/>
            </a:xfrm>
            <a:prstGeom prst="rect">
              <a:avLst/>
            </a:prstGeom>
            <a:solidFill>
              <a:srgbClr val="FFFF00"/>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latin typeface="Times New Roman" panose="02020603050405020304" pitchFamily="18" charset="0"/>
                  <a:cs typeface="Times New Roman" panose="02020603050405020304" pitchFamily="18" charset="0"/>
                </a:rPr>
                <a:t>Cây chuối</a:t>
              </a:r>
              <a:endParaRPr lang="en-US" altLang="vi-VN" sz="1800" b="1" dirty="0">
                <a:latin typeface="Times New Roman" panose="02020603050405020304" pitchFamily="18" charset="0"/>
                <a:ea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checkerboard(across)">
                                      <p:cBhvr>
                                        <p:cTn id="7" dur="50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 Box 2"/>
          <p:cNvSpPr txBox="1"/>
          <p:nvPr/>
        </p:nvSpPr>
        <p:spPr>
          <a:xfrm>
            <a:off x="4098925" y="4117975"/>
            <a:ext cx="1158875"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2800" dirty="0"/>
          </a:p>
        </p:txBody>
      </p:sp>
      <p:sp>
        <p:nvSpPr>
          <p:cNvPr id="28675" name="Text Box 7"/>
          <p:cNvSpPr txBox="1"/>
          <p:nvPr/>
        </p:nvSpPr>
        <p:spPr>
          <a:xfrm>
            <a:off x="2819400" y="127000"/>
            <a:ext cx="35814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Times New Roman" panose="02020603050405020304" pitchFamily="18" charset="0"/>
              <a:ea typeface="Arial" panose="020B0604020202020204" pitchFamily="34" charset="0"/>
            </a:endParaRPr>
          </a:p>
        </p:txBody>
      </p:sp>
      <p:sp>
        <p:nvSpPr>
          <p:cNvPr id="28676" name="Text Box 8"/>
          <p:cNvSpPr txBox="1"/>
          <p:nvPr/>
        </p:nvSpPr>
        <p:spPr>
          <a:xfrm>
            <a:off x="2689225" y="1009650"/>
            <a:ext cx="4016375"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Times New Roman" panose="02020603050405020304" pitchFamily="18" charset="0"/>
              <a:ea typeface="Arial" panose="020B0604020202020204" pitchFamily="34" charset="0"/>
            </a:endParaRPr>
          </a:p>
        </p:txBody>
      </p:sp>
      <p:sp>
        <p:nvSpPr>
          <p:cNvPr id="22533" name="Text Box 10"/>
          <p:cNvSpPr txBox="1">
            <a:spLocks noChangeArrowheads="1"/>
          </p:cNvSpPr>
          <p:nvPr/>
        </p:nvSpPr>
        <p:spPr bwMode="auto">
          <a:xfrm>
            <a:off x="152400" y="146050"/>
            <a:ext cx="8648700" cy="501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Dàn</a:t>
            </a:r>
            <a:r>
              <a:rPr kumimoji="0" lang="en-US" sz="2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ý </a:t>
            </a:r>
            <a:r>
              <a:rPr kumimoji="0" lang="en-US" sz="2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tả</a:t>
            </a:r>
            <a:r>
              <a:rPr kumimoji="0" lang="en-US" sz="2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cây</a:t>
            </a:r>
            <a:r>
              <a:rPr kumimoji="0" lang="en-US" sz="2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Mở</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Cây</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tiêu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trồng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ở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góc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vườn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nhà</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bà</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ngoại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em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Thân</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endPar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a)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Tả</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bao</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quát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Cây</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cao</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to.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Mọc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cùng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cả</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một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bụi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xanh</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tốt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b)</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Tả</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từng</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bộ</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phận</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Rễ</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bám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sâu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tỏa</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rộng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Gốc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hơi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phình</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to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hơn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phần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thân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Thân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xốp</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nhẵn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bóng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màu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đỏ</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tía</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Lá</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to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và</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dài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như</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cái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quạt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ba</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tiêu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Buồng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dài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em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đếm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được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hơn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chục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nải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Các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nải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úp</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sát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nhau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quả</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to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làm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cho</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cây</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nghiêng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mình</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trĩu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xuống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Có</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quả</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đã</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ngả</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vàng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chín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hương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thơm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phảng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phất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vị</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ngọt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đậm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đà</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dễ</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trồng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ăn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ngon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Kết</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Em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thường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giúp</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bà</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chăm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sóc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vi-VN" alt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cây</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5"/>
          <p:cNvPicPr>
            <a:picLocks noChangeAspect="1"/>
          </p:cNvPicPr>
          <p:nvPr/>
        </p:nvPicPr>
        <p:blipFill>
          <a:blip r:embed="rId1"/>
          <a:stretch>
            <a:fillRect/>
          </a:stretch>
        </p:blipFill>
        <p:spPr>
          <a:xfrm>
            <a:off x="0" y="0"/>
            <a:ext cx="9144000" cy="5715000"/>
          </a:xfrm>
          <a:prstGeom prst="rect">
            <a:avLst/>
          </a:prstGeom>
          <a:noFill/>
          <a:ln w="9525">
            <a:noFill/>
          </a:ln>
        </p:spPr>
      </p:pic>
      <p:sp>
        <p:nvSpPr>
          <p:cNvPr id="29699" name="Text Box 3"/>
          <p:cNvSpPr txBox="1"/>
          <p:nvPr/>
        </p:nvSpPr>
        <p:spPr>
          <a:xfrm>
            <a:off x="838200" y="317500"/>
            <a:ext cx="716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29700" name="Text Box 4"/>
          <p:cNvSpPr txBox="1"/>
          <p:nvPr/>
        </p:nvSpPr>
        <p:spPr>
          <a:xfrm>
            <a:off x="1447800" y="381000"/>
            <a:ext cx="6324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29701" name="Text Box 7"/>
          <p:cNvSpPr txBox="1"/>
          <p:nvPr/>
        </p:nvSpPr>
        <p:spPr>
          <a:xfrm>
            <a:off x="3429000" y="4064000"/>
            <a:ext cx="49530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solidFill>
                <a:srgbClr val="002060"/>
              </a:solidFill>
              <a:latin typeface="Arial Black" panose="020B0A04020102020204" pitchFamily="34" charset="0"/>
              <a:ea typeface="Arial" panose="020B0604020202020204" pitchFamily="34" charset="0"/>
            </a:endParaRPr>
          </a:p>
        </p:txBody>
      </p:sp>
      <p:sp>
        <p:nvSpPr>
          <p:cNvPr id="29702" name="Text Box 15"/>
          <p:cNvSpPr txBox="1"/>
          <p:nvPr/>
        </p:nvSpPr>
        <p:spPr>
          <a:xfrm>
            <a:off x="1219200" y="2070100"/>
            <a:ext cx="5715000" cy="4921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vi-VN" altLang="vi-VN" sz="2600" dirty="0">
                <a:solidFill>
                  <a:srgbClr val="002060"/>
                </a:solidFill>
                <a:latin typeface="Times New Roman" panose="02020603050405020304" pitchFamily="18" charset="0"/>
                <a:cs typeface="Times New Roman" panose="02020603050405020304" pitchFamily="18" charset="0"/>
              </a:rPr>
              <a:t>Nêu cấu tạo b</a:t>
            </a:r>
            <a:r>
              <a:rPr lang="vi-VN" altLang="vi-VN" sz="2600" dirty="0">
                <a:solidFill>
                  <a:srgbClr val="002060"/>
                </a:solidFill>
                <a:latin typeface="Times New Roman" panose="02020603050405020304" pitchFamily="18" charset="0"/>
                <a:ea typeface="Times New Roman" panose="02020603050405020304" pitchFamily="18" charset="0"/>
              </a:rPr>
              <a:t>à</a:t>
            </a:r>
            <a:r>
              <a:rPr lang="vi-VN" altLang="vi-VN" sz="2600" dirty="0">
                <a:solidFill>
                  <a:srgbClr val="002060"/>
                </a:solidFill>
                <a:latin typeface="Times New Roman" panose="02020603050405020304" pitchFamily="18" charset="0"/>
                <a:cs typeface="Times New Roman" panose="02020603050405020304" pitchFamily="18" charset="0"/>
              </a:rPr>
              <a:t>i văn miêu tả cây cối?</a:t>
            </a:r>
            <a:endParaRPr lang="vi-VN" altLang="vi-VN" sz="2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740" name="Text Box 20"/>
          <p:cNvSpPr txBox="1"/>
          <p:nvPr/>
        </p:nvSpPr>
        <p:spPr>
          <a:xfrm>
            <a:off x="3314700" y="414338"/>
            <a:ext cx="3352800" cy="7699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vi-VN" sz="2200" b="1" dirty="0">
              <a:solidFill>
                <a:srgbClr val="0000FF"/>
              </a:solidFill>
              <a:latin typeface="Times New Roman" panose="02020603050405020304" pitchFamily="18" charset="0"/>
            </a:endParaRPr>
          </a:p>
          <a:p>
            <a:pPr marL="0" lvl="0" indent="0" algn="ctr" eaLnBrk="1" hangingPunct="1">
              <a:spcBef>
                <a:spcPct val="0"/>
              </a:spcBef>
              <a:buNone/>
            </a:pPr>
            <a:r>
              <a:rPr lang="en-US" altLang="vi-VN" sz="2200" b="1" dirty="0">
                <a:solidFill>
                  <a:srgbClr val="FF3300"/>
                </a:solidFill>
                <a:latin typeface="Times New Roman" panose="02020603050405020304" pitchFamily="18" charset="0"/>
              </a:rPr>
              <a:t>VẬN DỤNG</a:t>
            </a:r>
            <a:endParaRPr lang="en-US" altLang="vi-VN" sz="2200" b="1" dirty="0">
              <a:solidFill>
                <a:srgbClr val="FF3300"/>
              </a:solidFill>
              <a:latin typeface="Times New Roman" panose="02020603050405020304" pitchFamily="18" charset="0"/>
            </a:endParaRPr>
          </a:p>
        </p:txBody>
      </p:sp>
      <p:sp>
        <p:nvSpPr>
          <p:cNvPr id="29704" name="Text Box 15"/>
          <p:cNvSpPr txBox="1"/>
          <p:nvPr/>
        </p:nvSpPr>
        <p:spPr>
          <a:xfrm>
            <a:off x="1219200" y="2562225"/>
            <a:ext cx="6781800" cy="4921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vi-VN" altLang="vi-VN" sz="2600" dirty="0">
                <a:solidFill>
                  <a:srgbClr val="002060"/>
                </a:solidFill>
                <a:latin typeface="Times New Roman" panose="02020603050405020304" pitchFamily="18" charset="0"/>
                <a:cs typeface="Times New Roman" panose="02020603050405020304" pitchFamily="18" charset="0"/>
              </a:rPr>
              <a:t>Khi lập d</a:t>
            </a:r>
            <a:r>
              <a:rPr lang="vi-VN" altLang="vi-VN" sz="2600" dirty="0">
                <a:solidFill>
                  <a:srgbClr val="002060"/>
                </a:solidFill>
                <a:latin typeface="Times New Roman" panose="02020603050405020304" pitchFamily="18" charset="0"/>
                <a:ea typeface="Times New Roman" panose="02020603050405020304" pitchFamily="18" charset="0"/>
              </a:rPr>
              <a:t>à</a:t>
            </a:r>
            <a:r>
              <a:rPr lang="vi-VN" altLang="vi-VN" sz="2600" dirty="0">
                <a:solidFill>
                  <a:srgbClr val="002060"/>
                </a:solidFill>
                <a:latin typeface="Times New Roman" panose="02020603050405020304" pitchFamily="18" charset="0"/>
                <a:cs typeface="Times New Roman" panose="02020603050405020304" pitchFamily="18" charset="0"/>
              </a:rPr>
              <a:t>n ý b</a:t>
            </a:r>
            <a:r>
              <a:rPr lang="vi-VN" altLang="vi-VN" sz="2600" dirty="0">
                <a:solidFill>
                  <a:srgbClr val="002060"/>
                </a:solidFill>
                <a:latin typeface="Times New Roman" panose="02020603050405020304" pitchFamily="18" charset="0"/>
                <a:ea typeface="Times New Roman" panose="02020603050405020304" pitchFamily="18" charset="0"/>
              </a:rPr>
              <a:t>à</a:t>
            </a:r>
            <a:r>
              <a:rPr lang="vi-VN" altLang="vi-VN" sz="2600" dirty="0">
                <a:solidFill>
                  <a:srgbClr val="002060"/>
                </a:solidFill>
                <a:latin typeface="Times New Roman" panose="02020603050405020304" pitchFamily="18" charset="0"/>
                <a:cs typeface="Times New Roman" panose="02020603050405020304" pitchFamily="18" charset="0"/>
              </a:rPr>
              <a:t>i văn tả cây cối cần lưu ý gì?</a:t>
            </a:r>
            <a:endParaRPr lang="vi-VN" altLang="vi-VN" sz="2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0740"/>
                                        </p:tgtEl>
                                        <p:attrNameLst>
                                          <p:attrName>style.visibility</p:attrName>
                                        </p:attrNameLst>
                                      </p:cBhvr>
                                      <p:to>
                                        <p:strVal val="visible"/>
                                      </p:to>
                                    </p:set>
                                    <p:anim calcmode="lin" valueType="num">
                                      <p:cBhvr>
                                        <p:cTn id="7" dur="1000" fill="hold"/>
                                        <p:tgtEl>
                                          <p:spTgt spid="30740"/>
                                        </p:tgtEl>
                                        <p:attrNameLst>
                                          <p:attrName>ppt_x</p:attrName>
                                        </p:attrNameLst>
                                      </p:cBhvr>
                                      <p:tavLst>
                                        <p:tav tm="0">
                                          <p:val>
                                            <p:strVal val="#ppt_x-.2"/>
                                          </p:val>
                                        </p:tav>
                                        <p:tav tm="100000">
                                          <p:val>
                                            <p:strVal val="#ppt_x"/>
                                          </p:val>
                                        </p:tav>
                                      </p:tavLst>
                                    </p:anim>
                                    <p:anim calcmode="lin" valueType="num">
                                      <p:cBhvr>
                                        <p:cTn id="8" dur="1000" fill="hold"/>
                                        <p:tgtEl>
                                          <p:spTgt spid="307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5"/>
          <p:cNvPicPr>
            <a:picLocks noChangeAspect="1"/>
          </p:cNvPicPr>
          <p:nvPr/>
        </p:nvPicPr>
        <p:blipFill>
          <a:blip r:embed="rId1"/>
          <a:stretch>
            <a:fillRect/>
          </a:stretch>
        </p:blipFill>
        <p:spPr>
          <a:xfrm>
            <a:off x="0" y="0"/>
            <a:ext cx="9144000" cy="5715000"/>
          </a:xfrm>
          <a:prstGeom prst="rect">
            <a:avLst/>
          </a:prstGeom>
          <a:noFill/>
          <a:ln w="9525">
            <a:noFill/>
          </a:ln>
        </p:spPr>
      </p:pic>
      <p:sp>
        <p:nvSpPr>
          <p:cNvPr id="4105" name="Text Box 9"/>
          <p:cNvSpPr txBox="1"/>
          <p:nvPr/>
        </p:nvSpPr>
        <p:spPr>
          <a:xfrm>
            <a:off x="2590800" y="650875"/>
            <a:ext cx="53340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400" b="1" i="1" dirty="0">
                <a:solidFill>
                  <a:srgbClr val="FF3300"/>
                </a:solidFill>
                <a:latin typeface="Times New Roman" panose="02020603050405020304" pitchFamily="18" charset="0"/>
                <a:cs typeface="Times New Roman" panose="02020603050405020304" pitchFamily="18" charset="0"/>
              </a:rPr>
              <a:t>Nêu cấu tạo của b</a:t>
            </a:r>
            <a:r>
              <a:rPr lang="en-US" altLang="vi-VN" sz="2400" b="1" i="1" dirty="0">
                <a:solidFill>
                  <a:srgbClr val="FF3300"/>
                </a:solidFill>
                <a:latin typeface="Times New Roman" panose="02020603050405020304" pitchFamily="18" charset="0"/>
                <a:ea typeface="Times New Roman" panose="02020603050405020304" pitchFamily="18" charset="0"/>
              </a:rPr>
              <a:t>à</a:t>
            </a:r>
            <a:r>
              <a:rPr lang="en-US" altLang="vi-VN" sz="2400" b="1" i="1" dirty="0">
                <a:solidFill>
                  <a:srgbClr val="FF3300"/>
                </a:solidFill>
                <a:latin typeface="Times New Roman" panose="02020603050405020304" pitchFamily="18" charset="0"/>
                <a:cs typeface="Times New Roman" panose="02020603050405020304" pitchFamily="18" charset="0"/>
              </a:rPr>
              <a:t>i văn miêu tả đồ vật?</a:t>
            </a:r>
            <a:endParaRPr lang="en-US" altLang="vi-VN" sz="2400" b="1" i="1" dirty="0">
              <a:solidFill>
                <a:srgbClr val="FF3300"/>
              </a:solidFill>
              <a:latin typeface="Times New Roman" panose="02020603050405020304" pitchFamily="18" charset="0"/>
              <a:ea typeface="Times New Roman" panose="02020603050405020304" pitchFamily="18" charset="0"/>
            </a:endParaRPr>
          </a:p>
        </p:txBody>
      </p:sp>
      <p:sp>
        <p:nvSpPr>
          <p:cNvPr id="7172" name="Rectangle 14"/>
          <p:cNvSpPr/>
          <p:nvPr/>
        </p:nvSpPr>
        <p:spPr>
          <a:xfrm>
            <a:off x="419100" y="2090738"/>
            <a:ext cx="8305800" cy="2800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b="1" i="1" dirty="0">
                <a:latin typeface="Times New Roman" panose="02020603050405020304" pitchFamily="18" charset="0"/>
                <a:cs typeface="Times New Roman" panose="02020603050405020304" pitchFamily="18" charset="0"/>
              </a:rPr>
              <a:t>Một b</a:t>
            </a:r>
            <a:r>
              <a:rPr lang="en-US" altLang="vi-VN" sz="2200" b="1" i="1" dirty="0">
                <a:latin typeface="Times New Roman" panose="02020603050405020304" pitchFamily="18" charset="0"/>
                <a:ea typeface="Times New Roman" panose="02020603050405020304" pitchFamily="18" charset="0"/>
              </a:rPr>
              <a:t>à</a:t>
            </a:r>
            <a:r>
              <a:rPr lang="en-US" altLang="vi-VN" sz="2200" b="1" i="1" dirty="0">
                <a:latin typeface="Times New Roman" panose="02020603050405020304" pitchFamily="18" charset="0"/>
                <a:cs typeface="Times New Roman" panose="02020603050405020304" pitchFamily="18" charset="0"/>
              </a:rPr>
              <a:t>i văn miêu tả đồ vật gồm 3 phần:</a:t>
            </a:r>
            <a:endParaRPr lang="en-US" altLang="vi-VN" sz="2200" b="1" i="1" dirty="0">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vi-VN" sz="2200" b="1" i="1" dirty="0">
              <a:solidFill>
                <a:srgbClr val="FF330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dirty="0">
                <a:solidFill>
                  <a:srgbClr val="FF0066"/>
                </a:solidFill>
                <a:latin typeface="Times New Roman" panose="02020603050405020304" pitchFamily="18" charset="0"/>
                <a:cs typeface="Times New Roman" panose="02020603050405020304" pitchFamily="18" charset="0"/>
              </a:rPr>
              <a:t>Mở b</a:t>
            </a:r>
            <a:r>
              <a:rPr lang="en-US" altLang="vi-VN" sz="2200" b="1" dirty="0">
                <a:solidFill>
                  <a:srgbClr val="FF0066"/>
                </a:solidFill>
                <a:latin typeface="Times New Roman" panose="02020603050405020304" pitchFamily="18" charset="0"/>
                <a:ea typeface="Times New Roman" panose="02020603050405020304" pitchFamily="18" charset="0"/>
              </a:rPr>
              <a:t>à</a:t>
            </a:r>
            <a:r>
              <a:rPr lang="en-US" altLang="vi-VN" sz="2200" b="1" dirty="0">
                <a:solidFill>
                  <a:srgbClr val="FF0066"/>
                </a:solidFill>
                <a:latin typeface="Times New Roman" panose="02020603050405020304" pitchFamily="18" charset="0"/>
                <a:cs typeface="Times New Roman" panose="02020603050405020304" pitchFamily="18" charset="0"/>
              </a:rPr>
              <a:t>i</a:t>
            </a:r>
            <a:r>
              <a:rPr lang="en-US" altLang="vi-VN" sz="2200" dirty="0">
                <a:latin typeface="Times New Roman" panose="02020603050405020304" pitchFamily="18" charset="0"/>
                <a:cs typeface="Times New Roman" panose="02020603050405020304" pitchFamily="18" charset="0"/>
              </a:rPr>
              <a:t>  </a:t>
            </a:r>
            <a:r>
              <a:rPr lang="en-US" altLang="vi-VN" sz="2200" dirty="0">
                <a:solidFill>
                  <a:schemeClr val="accent6">
                    <a:lumMod val="50000"/>
                  </a:schemeClr>
                </a:solidFill>
                <a:effectLst/>
                <a:latin typeface="Times New Roman" panose="02020603050405020304" pitchFamily="18" charset="0"/>
                <a:cs typeface="Times New Roman" panose="02020603050405020304" pitchFamily="18" charset="0"/>
              </a:rPr>
              <a:t>:   Giới thiệu đồ vật định tả</a:t>
            </a:r>
            <a:endParaRPr lang="en-US" altLang="vi-VN" sz="2200" dirty="0">
              <a:solidFill>
                <a:schemeClr val="accent6">
                  <a:lumMod val="50000"/>
                </a:schemeClr>
              </a:solidFill>
              <a:effectLst/>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vi-VN" sz="2200"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dirty="0">
                <a:solidFill>
                  <a:srgbClr val="FF3300"/>
                </a:solidFill>
                <a:latin typeface="Times New Roman" panose="02020603050405020304" pitchFamily="18" charset="0"/>
                <a:cs typeface="Times New Roman" panose="02020603050405020304" pitchFamily="18" charset="0"/>
              </a:rPr>
              <a:t>Thân b</a:t>
            </a:r>
            <a:r>
              <a:rPr lang="en-US" altLang="vi-VN" sz="2200" b="1" dirty="0">
                <a:solidFill>
                  <a:srgbClr val="FF3300"/>
                </a:solidFill>
                <a:latin typeface="Times New Roman" panose="02020603050405020304" pitchFamily="18" charset="0"/>
                <a:ea typeface="Times New Roman" panose="02020603050405020304" pitchFamily="18" charset="0"/>
              </a:rPr>
              <a:t>à</a:t>
            </a:r>
            <a:r>
              <a:rPr lang="en-US" altLang="vi-VN" sz="2200" b="1" dirty="0">
                <a:solidFill>
                  <a:srgbClr val="FF3300"/>
                </a:solidFill>
                <a:latin typeface="Times New Roman" panose="02020603050405020304" pitchFamily="18" charset="0"/>
                <a:cs typeface="Times New Roman" panose="02020603050405020304" pitchFamily="18" charset="0"/>
              </a:rPr>
              <a:t>i</a:t>
            </a:r>
            <a:r>
              <a:rPr lang="en-US" altLang="vi-VN" sz="2200" dirty="0">
                <a:solidFill>
                  <a:schemeClr val="accent6">
                    <a:lumMod val="50000"/>
                  </a:schemeClr>
                </a:solidFill>
                <a:latin typeface="Times New Roman" panose="02020603050405020304" pitchFamily="18" charset="0"/>
                <a:cs typeface="Times New Roman" panose="02020603050405020304" pitchFamily="18" charset="0"/>
              </a:rPr>
              <a:t>: - Tả bao quát</a:t>
            </a:r>
            <a:endParaRPr lang="en-US" altLang="vi-VN" sz="2200" dirty="0">
              <a:solidFill>
                <a:schemeClr val="accent6">
                  <a:lumMod val="50000"/>
                </a:schemeClr>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chemeClr val="accent6">
                    <a:lumMod val="50000"/>
                  </a:schemeClr>
                </a:solidFill>
                <a:latin typeface="Times New Roman" panose="02020603050405020304" pitchFamily="18" charset="0"/>
                <a:cs typeface="Times New Roman" panose="02020603050405020304" pitchFamily="18" charset="0"/>
              </a:rPr>
              <a:t>                  - Tả chi tiết (theo trình tự nhất định)</a:t>
            </a:r>
            <a:endParaRPr lang="en-US" altLang="vi-VN" sz="2200" dirty="0">
              <a:solidFill>
                <a:schemeClr val="accent6">
                  <a:lumMod val="50000"/>
                </a:schemeClr>
              </a:solidFill>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vi-VN" sz="2200"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dirty="0">
                <a:solidFill>
                  <a:srgbClr val="FF0066"/>
                </a:solidFill>
                <a:latin typeface="Times New Roman" panose="02020603050405020304" pitchFamily="18" charset="0"/>
                <a:cs typeface="Times New Roman" panose="02020603050405020304" pitchFamily="18" charset="0"/>
              </a:rPr>
              <a:t>Kết b</a:t>
            </a:r>
            <a:r>
              <a:rPr lang="en-US" altLang="vi-VN" sz="2200" b="1" dirty="0">
                <a:solidFill>
                  <a:srgbClr val="FF0066"/>
                </a:solidFill>
                <a:latin typeface="Times New Roman" panose="02020603050405020304" pitchFamily="18" charset="0"/>
                <a:ea typeface="Times New Roman" panose="02020603050405020304" pitchFamily="18" charset="0"/>
              </a:rPr>
              <a:t>à</a:t>
            </a:r>
            <a:r>
              <a:rPr lang="en-US" altLang="vi-VN" sz="2200" b="1" dirty="0">
                <a:solidFill>
                  <a:srgbClr val="FF0066"/>
                </a:solidFill>
                <a:latin typeface="Times New Roman" panose="02020603050405020304" pitchFamily="18" charset="0"/>
                <a:cs typeface="Times New Roman" panose="02020603050405020304" pitchFamily="18" charset="0"/>
              </a:rPr>
              <a:t>i</a:t>
            </a:r>
            <a:r>
              <a:rPr lang="en-US" altLang="vi-VN" sz="2200" dirty="0">
                <a:solidFill>
                  <a:srgbClr val="FF0066"/>
                </a:solidFill>
                <a:latin typeface="Times New Roman" panose="02020603050405020304" pitchFamily="18" charset="0"/>
                <a:cs typeface="Times New Roman" panose="02020603050405020304" pitchFamily="18" charset="0"/>
              </a:rPr>
              <a:t>:</a:t>
            </a:r>
            <a:r>
              <a:rPr lang="en-US" altLang="vi-VN" sz="2200" dirty="0">
                <a:latin typeface="Times New Roman" panose="02020603050405020304" pitchFamily="18" charset="0"/>
                <a:cs typeface="Times New Roman" panose="02020603050405020304" pitchFamily="18" charset="0"/>
              </a:rPr>
              <a:t>     </a:t>
            </a:r>
            <a:r>
              <a:rPr lang="en-US" altLang="vi-VN" sz="2200" dirty="0">
                <a:solidFill>
                  <a:schemeClr val="accent6">
                    <a:lumMod val="50000"/>
                  </a:schemeClr>
                </a:solidFill>
                <a:latin typeface="Times New Roman" panose="02020603050405020304" pitchFamily="18" charset="0"/>
                <a:cs typeface="Times New Roman" panose="02020603050405020304" pitchFamily="18" charset="0"/>
              </a:rPr>
              <a:t>Nêu cảm nghĩ hoặc tình cảm của người tả đối với đồ vật đó.</a:t>
            </a:r>
            <a:endParaRPr lang="en-US" altLang="vi-VN" sz="2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strips(downLeft)">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s 2"/>
          <p:cNvSpPr/>
          <p:nvPr/>
        </p:nvSpPr>
        <p:spPr>
          <a:xfrm>
            <a:off x="3505200" y="2073275"/>
            <a:ext cx="5486400" cy="960120"/>
          </a:xfrm>
          <a:prstGeom prst="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800">
              <a:latin typeface="Times New Roman" panose="02020603050405020304" pitchFamily="18" charset="0"/>
              <a:cs typeface="Times New Roman" panose="02020603050405020304" pitchFamily="18" charset="0"/>
            </a:endParaRPr>
          </a:p>
        </p:txBody>
      </p:sp>
      <p:sp>
        <p:nvSpPr>
          <p:cNvPr id="4" name="Rectangles 3"/>
          <p:cNvSpPr/>
          <p:nvPr/>
        </p:nvSpPr>
        <p:spPr>
          <a:xfrm>
            <a:off x="3733800" y="895985"/>
            <a:ext cx="5486400" cy="784225"/>
          </a:xfrm>
          <a:prstGeom prst="rect">
            <a:avLst/>
          </a:prstGeom>
          <a:solidFill>
            <a:srgbClr val="BB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800">
              <a:latin typeface="Times New Roman" panose="02020603050405020304" pitchFamily="18" charset="0"/>
              <a:cs typeface="Times New Roman" panose="02020603050405020304" pitchFamily="18" charset="0"/>
            </a:endParaRPr>
          </a:p>
        </p:txBody>
      </p:sp>
      <p:grpSp>
        <p:nvGrpSpPr>
          <p:cNvPr id="27652" name="Group 57"/>
          <p:cNvGrpSpPr/>
          <p:nvPr/>
        </p:nvGrpSpPr>
        <p:grpSpPr>
          <a:xfrm>
            <a:off x="1447800" y="875983"/>
            <a:ext cx="7675245" cy="2230959"/>
            <a:chOff x="1775090" y="2237951"/>
            <a:chExt cx="9514003" cy="2751454"/>
          </a:xfrm>
        </p:grpSpPr>
        <p:sp>
          <p:nvSpPr>
            <p:cNvPr id="79" name="Rectangle 13"/>
            <p:cNvSpPr/>
            <p:nvPr/>
          </p:nvSpPr>
          <p:spPr bwMode="auto">
            <a:xfrm>
              <a:off x="1775090" y="3255838"/>
              <a:ext cx="19513" cy="506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Times New Roman" panose="02020603050405020304" pitchFamily="18" charset="0"/>
                <a:ea typeface="印品黑体" panose="00000500000000000000" pitchFamily="2" charset="-122"/>
                <a:cs typeface="Times New Roman" panose="02020603050405020304" pitchFamily="18" charset="0"/>
                <a:sym typeface="印品黑体" panose="00000500000000000000" pitchFamily="2" charset="-122"/>
              </a:endParaRPr>
            </a:p>
          </p:txBody>
        </p:sp>
        <p:grpSp>
          <p:nvGrpSpPr>
            <p:cNvPr id="8197" name="Group 16"/>
            <p:cNvGrpSpPr/>
            <p:nvPr/>
          </p:nvGrpSpPr>
          <p:grpSpPr>
            <a:xfrm>
              <a:off x="2018791" y="2237951"/>
              <a:ext cx="2697487" cy="2307151"/>
              <a:chOff x="2030559" y="2797851"/>
              <a:chExt cx="2697487" cy="2307151"/>
            </a:xfrm>
          </p:grpSpPr>
          <p:sp>
            <p:nvSpPr>
              <p:cNvPr id="67" name="Freeform: Shape 17"/>
              <p:cNvSpPr/>
              <p:nvPr/>
            </p:nvSpPr>
            <p:spPr bwMode="auto">
              <a:xfrm>
                <a:off x="3781860" y="2797851"/>
                <a:ext cx="946186" cy="1005359"/>
              </a:xfrm>
              <a:custGeom>
                <a:avLst/>
                <a:gdLst>
                  <a:gd name="T0" fmla="*/ 0 w 1745"/>
                  <a:gd name="T1" fmla="*/ 1320 h 1320"/>
                  <a:gd name="T2" fmla="*/ 1498 w 1745"/>
                  <a:gd name="T3" fmla="*/ 1320 h 1320"/>
                  <a:gd name="T4" fmla="*/ 1745 w 1745"/>
                  <a:gd name="T5" fmla="*/ 1072 h 1320"/>
                  <a:gd name="T6" fmla="*/ 1745 w 1745"/>
                  <a:gd name="T7" fmla="*/ 248 h 1320"/>
                  <a:gd name="T8" fmla="*/ 1498 w 1745"/>
                  <a:gd name="T9" fmla="*/ 0 h 1320"/>
                  <a:gd name="T10" fmla="*/ 0 w 1745"/>
                  <a:gd name="T11" fmla="*/ 0 h 1320"/>
                  <a:gd name="T12" fmla="*/ 0 w 1745"/>
                  <a:gd name="T13" fmla="*/ 1320 h 1320"/>
                </a:gdLst>
                <a:ahLst/>
                <a:cxnLst>
                  <a:cxn ang="0">
                    <a:pos x="T0" y="T1"/>
                  </a:cxn>
                  <a:cxn ang="0">
                    <a:pos x="T2" y="T3"/>
                  </a:cxn>
                  <a:cxn ang="0">
                    <a:pos x="T4" y="T5"/>
                  </a:cxn>
                  <a:cxn ang="0">
                    <a:pos x="T6" y="T7"/>
                  </a:cxn>
                  <a:cxn ang="0">
                    <a:pos x="T8" y="T9"/>
                  </a:cxn>
                  <a:cxn ang="0">
                    <a:pos x="T10" y="T11"/>
                  </a:cxn>
                  <a:cxn ang="0">
                    <a:pos x="T12" y="T13"/>
                  </a:cxn>
                </a:cxnLst>
                <a:rect l="0" t="0" r="r" b="b"/>
                <a:pathLst>
                  <a:path w="1745" h="1320">
                    <a:moveTo>
                      <a:pt x="0" y="1320"/>
                    </a:moveTo>
                    <a:lnTo>
                      <a:pt x="1498" y="1320"/>
                    </a:lnTo>
                    <a:cubicBezTo>
                      <a:pt x="1634" y="1320"/>
                      <a:pt x="1745" y="1209"/>
                      <a:pt x="1745" y="1072"/>
                    </a:cubicBezTo>
                    <a:lnTo>
                      <a:pt x="1745" y="248"/>
                    </a:lnTo>
                    <a:cubicBezTo>
                      <a:pt x="1745" y="111"/>
                      <a:pt x="1634" y="0"/>
                      <a:pt x="1498" y="0"/>
                    </a:cubicBezTo>
                    <a:lnTo>
                      <a:pt x="0" y="0"/>
                    </a:lnTo>
                    <a:lnTo>
                      <a:pt x="0" y="1320"/>
                    </a:lnTo>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Times New Roman" panose="02020603050405020304" pitchFamily="18" charset="0"/>
                  <a:ea typeface="印品黑体" panose="00000500000000000000" pitchFamily="2" charset="-122"/>
                  <a:cs typeface="Times New Roman" panose="02020603050405020304" pitchFamily="18" charset="0"/>
                  <a:sym typeface="印品黑体" panose="00000500000000000000" pitchFamily="2" charset="-122"/>
                </a:endParaRPr>
              </a:p>
            </p:txBody>
          </p:sp>
          <p:sp>
            <p:nvSpPr>
              <p:cNvPr id="68" name="Freeform: Shape 18"/>
              <p:cNvSpPr/>
              <p:nvPr/>
            </p:nvSpPr>
            <p:spPr bwMode="auto">
              <a:xfrm>
                <a:off x="2030559" y="2797851"/>
                <a:ext cx="1775645" cy="2307151"/>
              </a:xfrm>
              <a:custGeom>
                <a:avLst/>
                <a:gdLst>
                  <a:gd name="T0" fmla="*/ 1118 w 1118"/>
                  <a:gd name="T1" fmla="*/ 0 h 1453"/>
                  <a:gd name="T2" fmla="*/ 0 w 1118"/>
                  <a:gd name="T3" fmla="*/ 1453 h 1453"/>
                  <a:gd name="T4" fmla="*/ 1118 w 1118"/>
                  <a:gd name="T5" fmla="*/ 633 h 1453"/>
                  <a:gd name="T6" fmla="*/ 1118 w 1118"/>
                  <a:gd name="T7" fmla="*/ 0 h 1453"/>
                </a:gdLst>
                <a:ahLst/>
                <a:cxnLst>
                  <a:cxn ang="0">
                    <a:pos x="T0" y="T1"/>
                  </a:cxn>
                  <a:cxn ang="0">
                    <a:pos x="T2" y="T3"/>
                  </a:cxn>
                  <a:cxn ang="0">
                    <a:pos x="T4" y="T5"/>
                  </a:cxn>
                  <a:cxn ang="0">
                    <a:pos x="T6" y="T7"/>
                  </a:cxn>
                </a:cxnLst>
                <a:rect l="0" t="0" r="r" b="b"/>
                <a:pathLst>
                  <a:path w="1118" h="1453">
                    <a:moveTo>
                      <a:pt x="1118" y="0"/>
                    </a:moveTo>
                    <a:lnTo>
                      <a:pt x="0" y="1453"/>
                    </a:lnTo>
                    <a:lnTo>
                      <a:pt x="1118" y="633"/>
                    </a:lnTo>
                    <a:lnTo>
                      <a:pt x="1118" y="0"/>
                    </a:lnTo>
                    <a:close/>
                  </a:path>
                </a:pathLst>
              </a:custGeom>
              <a:solidFill>
                <a:schemeClr val="accent1">
                  <a:lumMod val="7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Times New Roman" panose="02020603050405020304" pitchFamily="18" charset="0"/>
                  <a:ea typeface="印品黑体" panose="00000500000000000000" pitchFamily="2" charset="-122"/>
                  <a:cs typeface="Times New Roman" panose="02020603050405020304" pitchFamily="18" charset="0"/>
                  <a:sym typeface="印品黑体" panose="00000500000000000000" pitchFamily="2" charset="-122"/>
                </a:endParaRPr>
              </a:p>
            </p:txBody>
          </p:sp>
        </p:grpSp>
        <p:grpSp>
          <p:nvGrpSpPr>
            <p:cNvPr id="8198" name="Group 19"/>
            <p:cNvGrpSpPr/>
            <p:nvPr/>
          </p:nvGrpSpPr>
          <p:grpSpPr>
            <a:xfrm>
              <a:off x="1996181" y="3714439"/>
              <a:ext cx="2670721" cy="1274966"/>
              <a:chOff x="1275192" y="3791440"/>
              <a:chExt cx="2670721" cy="1274966"/>
            </a:xfrm>
          </p:grpSpPr>
          <p:sp>
            <p:nvSpPr>
              <p:cNvPr id="65" name="Freeform: Shape 20"/>
              <p:cNvSpPr/>
              <p:nvPr/>
            </p:nvSpPr>
            <p:spPr bwMode="auto">
              <a:xfrm>
                <a:off x="3007658" y="3797705"/>
                <a:ext cx="938255" cy="1177856"/>
              </a:xfrm>
              <a:custGeom>
                <a:avLst/>
                <a:gdLst>
                  <a:gd name="T0" fmla="*/ 0 w 1745"/>
                  <a:gd name="T1" fmla="*/ 1319 h 1319"/>
                  <a:gd name="T2" fmla="*/ 1498 w 1745"/>
                  <a:gd name="T3" fmla="*/ 1319 h 1319"/>
                  <a:gd name="T4" fmla="*/ 1745 w 1745"/>
                  <a:gd name="T5" fmla="*/ 1071 h 1319"/>
                  <a:gd name="T6" fmla="*/ 1745 w 1745"/>
                  <a:gd name="T7" fmla="*/ 247 h 1319"/>
                  <a:gd name="T8" fmla="*/ 1498 w 1745"/>
                  <a:gd name="T9" fmla="*/ 0 h 1319"/>
                  <a:gd name="T10" fmla="*/ 0 w 1745"/>
                  <a:gd name="T11" fmla="*/ 0 h 1319"/>
                  <a:gd name="T12" fmla="*/ 0 w 1745"/>
                  <a:gd name="T13" fmla="*/ 1319 h 1319"/>
                </a:gdLst>
                <a:ahLst/>
                <a:cxnLst>
                  <a:cxn ang="0">
                    <a:pos x="T0" y="T1"/>
                  </a:cxn>
                  <a:cxn ang="0">
                    <a:pos x="T2" y="T3"/>
                  </a:cxn>
                  <a:cxn ang="0">
                    <a:pos x="T4" y="T5"/>
                  </a:cxn>
                  <a:cxn ang="0">
                    <a:pos x="T6" y="T7"/>
                  </a:cxn>
                  <a:cxn ang="0">
                    <a:pos x="T8" y="T9"/>
                  </a:cxn>
                  <a:cxn ang="0">
                    <a:pos x="T10" y="T11"/>
                  </a:cxn>
                  <a:cxn ang="0">
                    <a:pos x="T12" y="T13"/>
                  </a:cxn>
                </a:cxnLst>
                <a:rect l="0" t="0" r="r" b="b"/>
                <a:pathLst>
                  <a:path w="1745" h="1319">
                    <a:moveTo>
                      <a:pt x="0" y="1319"/>
                    </a:moveTo>
                    <a:lnTo>
                      <a:pt x="1498" y="1319"/>
                    </a:lnTo>
                    <a:cubicBezTo>
                      <a:pt x="1634" y="1319"/>
                      <a:pt x="1745" y="1208"/>
                      <a:pt x="1745" y="1071"/>
                    </a:cubicBezTo>
                    <a:lnTo>
                      <a:pt x="1745" y="247"/>
                    </a:lnTo>
                    <a:cubicBezTo>
                      <a:pt x="1745" y="110"/>
                      <a:pt x="1634" y="0"/>
                      <a:pt x="1498" y="0"/>
                    </a:cubicBezTo>
                    <a:lnTo>
                      <a:pt x="0" y="0"/>
                    </a:lnTo>
                    <a:lnTo>
                      <a:pt x="0" y="1319"/>
                    </a:ln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Times New Roman" panose="02020603050405020304" pitchFamily="18" charset="0"/>
                  <a:ea typeface="印品黑体" panose="00000500000000000000" pitchFamily="2" charset="-122"/>
                  <a:cs typeface="Times New Roman" panose="02020603050405020304" pitchFamily="18" charset="0"/>
                  <a:sym typeface="印品黑体" panose="00000500000000000000" pitchFamily="2" charset="-122"/>
                </a:endParaRPr>
              </a:p>
            </p:txBody>
          </p:sp>
          <p:sp>
            <p:nvSpPr>
              <p:cNvPr id="66" name="Freeform: Shape 21"/>
              <p:cNvSpPr/>
              <p:nvPr/>
            </p:nvSpPr>
            <p:spPr bwMode="auto">
              <a:xfrm>
                <a:off x="1275192" y="3791440"/>
                <a:ext cx="1732466" cy="1274966"/>
              </a:xfrm>
              <a:custGeom>
                <a:avLst/>
                <a:gdLst>
                  <a:gd name="T0" fmla="*/ 1118 w 1118"/>
                  <a:gd name="T1" fmla="*/ 0 h 726"/>
                  <a:gd name="T2" fmla="*/ 0 w 1118"/>
                  <a:gd name="T3" fmla="*/ 726 h 726"/>
                  <a:gd name="T4" fmla="*/ 1118 w 1118"/>
                  <a:gd name="T5" fmla="*/ 633 h 726"/>
                  <a:gd name="T6" fmla="*/ 1118 w 1118"/>
                  <a:gd name="T7" fmla="*/ 0 h 726"/>
                </a:gdLst>
                <a:ahLst/>
                <a:cxnLst>
                  <a:cxn ang="0">
                    <a:pos x="T0" y="T1"/>
                  </a:cxn>
                  <a:cxn ang="0">
                    <a:pos x="T2" y="T3"/>
                  </a:cxn>
                  <a:cxn ang="0">
                    <a:pos x="T4" y="T5"/>
                  </a:cxn>
                  <a:cxn ang="0">
                    <a:pos x="T6" y="T7"/>
                  </a:cxn>
                </a:cxnLst>
                <a:rect l="0" t="0" r="r" b="b"/>
                <a:pathLst>
                  <a:path w="1118" h="726">
                    <a:moveTo>
                      <a:pt x="1118" y="0"/>
                    </a:moveTo>
                    <a:lnTo>
                      <a:pt x="0" y="726"/>
                    </a:lnTo>
                    <a:lnTo>
                      <a:pt x="1118" y="633"/>
                    </a:lnTo>
                    <a:lnTo>
                      <a:pt x="1118"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Times New Roman" panose="02020603050405020304" pitchFamily="18" charset="0"/>
                  <a:ea typeface="印品黑体" panose="00000500000000000000" pitchFamily="2" charset="-122"/>
                  <a:cs typeface="Times New Roman" panose="02020603050405020304" pitchFamily="18" charset="0"/>
                  <a:sym typeface="印品黑体" panose="00000500000000000000" pitchFamily="2" charset="-122"/>
                </a:endParaRPr>
              </a:p>
            </p:txBody>
          </p:sp>
        </p:grpSp>
        <p:sp>
          <p:nvSpPr>
            <p:cNvPr id="8199" name="TextBox 32"/>
            <p:cNvSpPr txBox="1"/>
            <p:nvPr/>
          </p:nvSpPr>
          <p:spPr>
            <a:xfrm>
              <a:off x="3843104" y="2486628"/>
              <a:ext cx="647015" cy="508003"/>
            </a:xfrm>
            <a:prstGeom prst="rect">
              <a:avLst/>
            </a:prstGeom>
            <a:noFill/>
            <a:ln w="9525">
              <a:noFill/>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1279525" eaLnBrk="1" hangingPunct="1">
                <a:spcBef>
                  <a:spcPct val="0"/>
                </a:spcBef>
                <a:buNone/>
              </a:pPr>
              <a:r>
                <a:rPr lang="en-US" altLang="zh-CN" sz="2800" b="1" dirty="0">
                  <a:solidFill>
                    <a:srgbClr val="FFFFFF"/>
                  </a:solidFill>
                  <a:latin typeface="Times New Roman" panose="02020603050405020304" pitchFamily="18" charset="0"/>
                  <a:ea typeface="印品黑体"/>
                  <a:cs typeface="Times New Roman" panose="02020603050405020304" pitchFamily="18" charset="0"/>
                  <a:sym typeface="印品黑体"/>
                </a:rPr>
                <a:t>01</a:t>
              </a:r>
              <a:endParaRPr lang="en-US" altLang="zh-CN" sz="2800" b="1" dirty="0">
                <a:solidFill>
                  <a:srgbClr val="FFFFFF"/>
                </a:solidFill>
                <a:latin typeface="Times New Roman" panose="02020603050405020304" pitchFamily="18" charset="0"/>
                <a:ea typeface="印品黑体"/>
                <a:cs typeface="Times New Roman" panose="02020603050405020304" pitchFamily="18" charset="0"/>
                <a:sym typeface="印品黑体"/>
              </a:endParaRPr>
            </a:p>
          </p:txBody>
        </p:sp>
        <p:sp>
          <p:nvSpPr>
            <p:cNvPr id="8200" name="TextBox 33"/>
            <p:cNvSpPr txBox="1"/>
            <p:nvPr/>
          </p:nvSpPr>
          <p:spPr>
            <a:xfrm>
              <a:off x="3894047" y="3959692"/>
              <a:ext cx="647015" cy="560921"/>
            </a:xfrm>
            <a:prstGeom prst="rect">
              <a:avLst/>
            </a:prstGeom>
            <a:noFill/>
            <a:ln w="9525">
              <a:noFill/>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1279525" eaLnBrk="1" hangingPunct="1">
                <a:spcBef>
                  <a:spcPct val="0"/>
                </a:spcBef>
                <a:buNone/>
              </a:pPr>
              <a:r>
                <a:rPr lang="en-US" altLang="zh-CN" sz="2800" b="1" dirty="0">
                  <a:solidFill>
                    <a:srgbClr val="FFFFFF"/>
                  </a:solidFill>
                  <a:latin typeface="Times New Roman" panose="02020603050405020304" pitchFamily="18" charset="0"/>
                  <a:ea typeface="印品黑体"/>
                  <a:cs typeface="Times New Roman" panose="02020603050405020304" pitchFamily="18" charset="0"/>
                  <a:sym typeface="印品黑体"/>
                </a:rPr>
                <a:t>02</a:t>
              </a:r>
              <a:endParaRPr lang="en-US" altLang="zh-CN" sz="2800" b="1" dirty="0">
                <a:solidFill>
                  <a:srgbClr val="FFFFFF"/>
                </a:solidFill>
                <a:latin typeface="Times New Roman" panose="02020603050405020304" pitchFamily="18" charset="0"/>
                <a:ea typeface="印品黑体"/>
                <a:cs typeface="Times New Roman" panose="02020603050405020304" pitchFamily="18" charset="0"/>
                <a:sym typeface="印品黑体"/>
              </a:endParaRPr>
            </a:p>
          </p:txBody>
        </p:sp>
        <p:sp>
          <p:nvSpPr>
            <p:cNvPr id="8201" name="Rectangle 46"/>
            <p:cNvSpPr/>
            <p:nvPr/>
          </p:nvSpPr>
          <p:spPr>
            <a:xfrm>
              <a:off x="4803954" y="2262229"/>
              <a:ext cx="6411149" cy="534891"/>
            </a:xfrm>
            <a:prstGeom prst="rect">
              <a:avLst/>
            </a:prstGeom>
            <a:noFill/>
            <a:ln w="9525">
              <a:noFill/>
            </a:ln>
          </p:spPr>
          <p:txBody>
            <a:bodyPr/>
            <a:p>
              <a:pPr algn="ctr" eaLnBrk="1" hangingPunct="1"/>
              <a:r>
                <a:rPr lang="en-US" altLang="en-US" sz="2000" dirty="0">
                  <a:latin typeface="Times New Roman" panose="02020603050405020304" pitchFamily="18" charset="0"/>
                  <a:cs typeface="Times New Roman" panose="02020603050405020304" pitchFamily="18" charset="0"/>
                </a:rPr>
                <a:t>Nắm đ</a:t>
              </a:r>
              <a:r>
                <a:rPr lang="vi-VN" altLang="en-US" sz="2000" dirty="0">
                  <a:latin typeface="Times New Roman" panose="02020603050405020304" pitchFamily="18" charset="0"/>
                  <a:cs typeface="Times New Roman" panose="02020603050405020304" pitchFamily="18" charset="0"/>
                </a:rPr>
                <a:t>ư</a:t>
              </a:r>
              <a:r>
                <a:rPr lang="en-US" altLang="en-US" sz="2000" dirty="0">
                  <a:latin typeface="Times New Roman" panose="02020603050405020304" pitchFamily="18" charset="0"/>
                  <a:cs typeface="Times New Roman" panose="02020603050405020304" pitchFamily="18" charset="0"/>
                </a:rPr>
                <a:t>ợc cấu tạo 3 phần (mở b</a:t>
              </a:r>
              <a:r>
                <a:rPr lang="en-US" altLang="en-US" sz="2000" dirty="0">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thân b</a:t>
              </a:r>
              <a:r>
                <a:rPr lang="en-US" altLang="en-US" sz="2000" dirty="0">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kết b</a:t>
              </a:r>
              <a:r>
                <a:rPr lang="en-US" altLang="en-US" sz="2000" dirty="0">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của một b</a:t>
              </a:r>
              <a:r>
                <a:rPr lang="en-US" altLang="en-US" sz="2000" dirty="0">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văn tả cây cối.</a:t>
              </a:r>
              <a:endParaRPr lang="en-US" altLang="en-US" sz="20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8202" name="Rectangle 50"/>
            <p:cNvSpPr/>
            <p:nvPr/>
          </p:nvSpPr>
          <p:spPr>
            <a:xfrm>
              <a:off x="4766959" y="3627257"/>
              <a:ext cx="6522134" cy="802728"/>
            </a:xfrm>
            <a:prstGeom prst="rect">
              <a:avLst/>
            </a:prstGeom>
            <a:noFill/>
            <a:ln w="9525">
              <a:noFill/>
            </a:ln>
          </p:spPr>
          <p:txBody>
            <a:bodyPr/>
            <a:p>
              <a:pPr algn="ctr" eaLnBrk="1" hangingPunct="1"/>
              <a:r>
                <a:rPr lang="en-US" altLang="en-US" sz="2000" dirty="0">
                  <a:solidFill>
                    <a:schemeClr val="bg1"/>
                  </a:solidFill>
                  <a:latin typeface="Times New Roman" panose="02020603050405020304" pitchFamily="18" charset="0"/>
                  <a:cs typeface="Times New Roman" panose="02020603050405020304" pitchFamily="18" charset="0"/>
                </a:rPr>
                <a:t>Nhận biết trình tự miêu tả trong b</a:t>
              </a:r>
              <a:r>
                <a:rPr lang="en-US" altLang="en-US" sz="2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solidFill>
                    <a:schemeClr val="bg1"/>
                  </a:solidFill>
                  <a:latin typeface="Times New Roman" panose="02020603050405020304" pitchFamily="18" charset="0"/>
                  <a:cs typeface="Times New Roman" panose="02020603050405020304" pitchFamily="18" charset="0"/>
                </a:rPr>
                <a:t>i văn miêu tả cây cối, biết lập d</a:t>
              </a:r>
              <a:r>
                <a:rPr lang="en-US" altLang="en-US" sz="2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solidFill>
                    <a:schemeClr val="bg1"/>
                  </a:solidFill>
                  <a:latin typeface="Times New Roman" panose="02020603050405020304" pitchFamily="18" charset="0"/>
                  <a:cs typeface="Times New Roman" panose="02020603050405020304" pitchFamily="18" charset="0"/>
                </a:rPr>
                <a:t>n ý tả một cây ăn quả quen thuộc theo một trong hai cách đã học.</a:t>
              </a:r>
              <a:endParaRPr lang="en-US" altLang="en-US" sz="20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grpSp>
      <p:sp>
        <p:nvSpPr>
          <p:cNvPr id="2" name="Rectangle 1"/>
          <p:cNvSpPr/>
          <p:nvPr/>
        </p:nvSpPr>
        <p:spPr>
          <a:xfrm>
            <a:off x="152415" y="2400299"/>
            <a:ext cx="1618904" cy="107632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err="1">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Yêu</a:t>
            </a:r>
            <a:r>
              <a:rPr kumimoji="0" lang="en-US" sz="32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cầu</a:t>
            </a:r>
            <a:r>
              <a:rPr kumimoji="0" lang="en-US" sz="32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cần</a:t>
            </a:r>
            <a:r>
              <a:rPr kumimoji="0" lang="en-US" sz="32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đạt</a:t>
            </a:r>
            <a:endParaRPr kumimoji="0" lang="en-US" sz="3200" b="1" i="0" u="none" strike="noStrike" kern="1200" cap="none" spc="0" normalizeH="0" baseline="0" noProof="0" dirty="0" err="1">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27652"/>
                                        </p:tgtEl>
                                        <p:attrNameLst>
                                          <p:attrName>style.visibility</p:attrName>
                                        </p:attrNameLst>
                                      </p:cBhvr>
                                      <p:to>
                                        <p:strVal val="visible"/>
                                      </p:to>
                                    </p:set>
                                    <p:animEffect transition="in" filter="fade">
                                      <p:cBhvr>
                                        <p:cTn id="14" dur="100"/>
                                        <p:tgtEl>
                                          <p:spTgt spid="27652"/>
                                        </p:tgtEl>
                                      </p:cBhvr>
                                    </p:animEffect>
                                    <p:anim calcmode="lin" valueType="num">
                                      <p:cBhvr>
                                        <p:cTn id="15" dur="400" fill="hold"/>
                                        <p:tgtEl>
                                          <p:spTgt spid="27652"/>
                                        </p:tgtEl>
                                        <p:attrNameLst>
                                          <p:attrName>ppt_x</p:attrName>
                                        </p:attrNameLst>
                                      </p:cBhvr>
                                      <p:tavLst>
                                        <p:tav tm="0">
                                          <p:val>
                                            <p:strVal val="#ppt_x"/>
                                          </p:val>
                                        </p:tav>
                                        <p:tav tm="100000">
                                          <p:val>
                                            <p:strVal val="#ppt_x"/>
                                          </p:val>
                                        </p:tav>
                                      </p:tavLst>
                                    </p:anim>
                                    <p:anim calcmode="lin" valueType="num">
                                      <p:cBhvr>
                                        <p:cTn id="16" dur="400" fill="hold"/>
                                        <p:tgtEl>
                                          <p:spTgt spid="27652"/>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765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765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5"/>
          <p:cNvPicPr>
            <a:picLocks noChangeAspect="1"/>
          </p:cNvPicPr>
          <p:nvPr/>
        </p:nvPicPr>
        <p:blipFill>
          <a:blip r:embed="rId1"/>
          <a:stretch>
            <a:fillRect/>
          </a:stretch>
        </p:blipFill>
        <p:spPr>
          <a:xfrm>
            <a:off x="0" y="0"/>
            <a:ext cx="9144000" cy="5715000"/>
          </a:xfrm>
          <a:prstGeom prst="rect">
            <a:avLst/>
          </a:prstGeom>
          <a:noFill/>
          <a:ln w="9525">
            <a:noFill/>
          </a:ln>
        </p:spPr>
      </p:pic>
      <p:sp>
        <p:nvSpPr>
          <p:cNvPr id="10243" name="Text Box 3"/>
          <p:cNvSpPr txBox="1"/>
          <p:nvPr/>
        </p:nvSpPr>
        <p:spPr>
          <a:xfrm>
            <a:off x="838200" y="317500"/>
            <a:ext cx="716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0244" name="Text Box 4"/>
          <p:cNvSpPr txBox="1"/>
          <p:nvPr/>
        </p:nvSpPr>
        <p:spPr>
          <a:xfrm>
            <a:off x="1447800" y="381000"/>
            <a:ext cx="6324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0245" name="Text Box 5"/>
          <p:cNvSpPr txBox="1"/>
          <p:nvPr/>
        </p:nvSpPr>
        <p:spPr>
          <a:xfrm>
            <a:off x="1905000" y="635000"/>
            <a:ext cx="51974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0246" name="Text Box 12"/>
          <p:cNvSpPr txBox="1"/>
          <p:nvPr/>
        </p:nvSpPr>
        <p:spPr>
          <a:xfrm>
            <a:off x="3429000" y="4064000"/>
            <a:ext cx="49530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0247" name="Text Box 14"/>
          <p:cNvSpPr txBox="1"/>
          <p:nvPr/>
        </p:nvSpPr>
        <p:spPr>
          <a:xfrm>
            <a:off x="5029200" y="2984500"/>
            <a:ext cx="3657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9240" name="Text Box 24"/>
          <p:cNvSpPr txBox="1"/>
          <p:nvPr/>
        </p:nvSpPr>
        <p:spPr>
          <a:xfrm>
            <a:off x="1828800" y="373063"/>
            <a:ext cx="662940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vi-VN" altLang="en-US" sz="2400" b="1" dirty="0">
                <a:solidFill>
                  <a:srgbClr val="0000FF"/>
                </a:solidFill>
                <a:latin typeface="Times New Roman" panose="02020603050405020304" pitchFamily="18" charset="0"/>
              </a:rPr>
              <a:t>Thứ bảy ngày 12 tháng 2 năm 2022</a:t>
            </a:r>
            <a:endParaRPr lang="en-US" altLang="vi-VN" sz="2400" b="1" dirty="0">
              <a:solidFill>
                <a:srgbClr val="0000FF"/>
              </a:solidFill>
              <a:latin typeface="Times New Roman" panose="02020603050405020304" pitchFamily="18" charset="0"/>
            </a:endParaRPr>
          </a:p>
          <a:p>
            <a:pPr marL="0" lvl="0" indent="0" algn="ctr" eaLnBrk="1" hangingPunct="1">
              <a:spcBef>
                <a:spcPct val="0"/>
              </a:spcBef>
              <a:buNone/>
            </a:pPr>
            <a:r>
              <a:rPr lang="en-US" altLang="vi-VN" sz="2400" b="1" dirty="0">
                <a:solidFill>
                  <a:srgbClr val="0000FF"/>
                </a:solidFill>
                <a:latin typeface="Times New Roman" panose="02020603050405020304" pitchFamily="18" charset="0"/>
              </a:rPr>
              <a:t>Tập làm văn</a:t>
            </a:r>
            <a:endParaRPr lang="en-US" altLang="vi-VN" sz="2400" b="1" dirty="0">
              <a:solidFill>
                <a:srgbClr val="0000FF"/>
              </a:solidFill>
              <a:latin typeface="Times New Roman" panose="02020603050405020304" pitchFamily="18" charset="0"/>
            </a:endParaRPr>
          </a:p>
          <a:p>
            <a:pPr marL="0" lvl="0" indent="0" algn="ctr" eaLnBrk="1" hangingPunct="1">
              <a:spcBef>
                <a:spcPct val="0"/>
              </a:spcBef>
              <a:buNone/>
            </a:pPr>
            <a:r>
              <a:rPr lang="en-US" altLang="vi-VN" sz="2400" b="1" dirty="0">
                <a:solidFill>
                  <a:srgbClr val="FF3300"/>
                </a:solidFill>
                <a:latin typeface="Times New Roman" panose="02020603050405020304" pitchFamily="18" charset="0"/>
              </a:rPr>
              <a:t>CẤU TẠO BÀI VĂN MIÊU TẢ CÂY CỐI</a:t>
            </a:r>
            <a:endParaRPr lang="en-US" altLang="vi-VN" sz="2400" b="1" dirty="0">
              <a:solidFill>
                <a:srgbClr val="FF3300"/>
              </a:solidFill>
              <a:latin typeface="Times New Roman" panose="02020603050405020304" pitchFamily="18" charset="0"/>
            </a:endParaRPr>
          </a:p>
        </p:txBody>
      </p:sp>
      <p:sp>
        <p:nvSpPr>
          <p:cNvPr id="12" name="Text Box 24"/>
          <p:cNvSpPr txBox="1"/>
          <p:nvPr/>
        </p:nvSpPr>
        <p:spPr>
          <a:xfrm>
            <a:off x="141288" y="1922463"/>
            <a:ext cx="1774825" cy="4318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b="1" dirty="0">
                <a:solidFill>
                  <a:srgbClr val="FF0000"/>
                </a:solidFill>
                <a:latin typeface="Times New Roman" panose="02020603050405020304" pitchFamily="18" charset="0"/>
              </a:rPr>
              <a:t>I. Nhận xét</a:t>
            </a:r>
            <a:endParaRPr lang="en-US" altLang="vi-VN" sz="2200" b="1" dirty="0">
              <a:solidFill>
                <a:srgbClr val="FF0000"/>
              </a:solidFill>
              <a:latin typeface="Times New Roman" panose="02020603050405020304" pitchFamily="18" charset="0"/>
            </a:endParaRPr>
          </a:p>
        </p:txBody>
      </p:sp>
      <p:sp>
        <p:nvSpPr>
          <p:cNvPr id="13" name="Text Box 24"/>
          <p:cNvSpPr txBox="1"/>
          <p:nvPr/>
        </p:nvSpPr>
        <p:spPr>
          <a:xfrm>
            <a:off x="228600" y="2401888"/>
            <a:ext cx="8458200" cy="831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400" b="1" dirty="0">
                <a:latin typeface="Times New Roman" panose="02020603050405020304" pitchFamily="18" charset="0"/>
              </a:rPr>
              <a:t>Bài 1: Đọc bài sau đây. Xác định các đoạn văn và nội dung của từng đoạn</a:t>
            </a:r>
            <a:endParaRPr lang="en-US" altLang="vi-VN" sz="2400" b="1"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40"/>
                                        </p:tgtEl>
                                        <p:attrNameLst>
                                          <p:attrName>style.visibility</p:attrName>
                                        </p:attrNameLst>
                                      </p:cBhvr>
                                      <p:to>
                                        <p:strVal val="visible"/>
                                      </p:to>
                                    </p:set>
                                    <p:anim calcmode="lin" valueType="num">
                                      <p:cBhvr>
                                        <p:cTn id="7" dur="1000" fill="hold"/>
                                        <p:tgtEl>
                                          <p:spTgt spid="9240"/>
                                        </p:tgtEl>
                                        <p:attrNameLst>
                                          <p:attrName>ppt_x</p:attrName>
                                        </p:attrNameLst>
                                      </p:cBhvr>
                                      <p:tavLst>
                                        <p:tav tm="0">
                                          <p:val>
                                            <p:strVal val="#ppt_x-.2"/>
                                          </p:val>
                                        </p:tav>
                                        <p:tav tm="100000">
                                          <p:val>
                                            <p:strVal val="#ppt_x"/>
                                          </p:val>
                                        </p:tav>
                                      </p:tavLst>
                                    </p:anim>
                                    <p:anim calcmode="lin" valueType="num">
                                      <p:cBhvr>
                                        <p:cTn id="8" dur="1000" fill="hold"/>
                                        <p:tgtEl>
                                          <p:spTgt spid="92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4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2"/>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ppt_x</p:attrName>
                                        </p:attrNameLst>
                                      </p:cBhvr>
                                      <p:tavLst>
                                        <p:tav tm="0">
                                          <p:val>
                                            <p:strVal val="#ppt_x-.2"/>
                                          </p:val>
                                        </p:tav>
                                        <p:tav tm="100000">
                                          <p:val>
                                            <p:strVal val="#ppt_x"/>
                                          </p:val>
                                        </p:tav>
                                      </p:tavLst>
                                    </p:anim>
                                    <p:anim calcmode="lin" valueType="num">
                                      <p:cBhvr>
                                        <p:cTn id="2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6"/>
          <p:cNvSpPr txBox="1"/>
          <p:nvPr/>
        </p:nvSpPr>
        <p:spPr>
          <a:xfrm>
            <a:off x="0" y="647700"/>
            <a:ext cx="8827770" cy="48310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      Bãi ngô quê em ng</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y c</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ng xanh tốt. Mới dạo n</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o</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những cây ngô còn lấm tấm như mạ non. Thế m</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 chỉ</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ít lâu sau, ngô đã th</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nh cây rung rung trước gió v</a:t>
            </a:r>
            <a:r>
              <a:rPr lang="en-US" altLang="vi-VN" sz="2200" dirty="0">
                <a:solidFill>
                  <a:srgbClr val="002060"/>
                </a:solidFill>
                <a:latin typeface="Times New Roman" panose="02020603050405020304" pitchFamily="18" charset="0"/>
                <a:ea typeface="Times New Roman" panose="02020603050405020304" pitchFamily="18" charset="0"/>
              </a:rPr>
              <a:t>à</a:t>
            </a:r>
            <a:endParaRPr lang="en-US" altLang="vi-VN" sz="2200" dirty="0">
              <a:solidFill>
                <a:srgbClr val="002060"/>
              </a:solidFill>
              <a:latin typeface="Times New Roman" panose="02020603050405020304" pitchFamily="18" charset="0"/>
              <a:ea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ánh nắng. Những lá ngô rộng d</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i, trổ ra mạnh mẽ, </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nõn n</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      Trên ngọn, một thứ búp như kết bằng nhung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 </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phấn vươn lên. Những đ</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 bướm trắng,bướm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ng bay đến, thoáng đỗ rồi bay đi. Núp trong cuống lá, những búp ngô non nhú lên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 lớn dần. Mình có nhiều khía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ng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ng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 những sợi tơ hung hung bọc trong l</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 áo mỏng óng ánh.</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       Trời nắng chang chang, tiếng tu hú gần xa ran ran. Hoa ngô xơ xác như cỏ may. Lá ngô quắt lại rủ xuống. Những bắp ngô đã mập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 chắc, chỉ còn chờ tay người đến bẻ mang về. </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i="1" dirty="0">
                <a:solidFill>
                  <a:srgbClr val="002060"/>
                </a:solidFill>
                <a:latin typeface="Times New Roman" panose="02020603050405020304" pitchFamily="18" charset="0"/>
                <a:cs typeface="Times New Roman" panose="02020603050405020304" pitchFamily="18" charset="0"/>
              </a:rPr>
              <a:t>			                     </a:t>
            </a:r>
            <a:r>
              <a:rPr lang="vi-VN" altLang="en-US" sz="2200" i="1" dirty="0">
                <a:solidFill>
                  <a:srgbClr val="002060"/>
                </a:solidFill>
                <a:latin typeface="Times New Roman" panose="02020603050405020304" pitchFamily="18" charset="0"/>
                <a:cs typeface="Times New Roman" panose="02020603050405020304" pitchFamily="18" charset="0"/>
              </a:rPr>
              <a:t>                             </a:t>
            </a:r>
            <a:r>
              <a:rPr lang="en-US" altLang="vi-VN" sz="2200" i="1" dirty="0">
                <a:solidFill>
                  <a:srgbClr val="002060"/>
                </a:solidFill>
                <a:latin typeface="Times New Roman" panose="02020603050405020304" pitchFamily="18" charset="0"/>
                <a:cs typeface="Times New Roman" panose="02020603050405020304" pitchFamily="18" charset="0"/>
              </a:rPr>
              <a:t> </a:t>
            </a:r>
            <a:r>
              <a:rPr lang="en-US" altLang="vi-VN" sz="1800" i="1" dirty="0">
                <a:solidFill>
                  <a:srgbClr val="002060"/>
                </a:solidFill>
                <a:latin typeface="Times New Roman" panose="02020603050405020304" pitchFamily="18" charset="0"/>
                <a:cs typeface="Times New Roman" panose="02020603050405020304" pitchFamily="18" charset="0"/>
              </a:rPr>
              <a:t> Nguyên Hồng</a:t>
            </a:r>
            <a:endParaRPr lang="en-US" altLang="vi-VN" sz="18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47" name="Picture 7" descr="doan 1 ngo da lon"/>
          <p:cNvPicPr>
            <a:picLocks noChangeAspect="1"/>
          </p:cNvPicPr>
          <p:nvPr/>
        </p:nvPicPr>
        <p:blipFill>
          <a:blip r:embed="rId1"/>
          <a:srcRect t="10286"/>
          <a:stretch>
            <a:fillRect/>
          </a:stretch>
        </p:blipFill>
        <p:spPr>
          <a:xfrm>
            <a:off x="6071870" y="-38100"/>
            <a:ext cx="2995295" cy="2653030"/>
          </a:xfrm>
          <a:prstGeom prst="rect">
            <a:avLst/>
          </a:prstGeom>
          <a:noFill/>
          <a:ln w="9525">
            <a:noFill/>
          </a:ln>
        </p:spPr>
      </p:pic>
      <p:sp>
        <p:nvSpPr>
          <p:cNvPr id="11268" name="Text Box 9"/>
          <p:cNvSpPr txBox="1"/>
          <p:nvPr/>
        </p:nvSpPr>
        <p:spPr>
          <a:xfrm>
            <a:off x="3048000" y="38100"/>
            <a:ext cx="22098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vi-VN" sz="2400" b="1" dirty="0">
                <a:solidFill>
                  <a:srgbClr val="FF3300"/>
                </a:solidFill>
                <a:latin typeface="Times New Roman" panose="02020603050405020304" pitchFamily="18" charset="0"/>
                <a:cs typeface="Times New Roman" panose="02020603050405020304" pitchFamily="18" charset="0"/>
              </a:rPr>
              <a:t>Bãi ngô</a:t>
            </a:r>
            <a:endParaRPr lang="en-US" altLang="vi-VN" sz="2400" b="1" dirty="0">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3"/>
          <p:cNvSpPr txBox="1"/>
          <p:nvPr/>
        </p:nvSpPr>
        <p:spPr>
          <a:xfrm>
            <a:off x="4572000" y="1397000"/>
            <a:ext cx="31242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pic>
        <p:nvPicPr>
          <p:cNvPr id="11270" name="Picture 6" descr="doan 1 bai ngo non"/>
          <p:cNvPicPr>
            <a:picLocks noChangeAspect="1"/>
          </p:cNvPicPr>
          <p:nvPr/>
        </p:nvPicPr>
        <p:blipFill>
          <a:blip r:embed="rId1"/>
          <a:stretch>
            <a:fillRect/>
          </a:stretch>
        </p:blipFill>
        <p:spPr>
          <a:xfrm>
            <a:off x="4724400" y="20638"/>
            <a:ext cx="4343400" cy="1524000"/>
          </a:xfrm>
          <a:prstGeom prst="rect">
            <a:avLst/>
          </a:prstGeom>
          <a:noFill/>
          <a:ln w="9525">
            <a:noFill/>
          </a:ln>
        </p:spPr>
      </p:pic>
      <p:sp>
        <p:nvSpPr>
          <p:cNvPr id="11277" name="Rectangle 13"/>
          <p:cNvSpPr/>
          <p:nvPr/>
        </p:nvSpPr>
        <p:spPr>
          <a:xfrm>
            <a:off x="0" y="63500"/>
            <a:ext cx="44958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u="sng" dirty="0">
                <a:solidFill>
                  <a:srgbClr val="FF3300"/>
                </a:solidFill>
                <a:latin typeface="Times New Roman" panose="02020603050405020304" pitchFamily="18" charset="0"/>
                <a:cs typeface="Times New Roman" panose="02020603050405020304" pitchFamily="18" charset="0"/>
              </a:rPr>
              <a:t>Đoạn 1:</a:t>
            </a:r>
            <a:r>
              <a:rPr lang="en-US" altLang="vi-VN" sz="1700" b="1" dirty="0">
                <a:solidFill>
                  <a:srgbClr val="0000FF"/>
                </a:solidFill>
                <a:latin typeface="Times New Roman" panose="02020603050405020304" pitchFamily="18" charset="0"/>
                <a:cs typeface="Times New Roman" panose="02020603050405020304" pitchFamily="18" charset="0"/>
              </a:rPr>
              <a:t> </a:t>
            </a:r>
            <a:r>
              <a:rPr lang="en-US" altLang="vi-VN" sz="1700" b="1" dirty="0">
                <a:solidFill>
                  <a:srgbClr val="002060"/>
                </a:solidFill>
                <a:latin typeface="Times New Roman" panose="02020603050405020304" pitchFamily="18" charset="0"/>
                <a:cs typeface="Times New Roman" panose="02020603050405020304" pitchFamily="18" charset="0"/>
              </a:rPr>
              <a:t> Bãi ngô quê em ng</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y c</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ng xanh tốt. Mới dạo n</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o những cây ngô còn lấm tấm như mạ non. Thế m</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chỉ ít lâu sau,ngô đã th</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nh cây rung rung trước gió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ánh nắng. Những lá ngô rộng d</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i, trổ ra mạnh mẽ, nõn n</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a:t>
            </a:r>
            <a:endParaRPr lang="en-US" altLang="vi-VN" sz="17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278" name="Text Box 14"/>
          <p:cNvSpPr txBox="1"/>
          <p:nvPr/>
        </p:nvSpPr>
        <p:spPr>
          <a:xfrm>
            <a:off x="0" y="1651000"/>
            <a:ext cx="4495800" cy="1924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dirty="0">
                <a:solidFill>
                  <a:srgbClr val="FF3300"/>
                </a:solidFill>
                <a:latin typeface="Times New Roman" panose="02020603050405020304" pitchFamily="18" charset="0"/>
                <a:cs typeface="Times New Roman" panose="02020603050405020304" pitchFamily="18" charset="0"/>
              </a:rPr>
              <a:t> </a:t>
            </a:r>
            <a:r>
              <a:rPr lang="en-US" altLang="vi-VN" sz="1700" b="1" u="sng" dirty="0">
                <a:solidFill>
                  <a:srgbClr val="FF3300"/>
                </a:solidFill>
                <a:latin typeface="Times New Roman" panose="02020603050405020304" pitchFamily="18" charset="0"/>
                <a:cs typeface="Times New Roman" panose="02020603050405020304" pitchFamily="18" charset="0"/>
              </a:rPr>
              <a:t>Đoạn 2:</a:t>
            </a:r>
            <a:r>
              <a:rPr lang="en-US" altLang="vi-VN" sz="1700" b="1" dirty="0">
                <a:solidFill>
                  <a:srgbClr val="0000FF"/>
                </a:solidFill>
                <a:latin typeface="Times New Roman" panose="02020603050405020304" pitchFamily="18" charset="0"/>
                <a:cs typeface="Times New Roman" panose="02020603050405020304" pitchFamily="18" charset="0"/>
              </a:rPr>
              <a:t> </a:t>
            </a:r>
            <a:r>
              <a:rPr lang="en-US" altLang="vi-VN" sz="1700" b="1" dirty="0">
                <a:solidFill>
                  <a:srgbClr val="002060"/>
                </a:solidFill>
                <a:latin typeface="Times New Roman" panose="02020603050405020304" pitchFamily="18" charset="0"/>
                <a:cs typeface="Times New Roman" panose="02020603050405020304" pitchFamily="18" charset="0"/>
              </a:rPr>
              <a:t>Trên ngọn, một thứ búp như kết bằng nhung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phấn vươn lên. Những đ</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 bướm trắng,bướm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ng bay đến, thoáng đỗ rồi bay đi. Núp trong cuống lá, những búp ngô non nhú lên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lớn dần. Mình có nhiều khía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ng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ng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những sợi tơ hung hung bọc trong l</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 áo mỏng óng ánh.</a:t>
            </a:r>
            <a:endParaRPr lang="en-US" altLang="vi-VN" sz="17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279" name="Text Box 15"/>
          <p:cNvSpPr txBox="1"/>
          <p:nvPr/>
        </p:nvSpPr>
        <p:spPr>
          <a:xfrm>
            <a:off x="0" y="3886200"/>
            <a:ext cx="44958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u="sng" dirty="0">
                <a:solidFill>
                  <a:srgbClr val="FF3300"/>
                </a:solidFill>
                <a:latin typeface="Times New Roman" panose="02020603050405020304" pitchFamily="18" charset="0"/>
                <a:cs typeface="Times New Roman" panose="02020603050405020304" pitchFamily="18" charset="0"/>
              </a:rPr>
              <a:t>Đoạn 3:</a:t>
            </a:r>
            <a:r>
              <a:rPr lang="en-US" altLang="vi-VN" sz="1700" b="1" dirty="0">
                <a:solidFill>
                  <a:srgbClr val="0000FF"/>
                </a:solidFill>
                <a:latin typeface="Times New Roman" panose="02020603050405020304" pitchFamily="18" charset="0"/>
                <a:cs typeface="Times New Roman" panose="02020603050405020304" pitchFamily="18" charset="0"/>
              </a:rPr>
              <a:t> </a:t>
            </a:r>
            <a:r>
              <a:rPr lang="en-US" altLang="vi-VN" sz="1700" b="1" dirty="0">
                <a:solidFill>
                  <a:srgbClr val="002060"/>
                </a:solidFill>
                <a:latin typeface="Times New Roman" panose="02020603050405020304" pitchFamily="18" charset="0"/>
                <a:cs typeface="Times New Roman" panose="02020603050405020304" pitchFamily="18" charset="0"/>
              </a:rPr>
              <a:t>Trời nắng chang chang, tiếng tu hú gần xa ran ran. Hoa ngô xơ xác như cỏ may. Lá ngô quắt lại rủ xuống. Những bắp ngô đã mập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chắc, chỉ còn chờ tay người đến bẻ mang về. </a:t>
            </a:r>
            <a:r>
              <a:rPr lang="en-US" altLang="vi-VN" sz="1700" b="1" dirty="0">
                <a:solidFill>
                  <a:srgbClr val="0000FF"/>
                </a:solidFill>
                <a:latin typeface="Times New Roman" panose="02020603050405020304" pitchFamily="18" charset="0"/>
                <a:cs typeface="Times New Roman" panose="02020603050405020304" pitchFamily="18" charset="0"/>
              </a:rPr>
              <a:t> </a:t>
            </a:r>
            <a:endParaRPr lang="en-US" altLang="vi-VN" sz="1700" dirty="0">
              <a:solidFill>
                <a:srgbClr val="0000FF"/>
              </a:solidFill>
              <a:latin typeface="Times New Roman" panose="02020603050405020304" pitchFamily="18" charset="0"/>
              <a:ea typeface="Times New Roman" panose="02020603050405020304" pitchFamily="18" charset="0"/>
            </a:endParaRPr>
          </a:p>
        </p:txBody>
      </p:sp>
      <p:pic>
        <p:nvPicPr>
          <p:cNvPr id="11280" name="Picture 16" descr="ngo"/>
          <p:cNvPicPr>
            <a:picLocks noChangeAspect="1"/>
          </p:cNvPicPr>
          <p:nvPr/>
        </p:nvPicPr>
        <p:blipFill>
          <a:blip r:embed="rId2"/>
          <a:stretch>
            <a:fillRect/>
          </a:stretch>
        </p:blipFill>
        <p:spPr>
          <a:xfrm>
            <a:off x="4648200" y="1651000"/>
            <a:ext cx="4419600" cy="2035175"/>
          </a:xfrm>
          <a:prstGeom prst="rect">
            <a:avLst/>
          </a:prstGeom>
          <a:noFill/>
          <a:ln w="9525">
            <a:noFill/>
          </a:ln>
        </p:spPr>
      </p:pic>
      <p:pic>
        <p:nvPicPr>
          <p:cNvPr id="11281" name="Picture 17" descr="corn_ngo"/>
          <p:cNvPicPr>
            <a:picLocks noChangeAspect="1"/>
          </p:cNvPicPr>
          <p:nvPr/>
        </p:nvPicPr>
        <p:blipFill>
          <a:blip r:embed="rId3"/>
          <a:stretch>
            <a:fillRect/>
          </a:stretch>
        </p:blipFill>
        <p:spPr>
          <a:xfrm>
            <a:off x="4648200" y="3873500"/>
            <a:ext cx="4419600" cy="1735138"/>
          </a:xfrm>
          <a:prstGeom prst="rect">
            <a:avLst/>
          </a:prstGeom>
          <a:noFill/>
          <a:ln w="9525">
            <a:noFill/>
          </a:ln>
        </p:spPr>
      </p:pic>
      <p:pic>
        <p:nvPicPr>
          <p:cNvPr id="11282" name="Picture 18" descr="Cay Ngo"/>
          <p:cNvPicPr>
            <a:picLocks noChangeAspect="1"/>
          </p:cNvPicPr>
          <p:nvPr/>
        </p:nvPicPr>
        <p:blipFill>
          <a:blip r:embed="rId4"/>
          <a:stretch>
            <a:fillRect/>
          </a:stretch>
        </p:blipFill>
        <p:spPr>
          <a:xfrm>
            <a:off x="4648200" y="1671638"/>
            <a:ext cx="4419600" cy="2047875"/>
          </a:xfrm>
          <a:prstGeom prst="rect">
            <a:avLst/>
          </a:prstGeom>
          <a:noFill/>
          <a:ln w="9525">
            <a:noFill/>
          </a:ln>
        </p:spPr>
      </p:pic>
      <p:pic>
        <p:nvPicPr>
          <p:cNvPr id="11283" name="Picture 19" descr="Ngo11"/>
          <p:cNvPicPr>
            <a:picLocks noChangeAspect="1"/>
          </p:cNvPicPr>
          <p:nvPr/>
        </p:nvPicPr>
        <p:blipFill>
          <a:blip r:embed="rId5"/>
          <a:stretch>
            <a:fillRect/>
          </a:stretch>
        </p:blipFill>
        <p:spPr>
          <a:xfrm>
            <a:off x="4648200" y="20638"/>
            <a:ext cx="4419600" cy="1524000"/>
          </a:xfrm>
          <a:prstGeom prst="rect">
            <a:avLst/>
          </a:prstGeom>
          <a:noFill/>
          <a:ln w="9525">
            <a:noFill/>
          </a:ln>
        </p:spPr>
      </p:pic>
      <p:grpSp>
        <p:nvGrpSpPr>
          <p:cNvPr id="11291" name="Group 27"/>
          <p:cNvGrpSpPr/>
          <p:nvPr/>
        </p:nvGrpSpPr>
        <p:grpSpPr>
          <a:xfrm>
            <a:off x="0" y="0"/>
            <a:ext cx="9144000" cy="5715000"/>
            <a:chOff x="0" y="0"/>
            <a:chExt cx="5760" cy="4320"/>
          </a:xfrm>
        </p:grpSpPr>
        <p:sp>
          <p:nvSpPr>
            <p:cNvPr id="12300" name="Line 23"/>
            <p:cNvSpPr/>
            <p:nvPr/>
          </p:nvSpPr>
          <p:spPr>
            <a:xfrm>
              <a:off x="2880" y="0"/>
              <a:ext cx="0" cy="4320"/>
            </a:xfrm>
            <a:prstGeom prst="line">
              <a:avLst/>
            </a:prstGeom>
            <a:ln w="28575" cap="flat" cmpd="sng">
              <a:solidFill>
                <a:schemeClr val="tx1"/>
              </a:solidFill>
              <a:prstDash val="solid"/>
              <a:headEnd type="none" w="med" len="med"/>
              <a:tailEnd type="none" w="med" len="med"/>
            </a:ln>
          </p:spPr>
        </p:sp>
        <p:sp>
          <p:nvSpPr>
            <p:cNvPr id="12301" name="Line 24"/>
            <p:cNvSpPr/>
            <p:nvPr/>
          </p:nvSpPr>
          <p:spPr>
            <a:xfrm flipV="1">
              <a:off x="0" y="1200"/>
              <a:ext cx="5760" cy="0"/>
            </a:xfrm>
            <a:prstGeom prst="line">
              <a:avLst/>
            </a:prstGeom>
            <a:ln w="28575" cap="flat" cmpd="sng">
              <a:solidFill>
                <a:schemeClr val="tx1"/>
              </a:solidFill>
              <a:prstDash val="solid"/>
              <a:headEnd type="none" w="med" len="med"/>
              <a:tailEnd type="none" w="med" len="med"/>
            </a:ln>
          </p:spPr>
        </p:sp>
        <p:sp>
          <p:nvSpPr>
            <p:cNvPr id="12302" name="Line 25"/>
            <p:cNvSpPr/>
            <p:nvPr/>
          </p:nvSpPr>
          <p:spPr>
            <a:xfrm flipV="1">
              <a:off x="0" y="2880"/>
              <a:ext cx="5760" cy="0"/>
            </a:xfrm>
            <a:prstGeom prst="line">
              <a:avLst/>
            </a:prstGeom>
            <a:ln w="28575" cap="flat" cmpd="sng">
              <a:solidFill>
                <a:schemeClr val="tx1"/>
              </a:solidFill>
              <a:prstDash val="solid"/>
              <a:headEnd type="none" w="med" len="med"/>
              <a:tailEnd type="none" w="med" len="med"/>
            </a:ln>
          </p:spPr>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1291"/>
                                        </p:tgtEl>
                                        <p:attrNameLst>
                                          <p:attrName>style.visibility</p:attrName>
                                        </p:attrNameLst>
                                      </p:cBhvr>
                                      <p:to>
                                        <p:strVal val="visible"/>
                                      </p:to>
                                    </p:set>
                                    <p:animEffect transition="in" filter="box(in)">
                                      <p:cBhvr>
                                        <p:cTn id="7" dur="500"/>
                                        <p:tgtEl>
                                          <p:spTgt spid="1129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77"/>
                                        </p:tgtEl>
                                        <p:attrNameLst>
                                          <p:attrName>style.visibility</p:attrName>
                                        </p:attrNameLst>
                                      </p:cBhvr>
                                      <p:to>
                                        <p:strVal val="visible"/>
                                      </p:to>
                                    </p:set>
                                    <p:animEffect transition="in" filter="box(in)">
                                      <p:cBhvr>
                                        <p:cTn id="12" dur="500"/>
                                        <p:tgtEl>
                                          <p:spTgt spid="1127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blinds(horizontal)">
                                      <p:cBhvr>
                                        <p:cTn id="17" dur="500"/>
                                        <p:tgtEl>
                                          <p:spTgt spid="1127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nodeType="clickEffect">
                                  <p:stCondLst>
                                    <p:cond delay="0"/>
                                  </p:stCondLst>
                                  <p:childTnLst>
                                    <p:animEffect transition="out" filter="diamond(in)">
                                      <p:cBhvr>
                                        <p:cTn id="21" dur="2000"/>
                                        <p:tgtEl>
                                          <p:spTgt spid="11270"/>
                                        </p:tgtEl>
                                      </p:cBhvr>
                                    </p:animEffect>
                                    <p:set>
                                      <p:cBhvr>
                                        <p:cTn id="22" dur="1" fill="hold">
                                          <p:stCondLst>
                                            <p:cond delay="1999"/>
                                          </p:stCondLst>
                                        </p:cTn>
                                        <p:tgtEl>
                                          <p:spTgt spid="11270"/>
                                        </p:tgtEl>
                                        <p:attrNameLst>
                                          <p:attrName>style.visibility</p:attrName>
                                        </p:attrNameLst>
                                      </p:cBhvr>
                                      <p:to>
                                        <p:strVal val="hidden"/>
                                      </p:to>
                                    </p:set>
                                  </p:childTnLst>
                                </p:cTn>
                              </p:par>
                            </p:childTnLst>
                          </p:cTn>
                        </p:par>
                        <p:par>
                          <p:cTn id="23" fill="hold">
                            <p:stCondLst>
                              <p:cond delay="2000"/>
                            </p:stCondLst>
                            <p:childTnLst>
                              <p:par>
                                <p:cTn id="24" presetID="21" presetClass="entr" presetSubtype="4" fill="hold" nodeType="afterEffect">
                                  <p:stCondLst>
                                    <p:cond delay="0"/>
                                  </p:stCondLst>
                                  <p:childTnLst>
                                    <p:set>
                                      <p:cBhvr>
                                        <p:cTn id="25" dur="500" fill="hold">
                                          <p:stCondLst>
                                            <p:cond delay="0"/>
                                          </p:stCondLst>
                                        </p:cTn>
                                        <p:tgtEl>
                                          <p:spTgt spid="11283"/>
                                        </p:tgtEl>
                                        <p:attrNameLst>
                                          <p:attrName>style.visibility</p:attrName>
                                        </p:attrNameLst>
                                      </p:cBhvr>
                                      <p:to>
                                        <p:strVal val="visible"/>
                                      </p:to>
                                    </p:set>
                                    <p:animEffect transition="in" filter="wheel(4)">
                                      <p:cBhvr>
                                        <p:cTn id="26" dur="500"/>
                                        <p:tgtEl>
                                          <p:spTgt spid="11283"/>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1278"/>
                                        </p:tgtEl>
                                        <p:attrNameLst>
                                          <p:attrName>style.visibility</p:attrName>
                                        </p:attrNameLst>
                                      </p:cBhvr>
                                      <p:to>
                                        <p:strVal val="visible"/>
                                      </p:to>
                                    </p:set>
                                    <p:animEffect transition="in" filter="diamond(in)">
                                      <p:cBhvr>
                                        <p:cTn id="31" dur="2000"/>
                                        <p:tgtEl>
                                          <p:spTgt spid="11278"/>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500" fill="hold">
                                          <p:stCondLst>
                                            <p:cond delay="0"/>
                                          </p:stCondLst>
                                        </p:cTn>
                                        <p:tgtEl>
                                          <p:spTgt spid="11280"/>
                                        </p:tgtEl>
                                        <p:attrNameLst>
                                          <p:attrName>style.visibility</p:attrName>
                                        </p:attrNameLst>
                                      </p:cBhvr>
                                      <p:to>
                                        <p:strVal val="visible"/>
                                      </p:to>
                                    </p:set>
                                    <p:animEffect transition="in" filter="checkerboard(across)">
                                      <p:cBhvr>
                                        <p:cTn id="36" dur="500"/>
                                        <p:tgtEl>
                                          <p:spTgt spid="11280"/>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xit" presetSubtype="16" fill="hold" nodeType="clickEffect">
                                  <p:stCondLst>
                                    <p:cond delay="0"/>
                                  </p:stCondLst>
                                  <p:childTnLst>
                                    <p:animEffect transition="out" filter="diamond(in)">
                                      <p:cBhvr>
                                        <p:cTn id="40" dur="5000"/>
                                        <p:tgtEl>
                                          <p:spTgt spid="11280"/>
                                        </p:tgtEl>
                                      </p:cBhvr>
                                    </p:animEffect>
                                    <p:set>
                                      <p:cBhvr>
                                        <p:cTn id="41" dur="1" fill="hold">
                                          <p:stCondLst>
                                            <p:cond delay="4999"/>
                                          </p:stCondLst>
                                        </p:cTn>
                                        <p:tgtEl>
                                          <p:spTgt spid="11280"/>
                                        </p:tgtEl>
                                        <p:attrNameLst>
                                          <p:attrName>style.visibility</p:attrName>
                                        </p:attrNameLst>
                                      </p:cBhvr>
                                      <p:to>
                                        <p:strVal val="hidden"/>
                                      </p:to>
                                    </p:set>
                                  </p:childTnLst>
                                </p:cTn>
                              </p:par>
                            </p:childTnLst>
                          </p:cTn>
                        </p:par>
                        <p:par>
                          <p:cTn id="42" fill="hold">
                            <p:stCondLst>
                              <p:cond delay="5000"/>
                            </p:stCondLst>
                            <p:childTnLst>
                              <p:par>
                                <p:cTn id="43" presetID="5" presetClass="entr" presetSubtype="10" fill="hold" nodeType="afterEffect">
                                  <p:stCondLst>
                                    <p:cond delay="0"/>
                                  </p:stCondLst>
                                  <p:childTnLst>
                                    <p:set>
                                      <p:cBhvr>
                                        <p:cTn id="44" dur="1" fill="hold">
                                          <p:stCondLst>
                                            <p:cond delay="0"/>
                                          </p:stCondLst>
                                        </p:cTn>
                                        <p:tgtEl>
                                          <p:spTgt spid="11282"/>
                                        </p:tgtEl>
                                        <p:attrNameLst>
                                          <p:attrName>style.visibility</p:attrName>
                                        </p:attrNameLst>
                                      </p:cBhvr>
                                      <p:to>
                                        <p:strVal val="visible"/>
                                      </p:to>
                                    </p:set>
                                    <p:animEffect transition="in" filter="checkerboard(across)">
                                      <p:cBhvr>
                                        <p:cTn id="45" dur="500"/>
                                        <p:tgtEl>
                                          <p:spTgt spid="11282"/>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1279"/>
                                        </p:tgtEl>
                                        <p:attrNameLst>
                                          <p:attrName>style.visibility</p:attrName>
                                        </p:attrNameLst>
                                      </p:cBhvr>
                                      <p:to>
                                        <p:strVal val="visible"/>
                                      </p:to>
                                    </p:set>
                                    <p:anim calcmode="lin" valueType="num">
                                      <p:cBhvr>
                                        <p:cTn id="50" dur="1000" fill="hold"/>
                                        <p:tgtEl>
                                          <p:spTgt spid="11279"/>
                                        </p:tgtEl>
                                        <p:attrNameLst>
                                          <p:attrName>ppt_x</p:attrName>
                                        </p:attrNameLst>
                                      </p:cBhvr>
                                      <p:tavLst>
                                        <p:tav tm="0">
                                          <p:val>
                                            <p:strVal val="#ppt_x-.2"/>
                                          </p:val>
                                        </p:tav>
                                        <p:tav tm="100000">
                                          <p:val>
                                            <p:strVal val="#ppt_x"/>
                                          </p:val>
                                        </p:tav>
                                      </p:tavLst>
                                    </p:anim>
                                    <p:anim calcmode="lin" valueType="num">
                                      <p:cBhvr>
                                        <p:cTn id="51" dur="1000" fill="hold"/>
                                        <p:tgtEl>
                                          <p:spTgt spid="11279"/>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1279"/>
                                        </p:tgtEl>
                                      </p:cBhvr>
                                    </p:animEffect>
                                  </p:childTnLst>
                                </p:cTn>
                              </p:par>
                            </p:childTnLst>
                          </p:cTn>
                        </p:par>
                        <p:par>
                          <p:cTn id="53" fill="hold">
                            <p:stCondLst>
                              <p:cond delay="1000"/>
                            </p:stCondLst>
                            <p:childTnLst>
                              <p:par>
                                <p:cTn id="54" presetID="25" presetClass="entr" presetSubtype="0" fill="hold" nodeType="afterEffect">
                                  <p:stCondLst>
                                    <p:cond delay="0"/>
                                  </p:stCondLst>
                                  <p:childTnLst>
                                    <p:set>
                                      <p:cBhvr>
                                        <p:cTn id="55" dur="1" fill="hold">
                                          <p:stCondLst>
                                            <p:cond delay="0"/>
                                          </p:stCondLst>
                                        </p:cTn>
                                        <p:tgtEl>
                                          <p:spTgt spid="11281"/>
                                        </p:tgtEl>
                                        <p:attrNameLst>
                                          <p:attrName>style.visibility</p:attrName>
                                        </p:attrNameLst>
                                      </p:cBhvr>
                                      <p:to>
                                        <p:strVal val="visible"/>
                                      </p:to>
                                    </p:set>
                                    <p:anim calcmode="lin" valueType="num">
                                      <p:cBhvr>
                                        <p:cTn id="56" dur="500" decel="50000" fill="hold">
                                          <p:stCondLst>
                                            <p:cond delay="0"/>
                                          </p:stCondLst>
                                        </p:cTn>
                                        <p:tgtEl>
                                          <p:spTgt spid="11281"/>
                                        </p:tgtEl>
                                        <p:attrNameLst>
                                          <p:attrName>style.rotation</p:attrName>
                                        </p:attrNameLst>
                                      </p:cBhvr>
                                      <p:tavLst>
                                        <p:tav tm="0">
                                          <p:val>
                                            <p:fltVal val="-90,000000"/>
                                          </p:val>
                                        </p:tav>
                                        <p:tav tm="100000">
                                          <p:val>
                                            <p:fltVal val="0,000000"/>
                                          </p:val>
                                        </p:tav>
                                      </p:tavLst>
                                    </p:anim>
                                    <p:anim calcmode="lin" valueType="num">
                                      <p:cBhvr>
                                        <p:cTn id="57" dur="500" decel="50000" fill="hold">
                                          <p:stCondLst>
                                            <p:cond delay="0"/>
                                          </p:stCondLst>
                                        </p:cTn>
                                        <p:tgtEl>
                                          <p:spTgt spid="11281"/>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1281"/>
                                        </p:tgtEl>
                                        <p:attrNameLst>
                                          <p:attrName>ppt_w</p:attrName>
                                        </p:attrNameLst>
                                      </p:cBhvr>
                                      <p:tavLst>
                                        <p:tav tm="0">
                                          <p:val>
                                            <p:strVal val="#ppt_w*.05"/>
                                          </p:val>
                                        </p:tav>
                                        <p:tav tm="100000">
                                          <p:val>
                                            <p:strVal val="#ppt_w"/>
                                          </p:val>
                                        </p:tav>
                                      </p:tavLst>
                                    </p:anim>
                                    <p:anim calcmode="lin" valueType="num">
                                      <p:cBhvr>
                                        <p:cTn id="59" dur="1000" fill="hold"/>
                                        <p:tgtEl>
                                          <p:spTgt spid="11281"/>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1281"/>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1281"/>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1281"/>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8" grpId="0"/>
      <p:bldP spid="112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Box 2"/>
          <p:cNvSpPr txBox="1"/>
          <p:nvPr/>
        </p:nvSpPr>
        <p:spPr>
          <a:xfrm>
            <a:off x="4572000" y="1397000"/>
            <a:ext cx="31242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3315" name="Rectangle 4"/>
          <p:cNvSpPr/>
          <p:nvPr/>
        </p:nvSpPr>
        <p:spPr>
          <a:xfrm>
            <a:off x="0" y="0"/>
            <a:ext cx="44196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dirty="0">
                <a:solidFill>
                  <a:srgbClr val="FF3300"/>
                </a:solidFill>
                <a:latin typeface="Times New Roman" panose="02020603050405020304" pitchFamily="18" charset="0"/>
              </a:rPr>
              <a:t> </a:t>
            </a:r>
            <a:r>
              <a:rPr lang="en-US" altLang="vi-VN" sz="1700" b="1" u="sng" dirty="0">
                <a:solidFill>
                  <a:srgbClr val="FF3300"/>
                </a:solidFill>
                <a:latin typeface="Times New Roman" panose="02020603050405020304" pitchFamily="18" charset="0"/>
              </a:rPr>
              <a:t>Đoạn 1:</a:t>
            </a:r>
            <a:r>
              <a:rPr lang="en-US" altLang="vi-VN" sz="1700" b="1" dirty="0">
                <a:solidFill>
                  <a:srgbClr val="0000FF"/>
                </a:solidFill>
                <a:latin typeface="Times New Roman" panose="02020603050405020304" pitchFamily="18" charset="0"/>
              </a:rPr>
              <a:t> </a:t>
            </a:r>
            <a:r>
              <a:rPr lang="en-US" altLang="vi-VN" sz="1700" b="1" dirty="0">
                <a:solidFill>
                  <a:srgbClr val="002060"/>
                </a:solidFill>
                <a:latin typeface="Times New Roman" panose="02020603050405020304" pitchFamily="18" charset="0"/>
              </a:rPr>
              <a:t> Bãi ngô quê em ngày càng xanh tốt. Mới dạo nào những cây ngô còn lấm tấm như mạ non. Thế mà chỉ ít lâu sau,ngô đã thành cây rung rung trước gió và ánh nắng. Những lá ngô rộng dài, trổ ra mạnh mẽ, nõn nà.</a:t>
            </a:r>
            <a:endParaRPr lang="en-US" altLang="vi-VN" sz="1700" b="1" dirty="0">
              <a:solidFill>
                <a:srgbClr val="002060"/>
              </a:solidFill>
              <a:latin typeface="Times New Roman" panose="02020603050405020304" pitchFamily="18" charset="0"/>
            </a:endParaRPr>
          </a:p>
        </p:txBody>
      </p:sp>
      <p:sp>
        <p:nvSpPr>
          <p:cNvPr id="13316" name="Text Box 5"/>
          <p:cNvSpPr txBox="1"/>
          <p:nvPr/>
        </p:nvSpPr>
        <p:spPr>
          <a:xfrm>
            <a:off x="-14287" y="1601788"/>
            <a:ext cx="4433887" cy="1924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dirty="0">
                <a:solidFill>
                  <a:srgbClr val="FF3300"/>
                </a:solidFill>
                <a:latin typeface="Times New Roman" panose="02020603050405020304" pitchFamily="18" charset="0"/>
              </a:rPr>
              <a:t> </a:t>
            </a:r>
            <a:r>
              <a:rPr lang="en-US" altLang="vi-VN" sz="1700" b="1" u="sng" dirty="0">
                <a:solidFill>
                  <a:srgbClr val="FF3300"/>
                </a:solidFill>
                <a:latin typeface="Times New Roman" panose="02020603050405020304" pitchFamily="18" charset="0"/>
              </a:rPr>
              <a:t>Đoạn 2:</a:t>
            </a:r>
            <a:r>
              <a:rPr lang="en-US" altLang="vi-VN" sz="1700" b="1" dirty="0">
                <a:solidFill>
                  <a:srgbClr val="0000FF"/>
                </a:solidFill>
                <a:latin typeface="Times New Roman" panose="02020603050405020304" pitchFamily="18" charset="0"/>
              </a:rPr>
              <a:t> </a:t>
            </a:r>
            <a:r>
              <a:rPr lang="en-US" altLang="vi-VN" sz="1700" b="1" dirty="0">
                <a:solidFill>
                  <a:srgbClr val="002060"/>
                </a:solidFill>
                <a:latin typeface="Times New Roman" panose="02020603050405020304" pitchFamily="18" charset="0"/>
              </a:rPr>
              <a:t>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altLang="vi-VN" sz="1700" b="1" dirty="0">
              <a:solidFill>
                <a:srgbClr val="002060"/>
              </a:solidFill>
              <a:latin typeface="Times New Roman" panose="02020603050405020304" pitchFamily="18" charset="0"/>
            </a:endParaRPr>
          </a:p>
        </p:txBody>
      </p:sp>
      <p:sp>
        <p:nvSpPr>
          <p:cNvPr id="13317" name="Text Box 6"/>
          <p:cNvSpPr txBox="1"/>
          <p:nvPr/>
        </p:nvSpPr>
        <p:spPr>
          <a:xfrm>
            <a:off x="-14287" y="3924300"/>
            <a:ext cx="41148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u="sng" dirty="0">
                <a:solidFill>
                  <a:srgbClr val="FF3300"/>
                </a:solidFill>
                <a:latin typeface="Times New Roman" panose="02020603050405020304" pitchFamily="18" charset="0"/>
              </a:rPr>
              <a:t>Đoạn 3:</a:t>
            </a:r>
            <a:r>
              <a:rPr lang="en-US" altLang="vi-VN" sz="1700" b="1" dirty="0">
                <a:solidFill>
                  <a:srgbClr val="002060"/>
                </a:solidFill>
                <a:latin typeface="Times New Roman" panose="02020603050405020304" pitchFamily="18" charset="0"/>
              </a:rPr>
              <a:t> Trời nắng chang chang, tiếng tu hú gần xa ran ran. Hoa ngô xơ xác như cỏ may. Lá ngô quắt lại rủ xuống. Những bắp ngô đã mập và chắc, chỉ còn chờ tay người đến bẻ mang về.  </a:t>
            </a:r>
            <a:endParaRPr lang="en-US" altLang="vi-VN" sz="1700" b="1" dirty="0">
              <a:solidFill>
                <a:srgbClr val="002060"/>
              </a:solidFill>
              <a:latin typeface="Times New Roman" panose="02020603050405020304" pitchFamily="18" charset="0"/>
            </a:endParaRPr>
          </a:p>
        </p:txBody>
      </p:sp>
      <p:sp>
        <p:nvSpPr>
          <p:cNvPr id="27659" name="Text Box 11"/>
          <p:cNvSpPr txBox="1"/>
          <p:nvPr/>
        </p:nvSpPr>
        <p:spPr>
          <a:xfrm>
            <a:off x="4800600" y="233363"/>
            <a:ext cx="3886200" cy="9223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Giới thiệu bao quát về bãi ngô, tả cây ngô từ khi còn lấm tấm  như mạ non đến lúc trưởng thành.</a:t>
            </a:r>
            <a:endParaRPr lang="en-US" altLang="vi-VN" sz="1800" b="1" dirty="0">
              <a:solidFill>
                <a:srgbClr val="FF3300"/>
              </a:solidFill>
              <a:latin typeface="Times New Roman" panose="02020603050405020304" pitchFamily="18" charset="0"/>
            </a:endParaRPr>
          </a:p>
        </p:txBody>
      </p:sp>
      <p:sp>
        <p:nvSpPr>
          <p:cNvPr id="27660" name="Text Box 12"/>
          <p:cNvSpPr txBox="1"/>
          <p:nvPr/>
        </p:nvSpPr>
        <p:spPr>
          <a:xfrm>
            <a:off x="4800600" y="2222500"/>
            <a:ext cx="41148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Tả hoa và búp ngô non giai đoạn đơm hoa, kết trái.</a:t>
            </a:r>
            <a:endParaRPr lang="en-US" altLang="vi-VN" sz="1800" b="1" dirty="0">
              <a:solidFill>
                <a:srgbClr val="FF3300"/>
              </a:solidFill>
              <a:latin typeface="Times New Roman" panose="02020603050405020304" pitchFamily="18" charset="0"/>
            </a:endParaRPr>
          </a:p>
        </p:txBody>
      </p:sp>
      <p:sp>
        <p:nvSpPr>
          <p:cNvPr id="27661" name="Text Box 13"/>
          <p:cNvSpPr txBox="1"/>
          <p:nvPr/>
        </p:nvSpPr>
        <p:spPr>
          <a:xfrm>
            <a:off x="4800600" y="4254500"/>
            <a:ext cx="41148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Tả hoa, lá và bắp ngô giai đoạn thu hoạch.</a:t>
            </a:r>
            <a:endParaRPr lang="en-US" altLang="vi-VN" sz="1800" b="1" dirty="0">
              <a:solidFill>
                <a:srgbClr val="FF3300"/>
              </a:solidFill>
              <a:latin typeface="Times New Roman" panose="02020603050405020304" pitchFamily="18" charset="0"/>
            </a:endParaRPr>
          </a:p>
        </p:txBody>
      </p:sp>
      <p:sp>
        <p:nvSpPr>
          <p:cNvPr id="13321" name="Line 14"/>
          <p:cNvSpPr/>
          <p:nvPr/>
        </p:nvSpPr>
        <p:spPr>
          <a:xfrm>
            <a:off x="4495800" y="0"/>
            <a:ext cx="0" cy="5715000"/>
          </a:xfrm>
          <a:prstGeom prst="line">
            <a:avLst/>
          </a:prstGeom>
          <a:ln w="28575" cap="flat" cmpd="sng">
            <a:solidFill>
              <a:schemeClr val="tx1"/>
            </a:solidFill>
            <a:prstDash val="solid"/>
            <a:headEnd type="none" w="med" len="med"/>
            <a:tailEnd type="none" w="med" len="med"/>
          </a:ln>
        </p:spPr>
      </p:sp>
      <p:sp>
        <p:nvSpPr>
          <p:cNvPr id="13322" name="Line 15"/>
          <p:cNvSpPr/>
          <p:nvPr/>
        </p:nvSpPr>
        <p:spPr>
          <a:xfrm flipV="1">
            <a:off x="0" y="1587500"/>
            <a:ext cx="9144000" cy="0"/>
          </a:xfrm>
          <a:prstGeom prst="line">
            <a:avLst/>
          </a:prstGeom>
          <a:ln w="28575" cap="flat" cmpd="sng">
            <a:solidFill>
              <a:schemeClr val="tx1"/>
            </a:solidFill>
            <a:prstDash val="solid"/>
            <a:headEnd type="none" w="med" len="med"/>
            <a:tailEnd type="none" w="med" len="med"/>
          </a:ln>
        </p:spPr>
      </p:sp>
      <p:sp>
        <p:nvSpPr>
          <p:cNvPr id="13323" name="Line 16"/>
          <p:cNvSpPr/>
          <p:nvPr/>
        </p:nvSpPr>
        <p:spPr>
          <a:xfrm flipV="1">
            <a:off x="0" y="3810000"/>
            <a:ext cx="9144000" cy="0"/>
          </a:xfrm>
          <a:prstGeom prst="line">
            <a:avLst/>
          </a:prstGeom>
          <a:ln w="28575" cap="flat" cmpd="sng">
            <a:solidFill>
              <a:schemeClr val="tx1"/>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blinds(horizontal)">
                                      <p:cBhvr>
                                        <p:cTn id="7" dur="500"/>
                                        <p:tgtEl>
                                          <p:spTgt spid="276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60"/>
                                        </p:tgtEl>
                                        <p:attrNameLst>
                                          <p:attrName>style.visibility</p:attrName>
                                        </p:attrNameLst>
                                      </p:cBhvr>
                                      <p:to>
                                        <p:strVal val="visible"/>
                                      </p:to>
                                    </p:set>
                                    <p:animEffect transition="in" filter="checkerboard(across)">
                                      <p:cBhvr>
                                        <p:cTn id="12" dur="500"/>
                                        <p:tgtEl>
                                          <p:spTgt spid="27660"/>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7661"/>
                                        </p:tgtEl>
                                        <p:attrNameLst>
                                          <p:attrName>style.visibility</p:attrName>
                                        </p:attrNameLst>
                                      </p:cBhvr>
                                      <p:to>
                                        <p:strVal val="visible"/>
                                      </p:to>
                                    </p:set>
                                    <p:anim calcmode="lin" valueType="num">
                                      <p:cBhvr>
                                        <p:cTn id="17" dur="1000" fill="hold"/>
                                        <p:tgtEl>
                                          <p:spTgt spid="27661"/>
                                        </p:tgtEl>
                                        <p:attrNameLst>
                                          <p:attrName>ppt_x</p:attrName>
                                        </p:attrNameLst>
                                      </p:cBhvr>
                                      <p:tavLst>
                                        <p:tav tm="0">
                                          <p:val>
                                            <p:strVal val="#ppt_x-.2"/>
                                          </p:val>
                                        </p:tav>
                                        <p:tav tm="100000">
                                          <p:val>
                                            <p:strVal val="#ppt_x"/>
                                          </p:val>
                                        </p:tav>
                                      </p:tavLst>
                                    </p:anim>
                                    <p:anim calcmode="lin" valueType="num">
                                      <p:cBhvr>
                                        <p:cTn id="18" dur="1000" fill="hold"/>
                                        <p:tgtEl>
                                          <p:spTgt spid="2766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5" name="Picture 3" descr="doan 1 bai ngo non"/>
          <p:cNvPicPr>
            <a:picLocks noChangeAspect="1"/>
          </p:cNvPicPr>
          <p:nvPr/>
        </p:nvPicPr>
        <p:blipFill>
          <a:blip r:embed="rId1"/>
          <a:stretch>
            <a:fillRect/>
          </a:stretch>
        </p:blipFill>
        <p:spPr>
          <a:xfrm>
            <a:off x="0" y="2349500"/>
            <a:ext cx="3429000" cy="2667000"/>
          </a:xfrm>
          <a:prstGeom prst="rect">
            <a:avLst/>
          </a:prstGeom>
          <a:noFill/>
          <a:ln w="9525">
            <a:noFill/>
          </a:ln>
        </p:spPr>
      </p:pic>
      <p:pic>
        <p:nvPicPr>
          <p:cNvPr id="13316" name="Picture 4" descr="doan 2 bai ngo"/>
          <p:cNvPicPr>
            <a:picLocks noChangeAspect="1"/>
          </p:cNvPicPr>
          <p:nvPr/>
        </p:nvPicPr>
        <p:blipFill>
          <a:blip r:embed="rId2"/>
          <a:stretch>
            <a:fillRect/>
          </a:stretch>
        </p:blipFill>
        <p:spPr>
          <a:xfrm>
            <a:off x="6400800" y="2349500"/>
            <a:ext cx="2743200" cy="2667000"/>
          </a:xfrm>
          <a:prstGeom prst="rect">
            <a:avLst/>
          </a:prstGeom>
          <a:noFill/>
          <a:ln w="9525">
            <a:noFill/>
          </a:ln>
        </p:spPr>
      </p:pic>
      <p:sp>
        <p:nvSpPr>
          <p:cNvPr id="14340" name="Text Box 6"/>
          <p:cNvSpPr txBox="1"/>
          <p:nvPr/>
        </p:nvSpPr>
        <p:spPr>
          <a:xfrm>
            <a:off x="3108325" y="4799013"/>
            <a:ext cx="2606675" cy="3698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3319" name="Text Box 7"/>
          <p:cNvSpPr txBox="1"/>
          <p:nvPr/>
        </p:nvSpPr>
        <p:spPr>
          <a:xfrm>
            <a:off x="457200" y="1841500"/>
            <a:ext cx="5181600" cy="42989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200" b="1" dirty="0">
                <a:solidFill>
                  <a:srgbClr val="002060"/>
                </a:solidFill>
                <a:latin typeface="Times New Roman" panose="02020603050405020304" pitchFamily="18" charset="0"/>
                <a:cs typeface="Times New Roman" panose="02020603050405020304" pitchFamily="18" charset="0"/>
              </a:rPr>
              <a:t>Tả từng thời kỳ phát triển của cây</a:t>
            </a:r>
            <a:endParaRPr lang="vi-VN" altLang="en-US" sz="22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3322" name="AutoShape 10"/>
          <p:cNvSpPr/>
          <p:nvPr/>
        </p:nvSpPr>
        <p:spPr>
          <a:xfrm>
            <a:off x="2362200" y="127000"/>
            <a:ext cx="3429000" cy="825500"/>
          </a:xfrm>
          <a:prstGeom prst="wedgeRoundRectCallout">
            <a:avLst>
              <a:gd name="adj1" fmla="val -43009"/>
              <a:gd name="adj2" fmla="val 143269"/>
              <a:gd name="adj3" fmla="val 16667"/>
            </a:avLst>
          </a:prstGeom>
          <a:solidFill>
            <a:srgbClr val="00FFFF"/>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000" b="1" dirty="0">
                <a:solidFill>
                  <a:srgbClr val="FF3300"/>
                </a:solidFill>
                <a:latin typeface="Times New Roman" panose="02020603050405020304" pitchFamily="18" charset="0"/>
              </a:rPr>
              <a:t>Tác giả tả cây ngô theo trình tự nào?</a:t>
            </a:r>
            <a:endParaRPr lang="en-US" altLang="vi-VN" sz="2000" b="1" dirty="0">
              <a:solidFill>
                <a:srgbClr val="FF3300"/>
              </a:solidFill>
              <a:latin typeface="Times New Roman" panose="02020603050405020304" pitchFamily="18" charset="0"/>
            </a:endParaRPr>
          </a:p>
        </p:txBody>
      </p:sp>
      <p:pic>
        <p:nvPicPr>
          <p:cNvPr id="13323" name="Picture 11" descr="ngo"/>
          <p:cNvPicPr>
            <a:picLocks noChangeAspect="1"/>
          </p:cNvPicPr>
          <p:nvPr/>
        </p:nvPicPr>
        <p:blipFill>
          <a:blip r:embed="rId3"/>
          <a:stretch>
            <a:fillRect/>
          </a:stretch>
        </p:blipFill>
        <p:spPr>
          <a:xfrm>
            <a:off x="3352800" y="2349500"/>
            <a:ext cx="3086100" cy="2667000"/>
          </a:xfrm>
          <a:prstGeom prst="rect">
            <a:avLst/>
          </a:prstGeom>
          <a:noFill/>
          <a:ln w="9525">
            <a:noFill/>
          </a:ln>
        </p:spPr>
      </p:pic>
      <p:sp>
        <p:nvSpPr>
          <p:cNvPr id="2" name="Text Box 1"/>
          <p:cNvSpPr txBox="1"/>
          <p:nvPr/>
        </p:nvSpPr>
        <p:spPr>
          <a:xfrm>
            <a:off x="549910" y="5139690"/>
            <a:ext cx="2345690" cy="368300"/>
          </a:xfrm>
          <a:prstGeom prst="rect">
            <a:avLst/>
          </a:prstGeom>
          <a:noFill/>
        </p:spPr>
        <p:txBody>
          <a:bodyPr wrap="square" rtlCol="0">
            <a:spAutoFit/>
          </a:bodyPr>
          <a:p>
            <a:r>
              <a:rPr lang="en-US" altLang="vi-VN" b="1" dirty="0">
                <a:solidFill>
                  <a:srgbClr val="FF3300"/>
                </a:solidFill>
                <a:latin typeface="Times New Roman" panose="02020603050405020304" pitchFamily="18" charset="0"/>
                <a:sym typeface="+mn-ea"/>
              </a:rPr>
              <a:t>lấm tấm như mạ non </a:t>
            </a:r>
            <a:endParaRPr lang="en-US"/>
          </a:p>
        </p:txBody>
      </p:sp>
      <p:sp>
        <p:nvSpPr>
          <p:cNvPr id="3" name="Text Box 2"/>
          <p:cNvSpPr txBox="1"/>
          <p:nvPr/>
        </p:nvSpPr>
        <p:spPr>
          <a:xfrm>
            <a:off x="3352800" y="5132705"/>
            <a:ext cx="2880995" cy="561975"/>
          </a:xfrm>
          <a:prstGeom prst="rect">
            <a:avLst/>
          </a:prstGeom>
          <a:noFill/>
        </p:spPr>
        <p:txBody>
          <a:bodyPr wrap="none" rtlCol="0" anchor="t">
            <a:spAutoFit/>
          </a:bodyPr>
          <a:p>
            <a:pPr marL="0" lvl="0" indent="0" algn="ctr" eaLnBrk="1" hangingPunct="1">
              <a:lnSpc>
                <a:spcPct val="60000"/>
              </a:lnSpc>
              <a:spcBef>
                <a:spcPct val="50000"/>
              </a:spcBef>
              <a:buNone/>
            </a:pPr>
            <a:r>
              <a:rPr lang="en-US" altLang="vi-VN" b="1" dirty="0">
                <a:solidFill>
                  <a:srgbClr val="FF3300"/>
                </a:solidFill>
                <a:latin typeface="Times New Roman" panose="02020603050405020304" pitchFamily="18" charset="0"/>
                <a:sym typeface="+mn-ea"/>
              </a:rPr>
              <a:t>giai đoạn đơm hoa, kết trái</a:t>
            </a:r>
            <a:r>
              <a:rPr lang="vi-VN" altLang="en-US" b="1" dirty="0">
                <a:solidFill>
                  <a:srgbClr val="FF3300"/>
                </a:solidFill>
                <a:latin typeface="Times New Roman" panose="02020603050405020304" pitchFamily="18" charset="0"/>
                <a:sym typeface="+mn-ea"/>
              </a:rPr>
              <a:t> </a:t>
            </a:r>
            <a:endParaRPr lang="vi-VN" altLang="en-US" b="1" dirty="0">
              <a:solidFill>
                <a:srgbClr val="FF3300"/>
              </a:solidFill>
              <a:latin typeface="Times New Roman" panose="02020603050405020304" pitchFamily="18" charset="0"/>
              <a:sym typeface="+mn-ea"/>
            </a:endParaRPr>
          </a:p>
          <a:p>
            <a:pPr marL="0" lvl="0" indent="0" algn="ctr" eaLnBrk="1" hangingPunct="1">
              <a:lnSpc>
                <a:spcPct val="60000"/>
              </a:lnSpc>
              <a:spcBef>
                <a:spcPct val="50000"/>
              </a:spcBef>
              <a:buNone/>
            </a:pPr>
            <a:r>
              <a:rPr lang="vi-VN" altLang="en-US" b="1" dirty="0">
                <a:solidFill>
                  <a:srgbClr val="FF3300"/>
                </a:solidFill>
                <a:latin typeface="Times New Roman" panose="02020603050405020304" pitchFamily="18" charset="0"/>
                <a:sym typeface="+mn-ea"/>
              </a:rPr>
              <a:t>của hoa và búp ngô</a:t>
            </a:r>
            <a:endParaRPr lang="vi-VN" altLang="en-US" b="1" dirty="0">
              <a:solidFill>
                <a:srgbClr val="FF3300"/>
              </a:solidFill>
              <a:latin typeface="Times New Roman" panose="02020603050405020304" pitchFamily="18" charset="0"/>
              <a:sym typeface="+mn-ea"/>
            </a:endParaRPr>
          </a:p>
        </p:txBody>
      </p:sp>
      <p:sp>
        <p:nvSpPr>
          <p:cNvPr id="4" name="Text Box 3"/>
          <p:cNvSpPr txBox="1"/>
          <p:nvPr/>
        </p:nvSpPr>
        <p:spPr>
          <a:xfrm>
            <a:off x="6629400" y="5195570"/>
            <a:ext cx="2315210" cy="257175"/>
          </a:xfrm>
          <a:prstGeom prst="rect">
            <a:avLst/>
          </a:prstGeom>
          <a:noFill/>
        </p:spPr>
        <p:txBody>
          <a:bodyPr wrap="square" rtlCol="0" anchor="t">
            <a:spAutoFit/>
          </a:bodyPr>
          <a:p>
            <a:pPr marL="0" lvl="0" indent="0" algn="ctr" eaLnBrk="1" hangingPunct="1">
              <a:lnSpc>
                <a:spcPct val="60000"/>
              </a:lnSpc>
              <a:spcBef>
                <a:spcPct val="50000"/>
              </a:spcBef>
              <a:buNone/>
            </a:pPr>
            <a:r>
              <a:rPr lang="vi-VN" b="1" dirty="0">
                <a:solidFill>
                  <a:srgbClr val="FF3300"/>
                </a:solidFill>
                <a:latin typeface="Times New Roman" panose="02020603050405020304" pitchFamily="18" charset="0"/>
                <a:sym typeface="+mn-ea"/>
              </a:rPr>
              <a:t>thu hoạch</a:t>
            </a:r>
            <a:endParaRPr lang="vi-VN" b="1" dirty="0">
              <a:solidFill>
                <a:srgbClr val="FF3300"/>
              </a:solidFill>
              <a:latin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500" decel="50000" fill="hold">
                                          <p:stCondLst>
                                            <p:cond delay="0"/>
                                          </p:stCondLst>
                                        </p:cTn>
                                        <p:tgtEl>
                                          <p:spTgt spid="13322"/>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133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22"/>
                                        </p:tgtEl>
                                        <p:attrNameLst>
                                          <p:attrName>ppt_w</p:attrName>
                                        </p:attrNameLst>
                                      </p:cBhvr>
                                      <p:tavLst>
                                        <p:tav tm="0">
                                          <p:val>
                                            <p:strVal val="#ppt_w*.05"/>
                                          </p:val>
                                        </p:tav>
                                        <p:tav tm="100000">
                                          <p:val>
                                            <p:strVal val="#ppt_w"/>
                                          </p:val>
                                        </p:tav>
                                      </p:tavLst>
                                    </p:anim>
                                    <p:anim calcmode="lin" valueType="num">
                                      <p:cBhvr>
                                        <p:cTn id="10" dur="1000" fill="hold"/>
                                        <p:tgtEl>
                                          <p:spTgt spid="133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2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1000" fill="hold"/>
                                        <p:tgtEl>
                                          <p:spTgt spid="13319"/>
                                        </p:tgtEl>
                                        <p:attrNameLst>
                                          <p:attrName>ppt_x</p:attrName>
                                        </p:attrNameLst>
                                      </p:cBhvr>
                                      <p:tavLst>
                                        <p:tav tm="0">
                                          <p:val>
                                            <p:strVal val="#ppt_x-.2"/>
                                          </p:val>
                                        </p:tav>
                                        <p:tav tm="100000">
                                          <p:val>
                                            <p:strVal val="#ppt_x"/>
                                          </p:val>
                                        </p:tav>
                                      </p:tavLst>
                                    </p:anim>
                                    <p:anim calcmode="lin" valueType="num">
                                      <p:cBhvr>
                                        <p:cTn id="20" dur="1000" fill="hold"/>
                                        <p:tgtEl>
                                          <p:spTgt spid="133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319"/>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13315"/>
                                        </p:tgtEl>
                                        <p:attrNameLst>
                                          <p:attrName>style.visibility</p:attrName>
                                        </p:attrNameLst>
                                      </p:cBhvr>
                                      <p:to>
                                        <p:strVal val="visible"/>
                                      </p:to>
                                    </p:set>
                                    <p:animEffect transition="in" filter="blinds(horizontal)">
                                      <p:cBhvr>
                                        <p:cTn id="25" dur="3000"/>
                                        <p:tgtEl>
                                          <p:spTgt spid="13315"/>
                                        </p:tgtEl>
                                      </p:cBhvr>
                                    </p:animEffect>
                                  </p:childTnLst>
                                </p:cTn>
                              </p:par>
                            </p:childTnLst>
                          </p:cTn>
                        </p:par>
                        <p:par>
                          <p:cTn id="26" fill="hold">
                            <p:stCondLst>
                              <p:cond delay="4000"/>
                            </p:stCondLst>
                            <p:childTnLst>
                              <p:par>
                                <p:cTn id="27" presetID="21" presetClass="entr" presetSubtype="4" fill="hold" nodeType="afterEffect">
                                  <p:stCondLst>
                                    <p:cond delay="0"/>
                                  </p:stCondLst>
                                  <p:childTnLst>
                                    <p:set>
                                      <p:cBhvr>
                                        <p:cTn id="28" dur="1" fill="hold">
                                          <p:stCondLst>
                                            <p:cond delay="0"/>
                                          </p:stCondLst>
                                        </p:cTn>
                                        <p:tgtEl>
                                          <p:spTgt spid="13323"/>
                                        </p:tgtEl>
                                        <p:attrNameLst>
                                          <p:attrName>style.visibility</p:attrName>
                                        </p:attrNameLst>
                                      </p:cBhvr>
                                      <p:to>
                                        <p:strVal val="visible"/>
                                      </p:to>
                                    </p:set>
                                    <p:animEffect transition="in" filter="wheel(4)">
                                      <p:cBhvr>
                                        <p:cTn id="29" dur="3000"/>
                                        <p:tgtEl>
                                          <p:spTgt spid="13323"/>
                                        </p:tgtEl>
                                      </p:cBhvr>
                                    </p:animEffect>
                                  </p:childTnLst>
                                </p:cTn>
                              </p:par>
                            </p:childTnLst>
                          </p:cTn>
                        </p:par>
                        <p:par>
                          <p:cTn id="30" fill="hold">
                            <p:stCondLst>
                              <p:cond delay="7000"/>
                            </p:stCondLst>
                            <p:childTnLst>
                              <p:par>
                                <p:cTn id="31" presetID="5" presetClass="entr" presetSubtype="10" fill="hold" nodeType="afterEffect">
                                  <p:stCondLst>
                                    <p:cond delay="0"/>
                                  </p:stCondLst>
                                  <p:childTnLst>
                                    <p:set>
                                      <p:cBhvr>
                                        <p:cTn id="32" dur="1" fill="hold">
                                          <p:stCondLst>
                                            <p:cond delay="0"/>
                                          </p:stCondLst>
                                        </p:cTn>
                                        <p:tgtEl>
                                          <p:spTgt spid="13316"/>
                                        </p:tgtEl>
                                        <p:attrNameLst>
                                          <p:attrName>style.visibility</p:attrName>
                                        </p:attrNameLst>
                                      </p:cBhvr>
                                      <p:to>
                                        <p:strVal val="visible"/>
                                      </p:to>
                                    </p:set>
                                    <p:animEffect transition="in" filter="checkerboard(across)">
                                      <p:cBhvr>
                                        <p:cTn id="33" dur="3000"/>
                                        <p:tgtEl>
                                          <p:spTgt spid="13316"/>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strips(downLeft)">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strips(downLeft)">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strips(downLeft)">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2" grpId="0" animBg="1"/>
      <p:bldP spid="2" grpId="0"/>
      <p:bldP spid="2" grpId="1"/>
      <p:bldP spid="3" grpId="0"/>
      <p:bldP spid="3" grpId="1"/>
      <p:bldP spid="4" grpId="0"/>
      <p:bldP spid="4"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10354</Words>
  <Application>WPS Presentation</Application>
  <PresentationFormat/>
  <Paragraphs>225</Paragraphs>
  <Slides>23</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SimSun</vt:lpstr>
      <vt:lpstr>Wingdings</vt:lpstr>
      <vt:lpstr>Times New Roman</vt:lpstr>
      <vt:lpstr>印品黑体</vt:lpstr>
      <vt:lpstr>印品黑体</vt:lpstr>
      <vt:lpstr>Calibri</vt:lpstr>
      <vt:lpstr>Arial Black</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dc:creator>
  <cp:lastModifiedBy>asus</cp:lastModifiedBy>
  <cp:revision>168</cp:revision>
  <dcterms:created xsi:type="dcterms:W3CDTF">2011-01-08T06:37:00Z</dcterms:created>
  <dcterms:modified xsi:type="dcterms:W3CDTF">2022-02-13T09:00:45Z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4AB01DD4519D4E0887F9542988DEEABF</vt:lpwstr>
  </property>
  <property fmtid="{D5CDD505-2E9C-101B-9397-08002B2CF9AE}" pid="3" name="KSOProductBuildVer">
    <vt:lpwstr>1033-11.2.0.10463</vt:lpwstr>
  </property>
</Properties>
</file>