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7"/>
  </p:notesMasterIdLst>
  <p:sldIdLst>
    <p:sldId id="445" r:id="rId4"/>
    <p:sldId id="561" r:id="rId5"/>
    <p:sldId id="386" r:id="rId6"/>
    <p:sldId id="562" r:id="rId8"/>
    <p:sldId id="278" r:id="rId9"/>
    <p:sldId id="560" r:id="rId10"/>
    <p:sldId id="447" r:id="rId11"/>
    <p:sldId id="533" r:id="rId12"/>
    <p:sldId id="565" r:id="rId13"/>
    <p:sldId id="534" r:id="rId14"/>
    <p:sldId id="545" r:id="rId15"/>
    <p:sldId id="567" r:id="rId16"/>
    <p:sldId id="563" r:id="rId17"/>
    <p:sldId id="495" r:id="rId18"/>
    <p:sldId id="535" r:id="rId19"/>
    <p:sldId id="584" r:id="rId20"/>
    <p:sldId id="542" r:id="rId21"/>
    <p:sldId id="515" r:id="rId22"/>
    <p:sldId id="543" r:id="rId23"/>
    <p:sldId id="540" r:id="rId24"/>
    <p:sldId id="541" r:id="rId25"/>
    <p:sldId id="544" r:id="rId26"/>
    <p:sldId id="564" r:id="rId27"/>
    <p:sldId id="293" r:id="rId28"/>
    <p:sldId id="27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6F7E"/>
    <a:srgbClr val="00FFCC"/>
    <a:srgbClr val="DDBA59"/>
    <a:srgbClr val="006600"/>
    <a:srgbClr val="004DE6"/>
    <a:srgbClr val="003FBC"/>
    <a:srgbClr val="9900FF"/>
    <a:srgbClr val="FF0066"/>
    <a:srgbClr val="FF66CC"/>
    <a:srgbClr val="FDFD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02" autoAdjust="0"/>
    <p:restoredTop sz="90326" autoAdjust="0"/>
  </p:normalViewPr>
  <p:slideViewPr>
    <p:cSldViewPr snapToGrid="0">
      <p:cViewPr varScale="1">
        <p:scale>
          <a:sx n="66" d="100"/>
          <a:sy n="66" d="100"/>
        </p:scale>
        <p:origin x="318" y="72"/>
      </p:cViewPr>
      <p:guideLst>
        <p:guide orient="horz" pos="2160"/>
        <p:guide pos="384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notesMaster" Target="notesMasters/notesMaster1.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F61C3E-2C78-4123-B812-75DAE4645A7F}"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692641-E541-44DC-852F-235EE2BA86E1}"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692641-E541-44DC-852F-235EE2BA86E1}"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692641-E541-44DC-852F-235EE2BA86E1}"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692641-E541-44DC-852F-235EE2BA86E1}" type="slidenum">
              <a:rPr 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692641-E541-44DC-852F-235EE2BA86E1}" type="slidenum">
              <a:rPr 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92641-E541-44DC-852F-235EE2BA86E1}"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70F57D92-B34F-49C4-BDB1-FF34504696C3}" type="slidenum">
              <a:rPr lang="en-US" smtClean="0"/>
            </a:fld>
            <a:endParaRPr lang="en-US"/>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Date Placeholder 4"/>
          <p:cNvSpPr>
            <a:spLocks noGrp="1"/>
          </p:cNvSpPr>
          <p:nvPr>
            <p:ph type="dt" sz="half" idx="10"/>
          </p:nvPr>
        </p:nvSpPr>
        <p:spPr/>
        <p:txBody>
          <a:bodyPr/>
          <a:lstStyle/>
          <a:p>
            <a:fld id="{0F62EAB2-B444-4514-BBC4-48E17212839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7" name="Date Placeholder 6"/>
          <p:cNvSpPr>
            <a:spLocks noGrp="1"/>
          </p:cNvSpPr>
          <p:nvPr>
            <p:ph type="dt" sz="half" idx="10"/>
          </p:nvPr>
        </p:nvSpPr>
        <p:spPr/>
        <p:txBody>
          <a:bodyPr/>
          <a:lstStyle/>
          <a:p>
            <a:fld id="{0F62EAB2-B444-4514-BBC4-48E17212839F}"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fld>
            <a:endParaRPr lang="en-US"/>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F62EAB2-B444-4514-BBC4-48E17212839F}"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p>
            <a:fld id="{0F62EAB2-B444-4514-BBC4-48E17212839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fld>
            <a:endParaRPr lang="en-US"/>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p>
            <a:fld id="{0F62EAB2-B444-4514-BBC4-48E17212839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p>
            <a:fld id="{0F62EAB2-B444-4514-BBC4-48E17212839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endParaRPr lang="en-US" smtClean="0"/>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endParaRPr lang="en-US" sz="8000" dirty="0">
              <a:solidFill>
                <a:schemeClr val="tx1"/>
              </a:solidFill>
              <a:effectLst/>
            </a:endParaRP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endParaRPr lang="en-US" sz="8000" dirty="0">
              <a:solidFill>
                <a:schemeClr val="tx1"/>
              </a:solidFill>
              <a:effectLst/>
            </a:endParaRP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endParaRPr lang="en-US" smtClean="0"/>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endParaRPr lang="en-US" sz="8000" dirty="0">
              <a:solidFill>
                <a:schemeClr val="tx1"/>
              </a:solidFill>
              <a:effectLst/>
            </a:endParaRP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endParaRPr lang="en-US" sz="8000" dirty="0">
              <a:solidFill>
                <a:schemeClr val="tx1"/>
              </a:solidFill>
              <a:effectLst/>
            </a:endParaRP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endParaRPr lang="en-US" smtClean="0"/>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0F62EAB2-B444-4514-BBC4-48E17212839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0F62EAB2-B444-4514-BBC4-48E17212839F}"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62EAB2-B444-4514-BBC4-48E17212839F}"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p>
            <a:fld id="{0F62EAB2-B444-4514-BBC4-48E17212839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p>
            <a:fld id="{0F62EAB2-B444-4514-BBC4-48E17212839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9" Type="http://schemas.openxmlformats.org/officeDocument/2006/relationships/theme" Target="../theme/theme2.xml"/><Relationship Id="rId18" Type="http://schemas.openxmlformats.org/officeDocument/2006/relationships/image" Target="../media/image2.png"/><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62EAB2-B444-4514-BBC4-48E17212839F}"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F57D92-B34F-49C4-BDB1-FF34504696C3}"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F62EAB2-B444-4514-BBC4-48E17212839F}" type="datetimeFigureOut">
              <a:rPr lang="en-US" smtClean="0"/>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0F57D92-B34F-49C4-BDB1-FF34504696C3}"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panose="020B0604020202020204"/>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panose="020B0604020202020204"/>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panose="020B0604020202020204"/>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panose="020B0604020202020204"/>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8.xml"/><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8.jpeg"/><Relationship Id="rId1"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10.jpeg"/><Relationship Id="rId1" Type="http://schemas.openxmlformats.org/officeDocument/2006/relationships/image" Target="../media/image9.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5.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6.png"/><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11.jpeg"/><Relationship Id="rId1" Type="http://schemas.openxmlformats.org/officeDocument/2006/relationships/image" Target="../media/image5.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5.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microsoft.com/office/2007/relationships/hdphoto" Target="../media/image13.wdp"/><Relationship Id="rId2" Type="http://schemas.openxmlformats.org/officeDocument/2006/relationships/image" Target="../media/image12.png"/><Relationship Id="rId1"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8.xml"/><Relationship Id="rId1"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14.jpeg"/><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8.xml"/><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7.jpeg"/><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8.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8.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134076" y="1866007"/>
            <a:ext cx="8148386" cy="273921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endPar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a:p>
            <a:pPr algn="ctr"/>
            <a:r>
              <a:rPr lang="en-US" sz="8000" b="1" spc="50" dirty="0" err="1" smtClean="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Luyện</a:t>
            </a:r>
            <a:r>
              <a:rPr lang="en-US" sz="8000" b="1" spc="50" dirty="0" smtClean="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8000" b="1" spc="50" dirty="0" err="1" smtClean="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từ</a:t>
            </a:r>
            <a:r>
              <a:rPr lang="en-US" sz="8000" b="1" spc="50" dirty="0" smtClean="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8000" b="1" spc="50" dirty="0" err="1" smtClean="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và</a:t>
            </a:r>
            <a:r>
              <a:rPr lang="en-US" sz="8000" b="1" spc="50" dirty="0" smtClean="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8000" b="1" spc="50" dirty="0" err="1" smtClean="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câu</a:t>
            </a:r>
            <a:r>
              <a:rPr lang="en-US" sz="8000" b="1" spc="50" dirty="0" smtClean="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4</a:t>
            </a:r>
            <a:endPar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a:p>
            <a:pPr algn="ctr"/>
            <a:r>
              <a:rPr lang="en-U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endParaRPr lang="en-US" sz="4000" b="1" i="1" spc="50" dirty="0">
              <a:ln w="11430"/>
              <a:solidFill>
                <a:srgbClr val="FF33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1" name="Rectangle 19"/>
          <p:cNvSpPr>
            <a:spLocks noChangeArrowheads="1"/>
          </p:cNvSpPr>
          <p:nvPr/>
        </p:nvSpPr>
        <p:spPr bwMode="auto">
          <a:xfrm>
            <a:off x="1102088" y="2466471"/>
            <a:ext cx="10352314" cy="3124200"/>
          </a:xfrm>
          <a:prstGeom prst="rect">
            <a:avLst/>
          </a:prstGeom>
          <a:noFill/>
          <a:ln>
            <a:noFill/>
          </a:ln>
          <a:effectLst/>
        </p:spPr>
        <p:txBody>
          <a:bodyPr/>
          <a:lstStyle/>
          <a:p>
            <a:pPr marL="342900" indent="-342900" algn="just" eaLnBrk="1" hangingPunct="1">
              <a:lnSpc>
                <a:spcPct val="110000"/>
              </a:lnSpc>
              <a:spcBef>
                <a:spcPct val="20000"/>
              </a:spcBef>
              <a:defRPr/>
            </a:pPr>
            <a:r>
              <a:rPr lang="en-US" altLang="en-US" sz="2800" b="1">
                <a:solidFill>
                  <a:srgbClr val="FF3300"/>
                </a:solidFill>
                <a:latin typeface="Times New Roman" panose="02020603050405020304" pitchFamily="18" charset="0"/>
                <a:cs typeface="Times New Roman" panose="02020603050405020304" pitchFamily="18" charset="0"/>
              </a:rPr>
              <a:t>4. Cho biết vị ngữ trong các câu trên do từ ngữ nào tạo thành. Chọn ý đúng</a:t>
            </a:r>
            <a:r>
              <a:rPr lang="en-US" altLang="en-US" sz="2800" b="1">
                <a:solidFill>
                  <a:srgbClr val="FF0000"/>
                </a:solidFill>
                <a:latin typeface="Times New Roman" panose="02020603050405020304" pitchFamily="18" charset="0"/>
                <a:cs typeface="Times New Roman" panose="02020603050405020304" pitchFamily="18" charset="0"/>
              </a:rPr>
              <a:t>:</a:t>
            </a:r>
            <a:endParaRPr lang="en-US" altLang="en-US" sz="2800" b="1">
              <a:solidFill>
                <a:srgbClr val="FF0000"/>
              </a:solidFill>
              <a:latin typeface="Times New Roman" panose="02020603050405020304" pitchFamily="18" charset="0"/>
              <a:cs typeface="Times New Roman" panose="02020603050405020304" pitchFamily="18" charset="0"/>
            </a:endParaRPr>
          </a:p>
          <a:p>
            <a:pPr marL="342900" indent="-342900" algn="just" eaLnBrk="1" hangingPunct="1">
              <a:lnSpc>
                <a:spcPct val="110000"/>
              </a:lnSpc>
              <a:spcBef>
                <a:spcPct val="20000"/>
              </a:spcBef>
              <a:defRPr/>
            </a:pPr>
            <a:r>
              <a:rPr lang="en-US" altLang="en-US" sz="2800">
                <a:latin typeface="Times New Roman" panose="02020603050405020304" pitchFamily="18" charset="0"/>
                <a:cs typeface="Times New Roman" panose="02020603050405020304" pitchFamily="18" charset="0"/>
              </a:rPr>
              <a:t>a) Do danh từ và các từ kèm theo nó (cụm danh từ) tạo thành.</a:t>
            </a:r>
            <a:endParaRPr lang="en-US" altLang="en-US" sz="2800">
              <a:latin typeface="Times New Roman" panose="02020603050405020304" pitchFamily="18" charset="0"/>
              <a:cs typeface="Times New Roman" panose="02020603050405020304" pitchFamily="18" charset="0"/>
            </a:endParaRPr>
          </a:p>
          <a:p>
            <a:pPr marL="342900" indent="-342900" algn="just" eaLnBrk="1" hangingPunct="1">
              <a:lnSpc>
                <a:spcPct val="110000"/>
              </a:lnSpc>
              <a:spcBef>
                <a:spcPct val="20000"/>
              </a:spcBef>
              <a:defRPr/>
            </a:pPr>
            <a:r>
              <a:rPr lang="en-US" altLang="en-US" sz="2800">
                <a:latin typeface="Times New Roman" panose="02020603050405020304" pitchFamily="18" charset="0"/>
                <a:cs typeface="Times New Roman" panose="02020603050405020304" pitchFamily="18" charset="0"/>
              </a:rPr>
              <a:t>b) Do động từ và các từ kèm theo nó (cụm động từ) tạo thành.</a:t>
            </a:r>
            <a:endParaRPr lang="en-US" altLang="en-US" sz="2800">
              <a:latin typeface="Times New Roman" panose="02020603050405020304" pitchFamily="18" charset="0"/>
              <a:cs typeface="Times New Roman" panose="02020603050405020304" pitchFamily="18" charset="0"/>
            </a:endParaRPr>
          </a:p>
          <a:p>
            <a:pPr marL="342900" indent="-342900" algn="just" eaLnBrk="1" hangingPunct="1">
              <a:lnSpc>
                <a:spcPct val="110000"/>
              </a:lnSpc>
              <a:spcBef>
                <a:spcPct val="20000"/>
              </a:spcBef>
              <a:defRPr/>
            </a:pPr>
            <a:r>
              <a:rPr lang="en-US" altLang="en-US" sz="2800">
                <a:latin typeface="Times New Roman" panose="02020603050405020304" pitchFamily="18" charset="0"/>
                <a:cs typeface="Times New Roman" panose="02020603050405020304" pitchFamily="18" charset="0"/>
              </a:rPr>
              <a:t>c) Do tính từ và các từ kèm theo nó (cụm tính từ) tạo thành.</a:t>
            </a:r>
            <a:endParaRPr lang="en-US" altLang="en-US" sz="2800">
              <a:latin typeface="Times New Roman" panose="02020603050405020304" pitchFamily="18" charset="0"/>
              <a:cs typeface="Times New Roman" panose="02020603050405020304" pitchFamily="18" charset="0"/>
            </a:endParaRPr>
          </a:p>
        </p:txBody>
      </p:sp>
      <p:sp>
        <p:nvSpPr>
          <p:cNvPr id="12" name="Oval 24"/>
          <p:cNvSpPr>
            <a:spLocks noChangeArrowheads="1"/>
          </p:cNvSpPr>
          <p:nvPr/>
        </p:nvSpPr>
        <p:spPr bwMode="auto">
          <a:xfrm>
            <a:off x="1011736" y="4075289"/>
            <a:ext cx="551543" cy="546557"/>
          </a:xfrm>
          <a:prstGeom prst="ellipse">
            <a:avLst/>
          </a:prstGeom>
          <a:noFill/>
          <a:ln w="28575">
            <a:solidFill>
              <a:srgbClr val="FF0000"/>
            </a:solidFill>
            <a:round/>
          </a:ln>
          <a:effectLst/>
        </p:spPr>
        <p:txBody>
          <a:bodyPr wrap="none" anchor="ctr"/>
          <a:lstStyle/>
          <a:p>
            <a:pPr eaLnBrk="1" hangingPunct="1">
              <a:defRPr/>
            </a:pPr>
            <a:endParaRPr lang="vi-VN" altLang="en-US" sz="3200">
              <a:latin typeface="Times New Roman" panose="02020603050405020304" pitchFamily="18" charset="0"/>
              <a:cs typeface="Times New Roman" panose="02020603050405020304" pitchFamily="18" charset="0"/>
            </a:endParaRPr>
          </a:p>
        </p:txBody>
      </p:sp>
      <p:sp>
        <p:nvSpPr>
          <p:cNvPr id="2" name="Rectangle 7"/>
          <p:cNvSpPr>
            <a:spLocks noChangeArrowheads="1"/>
          </p:cNvSpPr>
          <p:nvPr/>
        </p:nvSpPr>
        <p:spPr bwMode="auto">
          <a:xfrm>
            <a:off x="2486660" y="771525"/>
            <a:ext cx="7218680" cy="1568450"/>
          </a:xfrm>
          <a:prstGeom prst="rect">
            <a:avLst/>
          </a:prstGeom>
          <a:noFill/>
          <a:ln w="28575" cmpd="sng">
            <a:solidFill>
              <a:schemeClr val="accent1">
                <a:shade val="50000"/>
              </a:schemeClr>
            </a:solidFill>
            <a:prstDash val="sysDot"/>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en-US"/>
              <a:t>- Hàng trăm</a:t>
            </a:r>
            <a:r>
              <a:rPr lang="vi-VN" altLang="en-US"/>
              <a:t> </a:t>
            </a:r>
            <a:r>
              <a:rPr lang="en-US" altLang="en-US"/>
              <a:t>con voi </a:t>
            </a:r>
            <a:r>
              <a:rPr lang="en-US" altLang="en-US" smtClean="0">
                <a:solidFill>
                  <a:srgbClr val="FF0000"/>
                </a:solidFill>
              </a:rPr>
              <a:t>đang </a:t>
            </a:r>
            <a:r>
              <a:rPr lang="en-US" altLang="en-US">
                <a:solidFill>
                  <a:srgbClr val="FF0000"/>
                </a:solidFill>
              </a:rPr>
              <a:t>tiến về bãi</a:t>
            </a:r>
            <a:r>
              <a:rPr lang="en-US" altLang="en-US">
                <a:solidFill>
                  <a:schemeClr val="tx1"/>
                </a:solidFill>
              </a:rPr>
              <a:t>.</a:t>
            </a:r>
            <a:endParaRPr lang="en-US" altLang="en-US">
              <a:solidFill>
                <a:srgbClr val="FF0000"/>
              </a:solidFill>
            </a:endParaRPr>
          </a:p>
          <a:p>
            <a:pPr>
              <a:spcBef>
                <a:spcPct val="0"/>
              </a:spcBef>
              <a:buFontTx/>
              <a:buNone/>
            </a:pPr>
            <a:r>
              <a:rPr lang="vi-VN" altLang="en-US">
                <a:sym typeface="+mn-ea"/>
              </a:rPr>
              <a:t>- Người các buôn làng </a:t>
            </a:r>
            <a:r>
              <a:rPr lang="vi-VN" altLang="en-US">
                <a:solidFill>
                  <a:srgbClr val="FF0000"/>
                </a:solidFill>
                <a:sym typeface="+mn-ea"/>
              </a:rPr>
              <a:t>kéo về nườm nượp</a:t>
            </a:r>
            <a:r>
              <a:rPr lang="vi-VN" altLang="en-US">
                <a:sym typeface="+mn-ea"/>
              </a:rPr>
              <a:t>.</a:t>
            </a:r>
            <a:endParaRPr lang="vi-VN" altLang="en-US"/>
          </a:p>
          <a:p>
            <a:pPr>
              <a:spcBef>
                <a:spcPct val="0"/>
              </a:spcBef>
              <a:buFontTx/>
              <a:buNone/>
            </a:pPr>
            <a:r>
              <a:rPr lang="en-US" altLang="en-US">
                <a:sym typeface="+mn-ea"/>
              </a:rPr>
              <a:t>- Mấy anh thanh niên </a:t>
            </a:r>
            <a:r>
              <a:rPr lang="en-US" altLang="en-US">
                <a:solidFill>
                  <a:srgbClr val="FF0000"/>
                </a:solidFill>
                <a:sym typeface="+mn-ea"/>
              </a:rPr>
              <a:t>khua chiêng rộn ràng</a:t>
            </a:r>
            <a:r>
              <a:rPr lang="en-US" altLang="en-US">
                <a:sym typeface="+mn-ea"/>
              </a:rPr>
              <a:t>.</a:t>
            </a:r>
            <a:endParaRPr lang="en-US" altLang="en-US" sz="280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Rectangle 7"/>
          <p:cNvSpPr>
            <a:spLocks noChangeArrowheads="1"/>
          </p:cNvSpPr>
          <p:nvPr/>
        </p:nvSpPr>
        <p:spPr bwMode="auto">
          <a:xfrm>
            <a:off x="1861457" y="1865085"/>
            <a:ext cx="8534400" cy="1016000"/>
          </a:xfrm>
          <a:prstGeom prst="rect">
            <a:avLst/>
          </a:prstGeom>
          <a:noFill/>
          <a:ln w="952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en-US"/>
              <a:t>- Hàng trăm con voi </a:t>
            </a:r>
            <a:r>
              <a:rPr lang="en-US" altLang="en-US" smtClean="0"/>
              <a:t>đang </a:t>
            </a:r>
            <a:r>
              <a:rPr lang="en-US" altLang="en-US"/>
              <a:t>tiến về bãi.</a:t>
            </a:r>
            <a:endParaRPr lang="en-US" altLang="en-US"/>
          </a:p>
          <a:p>
            <a:pPr>
              <a:spcBef>
                <a:spcPct val="0"/>
              </a:spcBef>
              <a:buFontTx/>
              <a:buNone/>
            </a:pPr>
            <a:endParaRPr lang="en-US" altLang="en-US" sz="2800">
              <a:solidFill>
                <a:srgbClr val="0000FF"/>
              </a:solidFill>
              <a:latin typeface=".VnArial" panose="020B7200000000000000" pitchFamily="34" charset="0"/>
            </a:endParaRPr>
          </a:p>
        </p:txBody>
      </p:sp>
      <p:sp>
        <p:nvSpPr>
          <p:cNvPr id="3" name="Rectangle 8"/>
          <p:cNvSpPr>
            <a:spLocks noChangeArrowheads="1"/>
          </p:cNvSpPr>
          <p:nvPr/>
        </p:nvSpPr>
        <p:spPr bwMode="auto">
          <a:xfrm>
            <a:off x="1861457" y="2842121"/>
            <a:ext cx="8145463"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vi-VN" altLang="en-US"/>
              <a:t>- Người các buôn làng kéo về nườm nượp.</a:t>
            </a:r>
            <a:endParaRPr lang="vi-VN" altLang="en-US"/>
          </a:p>
          <a:p>
            <a:pPr>
              <a:spcBef>
                <a:spcPct val="0"/>
              </a:spcBef>
              <a:buFontTx/>
              <a:buNone/>
            </a:pPr>
            <a:endParaRPr lang="en-US" altLang="en-US" sz="2800">
              <a:solidFill>
                <a:srgbClr val="0000FF"/>
              </a:solidFill>
              <a:latin typeface=".VnArial" panose="020B7200000000000000" pitchFamily="34" charset="0"/>
            </a:endParaRPr>
          </a:p>
        </p:txBody>
      </p:sp>
      <p:sp>
        <p:nvSpPr>
          <p:cNvPr id="4" name="Rectangle 9"/>
          <p:cNvSpPr>
            <a:spLocks noChangeArrowheads="1"/>
          </p:cNvSpPr>
          <p:nvPr/>
        </p:nvSpPr>
        <p:spPr bwMode="auto">
          <a:xfrm>
            <a:off x="1881412" y="3865547"/>
            <a:ext cx="87630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en-US"/>
              <a:t>- Mấy anh thanh niên khua chiêng rộn ràng.</a:t>
            </a:r>
            <a:endParaRPr lang="en-US" altLang="en-US"/>
          </a:p>
          <a:p>
            <a:pPr>
              <a:spcBef>
                <a:spcPct val="0"/>
              </a:spcBef>
              <a:buFontTx/>
              <a:buNone/>
            </a:pPr>
            <a:endParaRPr lang="en-US" altLang="en-US" sz="2800">
              <a:solidFill>
                <a:srgbClr val="0000FF"/>
              </a:solidFill>
              <a:latin typeface=".VnArial" panose="020B7200000000000000" pitchFamily="34" charset="0"/>
            </a:endParaRPr>
          </a:p>
        </p:txBody>
      </p:sp>
      <p:sp>
        <p:nvSpPr>
          <p:cNvPr id="5" name="Line 18"/>
          <p:cNvSpPr>
            <a:spLocks noChangeShapeType="1"/>
          </p:cNvSpPr>
          <p:nvPr/>
        </p:nvSpPr>
        <p:spPr bwMode="auto">
          <a:xfrm flipV="1">
            <a:off x="5366656" y="2398485"/>
            <a:ext cx="2587171" cy="0"/>
          </a:xfrm>
          <a:prstGeom prst="line">
            <a:avLst/>
          </a:prstGeom>
          <a:noFill/>
          <a:ln w="28575" cmpd="thinThick">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Line 19"/>
          <p:cNvSpPr>
            <a:spLocks noChangeShapeType="1"/>
          </p:cNvSpPr>
          <p:nvPr/>
        </p:nvSpPr>
        <p:spPr bwMode="auto">
          <a:xfrm>
            <a:off x="5700483" y="3361005"/>
            <a:ext cx="3018973" cy="14515"/>
          </a:xfrm>
          <a:prstGeom prst="line">
            <a:avLst/>
          </a:prstGeom>
          <a:noFill/>
          <a:ln w="28575" cmpd="thickThin">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Line 20"/>
          <p:cNvSpPr>
            <a:spLocks noChangeShapeType="1"/>
          </p:cNvSpPr>
          <p:nvPr/>
        </p:nvSpPr>
        <p:spPr bwMode="auto">
          <a:xfrm>
            <a:off x="5564409" y="4355405"/>
            <a:ext cx="3396346" cy="0"/>
          </a:xfrm>
          <a:prstGeom prst="line">
            <a:avLst/>
          </a:prstGeom>
          <a:noFill/>
          <a:ln w="28575" cmpd="thinThick">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8" name="Straight Connector 7"/>
          <p:cNvCxnSpPr/>
          <p:nvPr/>
        </p:nvCxnSpPr>
        <p:spPr>
          <a:xfrm flipH="1">
            <a:off x="5196114" y="1865085"/>
            <a:ext cx="170542" cy="533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5529941" y="2883766"/>
            <a:ext cx="170542" cy="533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5406565" y="3907193"/>
            <a:ext cx="170542" cy="533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143169" y="2419416"/>
            <a:ext cx="900790" cy="461665"/>
          </a:xfrm>
          <a:prstGeom prst="rect">
            <a:avLst/>
          </a:prstGeom>
          <a:noFill/>
        </p:spPr>
        <p:txBody>
          <a:bodyPr wrap="square" rtlCol="0">
            <a:spAutoFit/>
          </a:bodyPr>
          <a:lstStyle/>
          <a:p>
            <a:r>
              <a:rPr lang="en-US" sz="2400" smtClean="0">
                <a:solidFill>
                  <a:srgbClr val="FF0000"/>
                </a:solidFill>
                <a:latin typeface="Times New Roman" panose="02020603050405020304" pitchFamily="18" charset="0"/>
                <a:cs typeface="Times New Roman" panose="02020603050405020304" pitchFamily="18" charset="0"/>
              </a:rPr>
              <a:t>CĐT</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6906981" y="3320787"/>
            <a:ext cx="1046845" cy="461665"/>
          </a:xfrm>
          <a:prstGeom prst="rect">
            <a:avLst/>
          </a:prstGeom>
          <a:noFill/>
        </p:spPr>
        <p:txBody>
          <a:bodyPr wrap="square" rtlCol="0">
            <a:spAutoFit/>
          </a:bodyPr>
          <a:lstStyle/>
          <a:p>
            <a:r>
              <a:rPr lang="en-US" sz="2400" smtClean="0">
                <a:solidFill>
                  <a:srgbClr val="FF0000"/>
                </a:solidFill>
                <a:latin typeface="Times New Roman" panose="02020603050405020304" pitchFamily="18" charset="0"/>
                <a:cs typeface="Times New Roman" panose="02020603050405020304" pitchFamily="18" charset="0"/>
              </a:rPr>
              <a:t>CĐT</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7043959" y="4341953"/>
            <a:ext cx="1025984" cy="461665"/>
          </a:xfrm>
          <a:prstGeom prst="rect">
            <a:avLst/>
          </a:prstGeom>
          <a:noFill/>
        </p:spPr>
        <p:txBody>
          <a:bodyPr wrap="square" rtlCol="0">
            <a:spAutoFit/>
          </a:bodyPr>
          <a:lstStyle/>
          <a:p>
            <a:r>
              <a:rPr lang="en-US" sz="2400" smtClean="0">
                <a:solidFill>
                  <a:srgbClr val="FF0000"/>
                </a:solidFill>
                <a:latin typeface="Times New Roman" panose="02020603050405020304" pitchFamily="18" charset="0"/>
                <a:cs typeface="Times New Roman" panose="02020603050405020304" pitchFamily="18" charset="0"/>
              </a:rPr>
              <a:t>CĐT</a:t>
            </a:r>
            <a:endParaRPr lang="en-US" sz="240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4" presetClass="entr" presetSubtype="16"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box(in)">
                                      <p:cBhvr>
                                        <p:cTn id="9" dur="500"/>
                                        <p:tgtEl>
                                          <p:spTgt spid="5"/>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ox(in)">
                                      <p:cBhvr>
                                        <p:cTn id="16" dur="500"/>
                                        <p:tgtEl>
                                          <p:spTgt spid="6"/>
                                        </p:tgtEl>
                                      </p:cBhvr>
                                    </p:animEffec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ox(in)">
                                      <p:cBhvr>
                                        <p:cTn id="25" dur="500"/>
                                        <p:tgtEl>
                                          <p:spTgt spid="7"/>
                                        </p:tgtEl>
                                      </p:cBhvr>
                                    </p:animEffect>
                                  </p:childTnLst>
                                </p:cTn>
                              </p:par>
                              <p:par>
                                <p:cTn id="26" presetID="1" presetClass="entr" presetSubtype="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3" name="Text Box 6"/>
          <p:cNvSpPr txBox="1">
            <a:spLocks noChangeArrowheads="1"/>
          </p:cNvSpPr>
          <p:nvPr/>
        </p:nvSpPr>
        <p:spPr bwMode="auto">
          <a:xfrm>
            <a:off x="1125807" y="1968410"/>
            <a:ext cx="9297083" cy="983615"/>
          </a:xfrm>
          <a:prstGeom prst="rect">
            <a:avLst/>
          </a:prstGeom>
          <a:solidFill>
            <a:schemeClr val="accent1">
              <a:lumMod val="40000"/>
              <a:lumOff val="60000"/>
            </a:schemeClr>
          </a:solidFill>
          <a:ln w="28575">
            <a:noFill/>
            <a:miter lim="800000"/>
          </a:ln>
          <a:effectLst/>
        </p:spPr>
        <p:txBody>
          <a:bodyPr wrap="square">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marL="0" indent="0" algn="just">
              <a:spcBef>
                <a:spcPct val="50000"/>
              </a:spcBef>
            </a:pPr>
            <a:r>
              <a:rPr lang="vi-VN" sz="2900">
                <a:latin typeface="Times New Roman" panose="02020603050405020304" pitchFamily="18" charset="0"/>
              </a:rPr>
              <a:t>1. Vị ngữ trong câu kể Ai làm gì ? Nêu lên hoạt động của người, con vật </a:t>
            </a:r>
            <a:r>
              <a:rPr lang="vi-VN" sz="2900" smtClean="0">
                <a:latin typeface="Times New Roman" panose="02020603050405020304" pitchFamily="18" charset="0"/>
              </a:rPr>
              <a:t>(hoặc </a:t>
            </a:r>
            <a:r>
              <a:rPr lang="vi-VN" sz="2900">
                <a:latin typeface="Times New Roman" panose="02020603050405020304" pitchFamily="18" charset="0"/>
              </a:rPr>
              <a:t>đồ vật, cây cối được nhân hóa).</a:t>
            </a:r>
            <a:endParaRPr lang="vi-VN" sz="2900">
              <a:latin typeface="Times New Roman" panose="02020603050405020304" pitchFamily="18" charset="0"/>
            </a:endParaRPr>
          </a:p>
        </p:txBody>
      </p:sp>
      <p:sp>
        <p:nvSpPr>
          <p:cNvPr id="2" name="Text Box 6"/>
          <p:cNvSpPr txBox="1">
            <a:spLocks noChangeArrowheads="1"/>
          </p:cNvSpPr>
          <p:nvPr/>
        </p:nvSpPr>
        <p:spPr bwMode="auto">
          <a:xfrm>
            <a:off x="1125807" y="2952025"/>
            <a:ext cx="9297083" cy="1814830"/>
          </a:xfrm>
          <a:prstGeom prst="rect">
            <a:avLst/>
          </a:prstGeom>
          <a:solidFill>
            <a:schemeClr val="accent1">
              <a:lumMod val="40000"/>
              <a:lumOff val="60000"/>
            </a:schemeClr>
          </a:solidFill>
          <a:ln w="28575">
            <a:noFill/>
            <a:miter lim="800000"/>
          </a:ln>
          <a:effectLst/>
        </p:spPr>
        <p:txBody>
          <a:bodyPr wrap="square">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marL="0" indent="0" algn="just">
              <a:spcBef>
                <a:spcPct val="50000"/>
              </a:spcBef>
            </a:pPr>
            <a:r>
              <a:rPr lang="vi-VN" sz="2800">
                <a:latin typeface="Times New Roman" panose="02020603050405020304" pitchFamily="18" charset="0"/>
              </a:rPr>
              <a:t>2. Vị ngữ có thể là:</a:t>
            </a:r>
            <a:endParaRPr lang="vi-VN" sz="2800">
              <a:latin typeface="Times New Roman" panose="02020603050405020304" pitchFamily="18" charset="0"/>
            </a:endParaRPr>
          </a:p>
          <a:p>
            <a:pPr marL="0" indent="0" algn="just">
              <a:spcBef>
                <a:spcPct val="50000"/>
              </a:spcBef>
            </a:pPr>
            <a:r>
              <a:rPr lang="en-US" sz="2800" smtClean="0">
                <a:latin typeface="Times New Roman" panose="02020603050405020304" pitchFamily="18" charset="0"/>
              </a:rPr>
              <a:t>    </a:t>
            </a:r>
            <a:r>
              <a:rPr lang="vi-VN" sz="2800" smtClean="0">
                <a:latin typeface="Times New Roman" panose="02020603050405020304" pitchFamily="18" charset="0"/>
              </a:rPr>
              <a:t>- </a:t>
            </a:r>
            <a:r>
              <a:rPr lang="vi-VN" sz="2800">
                <a:latin typeface="Times New Roman" panose="02020603050405020304" pitchFamily="18" charset="0"/>
              </a:rPr>
              <a:t>Động từ.</a:t>
            </a:r>
            <a:endParaRPr lang="vi-VN" sz="2800">
              <a:latin typeface="Times New Roman" panose="02020603050405020304" pitchFamily="18" charset="0"/>
            </a:endParaRPr>
          </a:p>
          <a:p>
            <a:pPr marL="0" indent="0" algn="just">
              <a:spcBef>
                <a:spcPct val="50000"/>
              </a:spcBef>
            </a:pPr>
            <a:r>
              <a:rPr lang="en-US" sz="2800" smtClean="0">
                <a:latin typeface="Times New Roman" panose="02020603050405020304" pitchFamily="18" charset="0"/>
              </a:rPr>
              <a:t>    </a:t>
            </a:r>
            <a:r>
              <a:rPr lang="vi-VN" sz="2800" smtClean="0">
                <a:latin typeface="Times New Roman" panose="02020603050405020304" pitchFamily="18" charset="0"/>
              </a:rPr>
              <a:t>- </a:t>
            </a:r>
            <a:r>
              <a:rPr lang="vi-VN" sz="2800">
                <a:latin typeface="Times New Roman" panose="02020603050405020304" pitchFamily="18" charset="0"/>
              </a:rPr>
              <a:t>Động từ kèm theo một số từ ngữ phụ thuộc ( </a:t>
            </a:r>
            <a:r>
              <a:rPr lang="vi-VN" sz="2800">
                <a:latin typeface="Times New Roman" panose="02020603050405020304" pitchFamily="18" charset="0"/>
              </a:rPr>
              <a:t>cụm </a:t>
            </a:r>
            <a:r>
              <a:rPr lang="vi-VN" sz="2800" smtClean="0">
                <a:latin typeface="Times New Roman" panose="02020603050405020304" pitchFamily="18" charset="0"/>
              </a:rPr>
              <a:t>động </a:t>
            </a:r>
            <a:r>
              <a:rPr lang="vi-VN" sz="2800">
                <a:latin typeface="Times New Roman" panose="02020603050405020304" pitchFamily="18" charset="0"/>
              </a:rPr>
              <a:t>từ ).</a:t>
            </a:r>
            <a:endParaRPr lang="vi-VN" sz="2800">
              <a:latin typeface="Times New Roman" panose="02020603050405020304" pitchFamily="18" charset="0"/>
            </a:endParaRPr>
          </a:p>
        </p:txBody>
      </p:sp>
      <p:sp>
        <p:nvSpPr>
          <p:cNvPr id="4" name="TextBox 4"/>
          <p:cNvSpPr txBox="1">
            <a:spLocks noChangeArrowheads="1"/>
          </p:cNvSpPr>
          <p:nvPr/>
        </p:nvSpPr>
        <p:spPr bwMode="auto">
          <a:xfrm>
            <a:off x="1182232" y="934035"/>
            <a:ext cx="2971800" cy="584775"/>
          </a:xfrm>
          <a:prstGeom prst="rect">
            <a:avLst/>
          </a:prstGeom>
          <a:noFill/>
          <a:ln w="9525">
            <a:noFill/>
            <a:miter lim="800000"/>
          </a:ln>
        </p:spPr>
        <p:txBody>
          <a:bodyPr wrap="square">
            <a:spAutoFit/>
          </a:bodyPr>
          <a:p>
            <a:r>
              <a:rPr lang="en-US" sz="3200" b="1" dirty="0">
                <a:solidFill>
                  <a:srgbClr val="FF0000"/>
                </a:solidFill>
                <a:latin typeface="Times New Roman" panose="02020603050405020304" pitchFamily="18" charset="0"/>
                <a:cs typeface="Times New Roman" panose="02020603050405020304" pitchFamily="18" charset="0"/>
              </a:rPr>
              <a:t>II. </a:t>
            </a:r>
            <a:r>
              <a:rPr lang="en-US" sz="3200" b="1" dirty="0" err="1">
                <a:solidFill>
                  <a:srgbClr val="FF0000"/>
                </a:solidFill>
                <a:latin typeface="Times New Roman" panose="02020603050405020304" pitchFamily="18" charset="0"/>
                <a:cs typeface="Times New Roman" panose="02020603050405020304" pitchFamily="18" charset="0"/>
              </a:rPr>
              <a:t>Ghi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nhớ</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4" grpId="0"/>
      <p:bldP spid="4"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Rounded Rectangle 1"/>
          <p:cNvSpPr/>
          <p:nvPr/>
        </p:nvSpPr>
        <p:spPr>
          <a:xfrm>
            <a:off x="2383790" y="1343025"/>
            <a:ext cx="6913245" cy="309816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3600" b="1">
                <a:solidFill>
                  <a:srgbClr val="FF0000"/>
                </a:solidFill>
              </a:rPr>
              <a:t>LUYỆN TẬP THỰC HÀNH</a:t>
            </a:r>
            <a:endParaRPr lang="vi-VN" altLang="en-US" sz="3600" b="1">
              <a:solidFill>
                <a:srgbClr val="FF0000"/>
              </a:solidFill>
            </a:endParaRPr>
          </a:p>
        </p:txBody>
      </p:sp>
      <p:pic>
        <p:nvPicPr>
          <p:cNvPr id="5" name="Picture 4" descr="957f51e0e82cebbe4ab8c07068d989d2"/>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a:off x="3299460" y="3712845"/>
            <a:ext cx="5281930" cy="263144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0" name="Text Box 3"/>
          <p:cNvSpPr txBox="1">
            <a:spLocks noChangeArrowheads="1"/>
          </p:cNvSpPr>
          <p:nvPr/>
        </p:nvSpPr>
        <p:spPr bwMode="auto">
          <a:xfrm>
            <a:off x="1919514" y="2155372"/>
            <a:ext cx="8458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endParaRPr lang="en-US" altLang="en-US" sz="2800"/>
          </a:p>
        </p:txBody>
      </p:sp>
      <p:sp>
        <p:nvSpPr>
          <p:cNvPr id="11" name="Text Box 52"/>
          <p:cNvSpPr txBox="1">
            <a:spLocks noChangeArrowheads="1"/>
          </p:cNvSpPr>
          <p:nvPr/>
        </p:nvSpPr>
        <p:spPr bwMode="auto">
          <a:xfrm>
            <a:off x="1039585" y="957943"/>
            <a:ext cx="10218057" cy="418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spcBef>
                <a:spcPct val="50000"/>
              </a:spcBef>
            </a:pPr>
            <a:r>
              <a:rPr lang="en-US" altLang="en-US" sz="2800" b="1"/>
              <a:t>Bài 1. Đọc và trả lời câu hỏi:</a:t>
            </a:r>
            <a:endParaRPr lang="en-US" altLang="en-US" sz="2800" b="1"/>
          </a:p>
          <a:p>
            <a:pPr algn="just">
              <a:spcBef>
                <a:spcPct val="50000"/>
              </a:spcBef>
            </a:pPr>
            <a:r>
              <a:rPr lang="en-US" altLang="en-US" sz="2800" smtClean="0"/>
              <a:t>      </a:t>
            </a:r>
            <a:r>
              <a:rPr lang="vi-VN" altLang="en-US" sz="2800"/>
              <a:t>Cả thung lũng giống như một bức tranh thuỷ mặc. Những sinh hoạt của ngày mới bắt đầu. Thanh niên đeo gùi vào rừng.  Phụ nữ giặt giũ bên những giếng nước.  Em nhỏ đùa vui trước nhà sàn. Các cụ già chụm đầu bên những ché rượu cần. Các bà, các chị sửa soạn khung cửi</a:t>
            </a:r>
            <a:r>
              <a:rPr lang="vi-VN" altLang="en-US" sz="2800" smtClean="0"/>
              <a:t>.</a:t>
            </a:r>
            <a:endParaRPr lang="en-US" altLang="en-US" sz="2800" smtClean="0"/>
          </a:p>
          <a:p>
            <a:pPr algn="just">
              <a:spcBef>
                <a:spcPct val="50000"/>
              </a:spcBef>
            </a:pPr>
            <a:r>
              <a:rPr lang="vi-VN" altLang="en-US" sz="2800" b="1"/>
              <a:t>a</a:t>
            </a:r>
            <a:r>
              <a:rPr lang="vi-VN" altLang="en-US" sz="2800" b="1" smtClean="0"/>
              <a:t>.</a:t>
            </a:r>
            <a:r>
              <a:rPr lang="en-US" altLang="en-US" sz="2800" b="1" smtClean="0"/>
              <a:t> </a:t>
            </a:r>
            <a:r>
              <a:rPr lang="vi-VN" altLang="en-US" sz="2800" b="1" smtClean="0"/>
              <a:t>Tìm </a:t>
            </a:r>
            <a:r>
              <a:rPr lang="vi-VN" altLang="en-US" sz="2800" b="1"/>
              <a:t>các câu kể </a:t>
            </a:r>
            <a:r>
              <a:rPr lang="vi-VN" altLang="en-US" sz="2800" b="1" i="1"/>
              <a:t>Ai làm gì? </a:t>
            </a:r>
            <a:r>
              <a:rPr lang="vi-VN" altLang="en-US" sz="2800" b="1"/>
              <a:t>Trong đoạn văn trên.</a:t>
            </a:r>
            <a:endParaRPr lang="vi-VN" altLang="en-US" sz="2800" b="1"/>
          </a:p>
          <a:p>
            <a:pPr algn="just">
              <a:spcBef>
                <a:spcPct val="50000"/>
              </a:spcBef>
            </a:pPr>
            <a:r>
              <a:rPr lang="vi-VN" altLang="en-US" sz="2800" b="1" smtClean="0"/>
              <a:t>b</a:t>
            </a:r>
            <a:r>
              <a:rPr lang="en-US" altLang="en-US" sz="2800" b="1" smtClean="0"/>
              <a:t>.</a:t>
            </a:r>
            <a:r>
              <a:rPr lang="vi-VN" altLang="en-US" sz="2800" b="1" smtClean="0"/>
              <a:t> </a:t>
            </a:r>
            <a:r>
              <a:rPr lang="vi-VN" altLang="en-US" sz="2800" b="1"/>
              <a:t>Xác định vị ngữ  trong mỗi câu vừa tìm được </a:t>
            </a:r>
            <a:r>
              <a:rPr lang="en-US" altLang="en-US" sz="2800" b="1" smtClean="0"/>
              <a:t>.</a:t>
            </a:r>
            <a:endParaRPr lang="en-US" altLang="en-US" sz="2800" b="1"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0" name="Rectangle 7"/>
          <p:cNvSpPr>
            <a:spLocks noChangeArrowheads="1"/>
          </p:cNvSpPr>
          <p:nvPr/>
        </p:nvSpPr>
        <p:spPr bwMode="auto">
          <a:xfrm>
            <a:off x="1654402" y="805770"/>
            <a:ext cx="8839200" cy="4912995"/>
          </a:xfrm>
          <a:prstGeom prst="rect">
            <a:avLst/>
          </a:prstGeom>
          <a:noFill/>
          <a:ln>
            <a:noFill/>
          </a:ln>
          <a:effectLst/>
        </p:spPr>
        <p:txBody>
          <a:bodyPr wrap="square">
            <a:spAutoFit/>
          </a:bodyPr>
          <a:lstStyle/>
          <a:p>
            <a:pPr>
              <a:lnSpc>
                <a:spcPct val="140000"/>
              </a:lnSpc>
              <a:defRPr/>
            </a:pPr>
            <a:r>
              <a:rPr lang="en-US" sz="2800" b="1" smtClean="0">
                <a:latin typeface="Times New Roman" panose="02020603050405020304" pitchFamily="18" charset="0"/>
                <a:cs typeface="Times New Roman" panose="02020603050405020304" pitchFamily="18" charset="0"/>
              </a:rPr>
              <a:t>a. Tìm </a:t>
            </a:r>
            <a:r>
              <a:rPr lang="en-US" sz="2800" b="1" dirty="0">
                <a:latin typeface="Times New Roman" panose="02020603050405020304" pitchFamily="18" charset="0"/>
                <a:cs typeface="Times New Roman" panose="02020603050405020304" pitchFamily="18" charset="0"/>
              </a:rPr>
              <a:t>các câu kể Ai làm gì? Trong đoạn văn trên.</a:t>
            </a:r>
            <a:endParaRPr lang="en-US" sz="2800" b="1" dirty="0">
              <a:latin typeface="Times New Roman" panose="02020603050405020304" pitchFamily="18" charset="0"/>
              <a:cs typeface="Times New Roman" panose="02020603050405020304" pitchFamily="18" charset="0"/>
            </a:endParaRPr>
          </a:p>
          <a:p>
            <a:pPr marL="342900" indent="-342900">
              <a:lnSpc>
                <a:spcPct val="140000"/>
              </a:lnSpc>
              <a:buFontTx/>
              <a:buChar char="-"/>
              <a:defRPr/>
            </a:pPr>
            <a:r>
              <a:rPr lang="en-US" sz="2800" b="1" dirty="0">
                <a:solidFill>
                  <a:srgbClr val="0000FF"/>
                </a:solidFill>
                <a:latin typeface="Times New Roman" panose="02020603050405020304" pitchFamily="18" charset="0"/>
                <a:cs typeface="Times New Roman" panose="02020603050405020304" pitchFamily="18" charset="0"/>
              </a:rPr>
              <a:t>Thanh niên đeo gùi vào rừng.</a:t>
            </a:r>
            <a:endParaRPr lang="en-US" sz="2800" b="1" dirty="0">
              <a:solidFill>
                <a:srgbClr val="0000FF"/>
              </a:solidFill>
              <a:latin typeface="Times New Roman" panose="02020603050405020304" pitchFamily="18" charset="0"/>
              <a:cs typeface="Times New Roman" panose="02020603050405020304" pitchFamily="18" charset="0"/>
            </a:endParaRPr>
          </a:p>
          <a:p>
            <a:pPr marL="342900" indent="-342900">
              <a:lnSpc>
                <a:spcPct val="140000"/>
              </a:lnSpc>
              <a:buFontTx/>
              <a:buChar char="-"/>
              <a:defRPr/>
            </a:pPr>
            <a:r>
              <a:rPr lang="en-US" sz="2800" b="1" dirty="0">
                <a:solidFill>
                  <a:srgbClr val="0000FF"/>
                </a:solidFill>
                <a:latin typeface="Times New Roman" panose="02020603050405020304" pitchFamily="18" charset="0"/>
                <a:cs typeface="Times New Roman" panose="02020603050405020304" pitchFamily="18" charset="0"/>
              </a:rPr>
              <a:t>Phụ nữ giặt giũ bên những giếng nước.</a:t>
            </a:r>
            <a:endParaRPr lang="en-US" sz="2800" b="1" dirty="0">
              <a:solidFill>
                <a:srgbClr val="0000FF"/>
              </a:solidFill>
              <a:latin typeface="Times New Roman" panose="02020603050405020304" pitchFamily="18" charset="0"/>
              <a:cs typeface="Times New Roman" panose="02020603050405020304" pitchFamily="18" charset="0"/>
            </a:endParaRPr>
          </a:p>
          <a:p>
            <a:pPr>
              <a:lnSpc>
                <a:spcPct val="140000"/>
              </a:lnSpc>
              <a:buFontTx/>
              <a:buChar char="-"/>
              <a:defRPr/>
            </a:pPr>
            <a:r>
              <a:rPr lang="en-US" sz="2800" b="1">
                <a:solidFill>
                  <a:srgbClr val="0000FF"/>
                </a:solidFill>
                <a:latin typeface="Times New Roman" panose="02020603050405020304" pitchFamily="18" charset="0"/>
                <a:cs typeface="Times New Roman" panose="02020603050405020304" pitchFamily="18" charset="0"/>
              </a:rPr>
              <a:t> </a:t>
            </a:r>
            <a:r>
              <a:rPr lang="en-US" sz="2800" b="1" smtClean="0">
                <a:solidFill>
                  <a:srgbClr val="0000FF"/>
                </a:solidFill>
                <a:latin typeface="Times New Roman" panose="02020603050405020304" pitchFamily="18" charset="0"/>
                <a:cs typeface="Times New Roman" panose="02020603050405020304" pitchFamily="18" charset="0"/>
              </a:rPr>
              <a:t> Em </a:t>
            </a:r>
            <a:r>
              <a:rPr lang="en-US" sz="2800" b="1" dirty="0">
                <a:solidFill>
                  <a:srgbClr val="0000FF"/>
                </a:solidFill>
                <a:latin typeface="Times New Roman" panose="02020603050405020304" pitchFamily="18" charset="0"/>
                <a:cs typeface="Times New Roman" panose="02020603050405020304" pitchFamily="18" charset="0"/>
              </a:rPr>
              <a:t>nhỏ đùa vui trước nhà sàn.</a:t>
            </a:r>
            <a:endParaRPr lang="en-US" sz="2800" b="1" dirty="0">
              <a:solidFill>
                <a:srgbClr val="0000FF"/>
              </a:solidFill>
              <a:latin typeface="Times New Roman" panose="02020603050405020304" pitchFamily="18" charset="0"/>
              <a:cs typeface="Times New Roman" panose="02020603050405020304" pitchFamily="18" charset="0"/>
            </a:endParaRPr>
          </a:p>
          <a:p>
            <a:pPr>
              <a:lnSpc>
                <a:spcPct val="140000"/>
              </a:lnSpc>
              <a:buFontTx/>
              <a:buChar char="-"/>
              <a:defRPr/>
            </a:pPr>
            <a:r>
              <a:rPr lang="en-US" sz="2800" b="1">
                <a:solidFill>
                  <a:srgbClr val="0000FF"/>
                </a:solidFill>
                <a:latin typeface="Times New Roman" panose="02020603050405020304" pitchFamily="18" charset="0"/>
                <a:cs typeface="Times New Roman" panose="02020603050405020304" pitchFamily="18" charset="0"/>
              </a:rPr>
              <a:t> </a:t>
            </a:r>
            <a:r>
              <a:rPr lang="en-US" sz="2800" b="1" smtClean="0">
                <a:solidFill>
                  <a:srgbClr val="0000FF"/>
                </a:solidFill>
                <a:latin typeface="Times New Roman" panose="02020603050405020304" pitchFamily="18" charset="0"/>
                <a:cs typeface="Times New Roman" panose="02020603050405020304" pitchFamily="18" charset="0"/>
              </a:rPr>
              <a:t> Các </a:t>
            </a:r>
            <a:r>
              <a:rPr lang="en-US" sz="2800" b="1" dirty="0">
                <a:solidFill>
                  <a:srgbClr val="0000FF"/>
                </a:solidFill>
                <a:latin typeface="Times New Roman" panose="02020603050405020304" pitchFamily="18" charset="0"/>
                <a:cs typeface="Times New Roman" panose="02020603050405020304" pitchFamily="18" charset="0"/>
              </a:rPr>
              <a:t>cụ già chụm đầu bên những ché rượu cần.</a:t>
            </a:r>
            <a:endParaRPr lang="en-US" sz="2800" b="1" dirty="0">
              <a:solidFill>
                <a:srgbClr val="0000FF"/>
              </a:solidFill>
              <a:latin typeface="Times New Roman" panose="02020603050405020304" pitchFamily="18" charset="0"/>
              <a:cs typeface="Times New Roman" panose="02020603050405020304" pitchFamily="18" charset="0"/>
            </a:endParaRPr>
          </a:p>
          <a:p>
            <a:pPr>
              <a:lnSpc>
                <a:spcPct val="140000"/>
              </a:lnSpc>
              <a:buFontTx/>
              <a:buChar char="-"/>
              <a:defRPr/>
            </a:pPr>
            <a:r>
              <a:rPr lang="en-US" sz="2800" b="1" smtClean="0">
                <a:solidFill>
                  <a:srgbClr val="0000FF"/>
                </a:solidFill>
                <a:latin typeface="Times New Roman" panose="02020603050405020304" pitchFamily="18" charset="0"/>
                <a:cs typeface="Times New Roman" panose="02020603050405020304" pitchFamily="18" charset="0"/>
              </a:rPr>
              <a:t>  Các </a:t>
            </a:r>
            <a:r>
              <a:rPr lang="en-US" sz="2800" b="1" dirty="0">
                <a:solidFill>
                  <a:srgbClr val="0000FF"/>
                </a:solidFill>
                <a:latin typeface="Times New Roman" panose="02020603050405020304" pitchFamily="18" charset="0"/>
                <a:cs typeface="Times New Roman" panose="02020603050405020304" pitchFamily="18" charset="0"/>
              </a:rPr>
              <a:t>bà, các chị sửa soạn khung cửi.</a:t>
            </a:r>
            <a:endParaRPr lang="en-US" sz="2800" b="1" dirty="0">
              <a:solidFill>
                <a:srgbClr val="0000FF"/>
              </a:solidFill>
              <a:latin typeface="Times New Roman" panose="02020603050405020304" pitchFamily="18" charset="0"/>
              <a:cs typeface="Times New Roman" panose="02020603050405020304" pitchFamily="18" charset="0"/>
            </a:endParaRPr>
          </a:p>
          <a:p>
            <a:pPr indent="0">
              <a:lnSpc>
                <a:spcPct val="140000"/>
              </a:lnSpc>
              <a:buFontTx/>
              <a:buNone/>
              <a:defRPr/>
            </a:pPr>
            <a:endParaRPr lang="en-US" sz="2800" b="1" dirty="0">
              <a:solidFill>
                <a:srgbClr val="000099"/>
              </a:solidFill>
              <a:latin typeface="Times New Roman" panose="02020603050405020304" pitchFamily="18" charset="0"/>
              <a:cs typeface="Times New Roman" panose="02020603050405020304" pitchFamily="18" charset="0"/>
            </a:endParaRPr>
          </a:p>
          <a:p>
            <a:pPr>
              <a:lnSpc>
                <a:spcPct val="140000"/>
              </a:lnSpc>
              <a:defRPr/>
            </a:pPr>
            <a:r>
              <a:rPr lang="en-US" sz="2800" b="1" smtClean="0">
                <a:latin typeface="Times New Roman" panose="02020603050405020304" pitchFamily="18" charset="0"/>
                <a:cs typeface="Times New Roman" panose="02020603050405020304" pitchFamily="18" charset="0"/>
              </a:rPr>
              <a:t>b. Xác </a:t>
            </a:r>
            <a:r>
              <a:rPr lang="en-US" sz="2800" b="1" dirty="0">
                <a:latin typeface="Times New Roman" panose="02020603050405020304" pitchFamily="18" charset="0"/>
                <a:cs typeface="Times New Roman" panose="02020603050405020304" pitchFamily="18" charset="0"/>
              </a:rPr>
              <a:t>định vị ngữ  trong mỗi câu vừa tìm được </a:t>
            </a:r>
            <a:endParaRPr lang="en-US" sz="2800" b="1" dirty="0">
              <a:latin typeface="Times New Roman" panose="02020603050405020304" pitchFamily="18" charset="0"/>
              <a:cs typeface="Times New Roman" panose="02020603050405020304" pitchFamily="18" charset="0"/>
            </a:endParaRPr>
          </a:p>
        </p:txBody>
      </p:sp>
      <p:sp>
        <p:nvSpPr>
          <p:cNvPr id="11" name="Line 8"/>
          <p:cNvSpPr>
            <a:spLocks noChangeShapeType="1"/>
          </p:cNvSpPr>
          <p:nvPr/>
        </p:nvSpPr>
        <p:spPr bwMode="auto">
          <a:xfrm>
            <a:off x="4000500" y="1958340"/>
            <a:ext cx="2446655" cy="14605"/>
          </a:xfrm>
          <a:prstGeom prst="line">
            <a:avLst/>
          </a:prstGeom>
          <a:noFill/>
          <a:ln w="2857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latin typeface="Times New Roman" panose="02020603050405020304" pitchFamily="18" charset="0"/>
              <a:cs typeface="Times New Roman" panose="02020603050405020304" pitchFamily="18" charset="0"/>
            </a:endParaRPr>
          </a:p>
        </p:txBody>
      </p:sp>
      <p:sp>
        <p:nvSpPr>
          <p:cNvPr id="13" name="Line 9"/>
          <p:cNvSpPr>
            <a:spLocks noChangeShapeType="1"/>
          </p:cNvSpPr>
          <p:nvPr/>
        </p:nvSpPr>
        <p:spPr bwMode="auto">
          <a:xfrm flipV="1">
            <a:off x="3251200" y="2546350"/>
            <a:ext cx="4613910" cy="28575"/>
          </a:xfrm>
          <a:prstGeom prst="line">
            <a:avLst/>
          </a:prstGeom>
          <a:noFill/>
          <a:ln w="2857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latin typeface="Times New Roman" panose="02020603050405020304" pitchFamily="18" charset="0"/>
              <a:cs typeface="Times New Roman" panose="02020603050405020304" pitchFamily="18" charset="0"/>
            </a:endParaRPr>
          </a:p>
        </p:txBody>
      </p:sp>
      <p:sp>
        <p:nvSpPr>
          <p:cNvPr id="14" name="Line 10"/>
          <p:cNvSpPr>
            <a:spLocks noChangeShapeType="1"/>
          </p:cNvSpPr>
          <p:nvPr/>
        </p:nvSpPr>
        <p:spPr bwMode="auto">
          <a:xfrm flipV="1">
            <a:off x="3251200" y="3190875"/>
            <a:ext cx="3422015" cy="7620"/>
          </a:xfrm>
          <a:prstGeom prst="line">
            <a:avLst/>
          </a:prstGeom>
          <a:noFill/>
          <a:ln w="2857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latin typeface="Times New Roman" panose="02020603050405020304" pitchFamily="18" charset="0"/>
              <a:cs typeface="Times New Roman" panose="02020603050405020304" pitchFamily="18" charset="0"/>
            </a:endParaRPr>
          </a:p>
        </p:txBody>
      </p:sp>
      <p:sp>
        <p:nvSpPr>
          <p:cNvPr id="15" name="Line 11"/>
          <p:cNvSpPr>
            <a:spLocks noChangeShapeType="1"/>
          </p:cNvSpPr>
          <p:nvPr/>
        </p:nvSpPr>
        <p:spPr bwMode="auto">
          <a:xfrm flipV="1">
            <a:off x="3702685" y="3769360"/>
            <a:ext cx="5347970" cy="8890"/>
          </a:xfrm>
          <a:prstGeom prst="line">
            <a:avLst/>
          </a:prstGeom>
          <a:noFill/>
          <a:ln w="2857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latin typeface="Times New Roman" panose="02020603050405020304" pitchFamily="18" charset="0"/>
              <a:cs typeface="Times New Roman" panose="02020603050405020304" pitchFamily="18" charset="0"/>
            </a:endParaRPr>
          </a:p>
        </p:txBody>
      </p:sp>
      <p:sp>
        <p:nvSpPr>
          <p:cNvPr id="16" name="Line 12"/>
          <p:cNvSpPr>
            <a:spLocks noChangeShapeType="1"/>
          </p:cNvSpPr>
          <p:nvPr/>
        </p:nvSpPr>
        <p:spPr bwMode="auto">
          <a:xfrm>
            <a:off x="4411980" y="4358005"/>
            <a:ext cx="2930525" cy="635"/>
          </a:xfrm>
          <a:prstGeom prst="line">
            <a:avLst/>
          </a:prstGeom>
          <a:noFill/>
          <a:ln w="2857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latin typeface="Times New Roman" panose="02020603050405020304" pitchFamily="18" charset="0"/>
              <a:cs typeface="Times New Roman" panose="02020603050405020304" pitchFamily="18" charset="0"/>
            </a:endParaRPr>
          </a:p>
        </p:txBody>
      </p:sp>
      <p:sp>
        <p:nvSpPr>
          <p:cNvPr id="17" name="Text Box 14"/>
          <p:cNvSpPr txBox="1">
            <a:spLocks noChangeArrowheads="1"/>
          </p:cNvSpPr>
          <p:nvPr/>
        </p:nvSpPr>
        <p:spPr bwMode="auto">
          <a:xfrm>
            <a:off x="9717314" y="439057"/>
            <a:ext cx="457200" cy="584775"/>
          </a:xfrm>
          <a:prstGeom prst="rect">
            <a:avLst/>
          </a:prstGeom>
          <a:noFill/>
          <a:ln>
            <a:noFill/>
          </a:ln>
          <a:effec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endParaRPr lang="vi-VN" altLang="en-US"/>
          </a:p>
        </p:txBody>
      </p:sp>
      <p:cxnSp>
        <p:nvCxnSpPr>
          <p:cNvPr id="18" name="Straight Connector 17"/>
          <p:cNvCxnSpPr/>
          <p:nvPr/>
        </p:nvCxnSpPr>
        <p:spPr>
          <a:xfrm flipH="1">
            <a:off x="3830185" y="1499235"/>
            <a:ext cx="170542" cy="5334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011171" y="1918895"/>
            <a:ext cx="711200" cy="400110"/>
          </a:xfrm>
          <a:prstGeom prst="rect">
            <a:avLst/>
          </a:prstGeom>
          <a:noFill/>
        </p:spPr>
        <p:txBody>
          <a:bodyPr wrap="square" rtlCol="0">
            <a:spAutoFit/>
          </a:bodyPr>
          <a:lstStyle/>
          <a:p>
            <a:r>
              <a:rPr lang="en-US" sz="2000">
                <a:solidFill>
                  <a:srgbClr val="FF0000"/>
                </a:solidFill>
                <a:latin typeface="Times New Roman" panose="02020603050405020304" pitchFamily="18" charset="0"/>
                <a:cs typeface="Times New Roman" panose="02020603050405020304" pitchFamily="18" charset="0"/>
              </a:rPr>
              <a:t>V</a:t>
            </a:r>
            <a:r>
              <a:rPr lang="en-US" sz="2000" smtClean="0">
                <a:solidFill>
                  <a:srgbClr val="FF0000"/>
                </a:solidFill>
                <a:latin typeface="Times New Roman" panose="02020603050405020304" pitchFamily="18" charset="0"/>
                <a:cs typeface="Times New Roman" panose="02020603050405020304" pitchFamily="18" charset="0"/>
              </a:rPr>
              <a:t>N</a:t>
            </a:r>
            <a:endParaRPr lang="en-US" sz="2000">
              <a:solidFill>
                <a:srgbClr val="FF0000"/>
              </a:solidFill>
              <a:latin typeface="Times New Roman" panose="02020603050405020304" pitchFamily="18" charset="0"/>
              <a:cs typeface="Times New Roman" panose="02020603050405020304" pitchFamily="18" charset="0"/>
            </a:endParaRPr>
          </a:p>
        </p:txBody>
      </p:sp>
      <p:cxnSp>
        <p:nvCxnSpPr>
          <p:cNvPr id="20" name="Straight Connector 19"/>
          <p:cNvCxnSpPr/>
          <p:nvPr/>
        </p:nvCxnSpPr>
        <p:spPr>
          <a:xfrm flipH="1">
            <a:off x="3122785" y="2174150"/>
            <a:ext cx="170542" cy="5334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3242346" y="2707374"/>
            <a:ext cx="170542" cy="5334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3532008" y="3362683"/>
            <a:ext cx="170542" cy="5334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4291284" y="3896483"/>
            <a:ext cx="170542" cy="5334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080543" y="2633684"/>
            <a:ext cx="711200" cy="400110"/>
          </a:xfrm>
          <a:prstGeom prst="rect">
            <a:avLst/>
          </a:prstGeom>
          <a:noFill/>
        </p:spPr>
        <p:txBody>
          <a:bodyPr wrap="square" rtlCol="0">
            <a:spAutoFit/>
          </a:bodyPr>
          <a:lstStyle/>
          <a:p>
            <a:r>
              <a:rPr lang="en-US" sz="2000">
                <a:solidFill>
                  <a:srgbClr val="FF0000"/>
                </a:solidFill>
                <a:latin typeface="Times New Roman" panose="02020603050405020304" pitchFamily="18" charset="0"/>
                <a:cs typeface="Times New Roman" panose="02020603050405020304" pitchFamily="18" charset="0"/>
              </a:rPr>
              <a:t>V</a:t>
            </a:r>
            <a:r>
              <a:rPr lang="en-US" sz="2000" smtClean="0">
                <a:solidFill>
                  <a:srgbClr val="FF0000"/>
                </a:solidFill>
                <a:latin typeface="Times New Roman" panose="02020603050405020304" pitchFamily="18" charset="0"/>
                <a:cs typeface="Times New Roman" panose="02020603050405020304" pitchFamily="18" charset="0"/>
              </a:rPr>
              <a:t>N</a:t>
            </a:r>
            <a:endParaRPr lang="en-US" sz="2000">
              <a:solidFill>
                <a:srgbClr val="FF0000"/>
              </a:solidFill>
              <a:latin typeface="Times New Roman" panose="02020603050405020304" pitchFamily="18" charset="0"/>
              <a:cs typeface="Times New Roman" panose="02020603050405020304" pitchFamily="18" charset="0"/>
            </a:endParaRPr>
          </a:p>
        </p:txBody>
      </p:sp>
      <p:sp>
        <p:nvSpPr>
          <p:cNvPr id="25" name="TextBox 24"/>
          <p:cNvSpPr txBox="1"/>
          <p:nvPr/>
        </p:nvSpPr>
        <p:spPr>
          <a:xfrm>
            <a:off x="5089433" y="3163525"/>
            <a:ext cx="711200" cy="400110"/>
          </a:xfrm>
          <a:prstGeom prst="rect">
            <a:avLst/>
          </a:prstGeom>
          <a:noFill/>
        </p:spPr>
        <p:txBody>
          <a:bodyPr wrap="square" rtlCol="0">
            <a:spAutoFit/>
          </a:bodyPr>
          <a:lstStyle/>
          <a:p>
            <a:r>
              <a:rPr lang="en-US" sz="2000">
                <a:solidFill>
                  <a:srgbClr val="FF0000"/>
                </a:solidFill>
                <a:latin typeface="Times New Roman" panose="02020603050405020304" pitchFamily="18" charset="0"/>
                <a:cs typeface="Times New Roman" panose="02020603050405020304" pitchFamily="18" charset="0"/>
              </a:rPr>
              <a:t>V</a:t>
            </a:r>
            <a:r>
              <a:rPr lang="en-US" sz="2000" smtClean="0">
                <a:solidFill>
                  <a:srgbClr val="FF0000"/>
                </a:solidFill>
                <a:latin typeface="Times New Roman" panose="02020603050405020304" pitchFamily="18" charset="0"/>
                <a:cs typeface="Times New Roman" panose="02020603050405020304" pitchFamily="18" charset="0"/>
              </a:rPr>
              <a:t>N</a:t>
            </a:r>
            <a:endParaRPr lang="en-US" sz="2000">
              <a:solidFill>
                <a:srgbClr val="FF0000"/>
              </a:solidFill>
              <a:latin typeface="Times New Roman" panose="02020603050405020304" pitchFamily="18" charset="0"/>
              <a:cs typeface="Times New Roman" panose="02020603050405020304" pitchFamily="18" charset="0"/>
            </a:endParaRPr>
          </a:p>
        </p:txBody>
      </p:sp>
      <p:sp>
        <p:nvSpPr>
          <p:cNvPr id="26" name="TextBox 25"/>
          <p:cNvSpPr txBox="1"/>
          <p:nvPr/>
        </p:nvSpPr>
        <p:spPr>
          <a:xfrm>
            <a:off x="6117172" y="3751673"/>
            <a:ext cx="711200" cy="400110"/>
          </a:xfrm>
          <a:prstGeom prst="rect">
            <a:avLst/>
          </a:prstGeom>
          <a:noFill/>
        </p:spPr>
        <p:txBody>
          <a:bodyPr wrap="square" rtlCol="0">
            <a:spAutoFit/>
          </a:bodyPr>
          <a:lstStyle/>
          <a:p>
            <a:r>
              <a:rPr lang="en-US" sz="2000">
                <a:solidFill>
                  <a:srgbClr val="FF0000"/>
                </a:solidFill>
                <a:latin typeface="Times New Roman" panose="02020603050405020304" pitchFamily="18" charset="0"/>
                <a:cs typeface="Times New Roman" panose="02020603050405020304" pitchFamily="18" charset="0"/>
              </a:rPr>
              <a:t>V</a:t>
            </a:r>
            <a:r>
              <a:rPr lang="en-US" sz="2000" smtClean="0">
                <a:solidFill>
                  <a:srgbClr val="FF0000"/>
                </a:solidFill>
                <a:latin typeface="Times New Roman" panose="02020603050405020304" pitchFamily="18" charset="0"/>
                <a:cs typeface="Times New Roman" panose="02020603050405020304" pitchFamily="18" charset="0"/>
              </a:rPr>
              <a:t>N</a:t>
            </a:r>
            <a:endParaRPr lang="en-US" sz="2000">
              <a:solidFill>
                <a:srgbClr val="FF0000"/>
              </a:solidFill>
              <a:latin typeface="Times New Roman" panose="02020603050405020304" pitchFamily="18" charset="0"/>
              <a:cs typeface="Times New Roman" panose="02020603050405020304" pitchFamily="18" charset="0"/>
            </a:endParaRPr>
          </a:p>
        </p:txBody>
      </p:sp>
      <p:sp>
        <p:nvSpPr>
          <p:cNvPr id="27" name="TextBox 26"/>
          <p:cNvSpPr txBox="1"/>
          <p:nvPr/>
        </p:nvSpPr>
        <p:spPr>
          <a:xfrm>
            <a:off x="5653948" y="4408009"/>
            <a:ext cx="711200" cy="400110"/>
          </a:xfrm>
          <a:prstGeom prst="rect">
            <a:avLst/>
          </a:prstGeom>
          <a:noFill/>
        </p:spPr>
        <p:txBody>
          <a:bodyPr wrap="square" rtlCol="0">
            <a:spAutoFit/>
          </a:bodyPr>
          <a:lstStyle/>
          <a:p>
            <a:r>
              <a:rPr lang="en-US" sz="2000">
                <a:solidFill>
                  <a:srgbClr val="FF0000"/>
                </a:solidFill>
                <a:latin typeface="Times New Roman" panose="02020603050405020304" pitchFamily="18" charset="0"/>
                <a:cs typeface="Times New Roman" panose="02020603050405020304" pitchFamily="18" charset="0"/>
              </a:rPr>
              <a:t>V</a:t>
            </a:r>
            <a:r>
              <a:rPr lang="en-US" sz="2000" smtClean="0">
                <a:solidFill>
                  <a:srgbClr val="FF0000"/>
                </a:solidFill>
                <a:latin typeface="Times New Roman" panose="02020603050405020304" pitchFamily="18" charset="0"/>
                <a:cs typeface="Times New Roman" panose="02020603050405020304" pitchFamily="18" charset="0"/>
              </a:rPr>
              <a:t>N</a:t>
            </a:r>
            <a:endParaRPr lang="en-US" sz="200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2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3" grpId="0" bldLvl="0" animBg="1"/>
      <p:bldP spid="14" grpId="0" bldLvl="0" animBg="1"/>
      <p:bldP spid="15" grpId="0" bldLvl="0" animBg="1"/>
      <p:bldP spid="16" grpId="0" bldLvl="0" animBg="1"/>
      <p:bldP spid="19" grpId="0"/>
      <p:bldP spid="24" grpId="0"/>
      <p:bldP spid="25" grpId="0"/>
      <p:bldP spid="26" grpId="0"/>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Cloud Callout 1"/>
          <p:cNvSpPr/>
          <p:nvPr/>
        </p:nvSpPr>
        <p:spPr>
          <a:xfrm>
            <a:off x="1513840" y="1151255"/>
            <a:ext cx="4416425" cy="2423160"/>
          </a:xfrm>
          <a:prstGeom prst="cloudCallout">
            <a:avLst>
              <a:gd name="adj1" fmla="val -34065"/>
              <a:gd name="adj2" fmla="val 61766"/>
            </a:avLst>
          </a:prstGeom>
          <a:solidFill>
            <a:srgbClr val="DF6F7E"/>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2400">
                <a:latin typeface="Times New Roman" panose="02020603050405020304" pitchFamily="18" charset="0"/>
                <a:cs typeface="Times New Roman" panose="02020603050405020304" pitchFamily="18" charset="0"/>
              </a:rPr>
              <a:t> Nêu dấu hiệu nhận biết câu kể Ai làm gì mới đ</a:t>
            </a:r>
            <a:r>
              <a:rPr lang="vi-VN" altLang="en-US" sz="2400">
                <a:latin typeface="Times New Roman" panose="02020603050405020304" pitchFamily="18" charset="0"/>
                <a:cs typeface="Times New Roman" panose="02020603050405020304" pitchFamily="18" charset="0"/>
              </a:rPr>
              <a:t>ược</a:t>
            </a:r>
            <a:r>
              <a:rPr lang="en-US" sz="2400">
                <a:latin typeface="Times New Roman" panose="02020603050405020304" pitchFamily="18" charset="0"/>
                <a:cs typeface="Times New Roman" panose="02020603050405020304" pitchFamily="18" charset="0"/>
              </a:rPr>
              <a:t> học trong bài hôm nay?</a:t>
            </a:r>
            <a:endParaRPr lang="en-US" sz="2400">
              <a:latin typeface="Times New Roman" panose="02020603050405020304" pitchFamily="18" charset="0"/>
              <a:cs typeface="Times New Roman" panose="02020603050405020304" pitchFamily="18" charset="0"/>
            </a:endParaRPr>
          </a:p>
        </p:txBody>
      </p:sp>
      <p:sp>
        <p:nvSpPr>
          <p:cNvPr id="3" name="Cloud Callout 2"/>
          <p:cNvSpPr/>
          <p:nvPr/>
        </p:nvSpPr>
        <p:spPr>
          <a:xfrm>
            <a:off x="6826885" y="1499235"/>
            <a:ext cx="4572635" cy="2286000"/>
          </a:xfrm>
          <a:prstGeom prst="cloudCallout">
            <a:avLst>
              <a:gd name="adj1" fmla="val 31968"/>
              <a:gd name="adj2" fmla="val 77305"/>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2400">
                <a:solidFill>
                  <a:schemeClr val="tx1"/>
                </a:solidFill>
              </a:rPr>
              <a:t>V</a:t>
            </a:r>
            <a:r>
              <a:rPr lang="vi-VN" altLang="en-US" sz="2400">
                <a:solidFill>
                  <a:schemeClr val="tx1"/>
                </a:solidFill>
              </a:rPr>
              <a:t>ị ngữ là động từ hoặc cụm động từ.</a:t>
            </a:r>
            <a:endParaRPr lang="vi-VN" altLang="en-US" sz="2400">
              <a:solidFill>
                <a:schemeClr val="tx1"/>
              </a:solidFill>
            </a:endParaRPr>
          </a:p>
        </p:txBody>
      </p:sp>
      <p:pic>
        <p:nvPicPr>
          <p:cNvPr id="4" name="Picture 3" descr="5ae7584c4a628660a72393036115d6d3"/>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478790" y="4053205"/>
            <a:ext cx="2795270" cy="2303780"/>
          </a:xfrm>
          <a:prstGeom prst="rect">
            <a:avLst/>
          </a:prstGeom>
        </p:spPr>
      </p:pic>
      <p:pic>
        <p:nvPicPr>
          <p:cNvPr id="5" name="Picture 4" descr="pp36"/>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a:off x="9356725" y="4053840"/>
            <a:ext cx="2713990" cy="2609850"/>
          </a:xfrm>
          <a:prstGeom prst="rect">
            <a:avLst/>
          </a:prstGeom>
        </p:spPr>
      </p:pic>
      <p:sp>
        <p:nvSpPr>
          <p:cNvPr id="6" name="Cloud Callout 5"/>
          <p:cNvSpPr/>
          <p:nvPr/>
        </p:nvSpPr>
        <p:spPr>
          <a:xfrm>
            <a:off x="1604645" y="1151255"/>
            <a:ext cx="4416425" cy="2423160"/>
          </a:xfrm>
          <a:prstGeom prst="cloudCallout">
            <a:avLst>
              <a:gd name="adj1" fmla="val -34065"/>
              <a:gd name="adj2" fmla="val 61766"/>
            </a:avLst>
          </a:prstGeom>
          <a:solidFill>
            <a:srgbClr val="DF6F7E"/>
          </a:solidFill>
          <a:ln w="12700"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2400">
                <a:latin typeface="Times New Roman" panose="02020603050405020304" pitchFamily="18" charset="0"/>
                <a:cs typeface="Times New Roman" panose="02020603050405020304" pitchFamily="18" charset="0"/>
              </a:rPr>
              <a:t>Dựa vào </a:t>
            </a:r>
            <a:r>
              <a:rPr lang="vi-VN" sz="2400">
                <a:latin typeface="Times New Roman" panose="02020603050405020304" pitchFamily="18" charset="0"/>
                <a:cs typeface="Times New Roman" panose="02020603050405020304" pitchFamily="18" charset="0"/>
              </a:rPr>
              <a:t>KT đã học ở tiết trước</a:t>
            </a:r>
            <a:r>
              <a:rPr lang="en-US" sz="2400">
                <a:latin typeface="Times New Roman" panose="02020603050405020304" pitchFamily="18" charset="0"/>
                <a:cs typeface="Times New Roman" panose="02020603050405020304" pitchFamily="18" charset="0"/>
              </a:rPr>
              <a:t>, có thể xác định câu kể Ai làm gì dựa vào những dấu hiệu nào?</a:t>
            </a:r>
            <a:endParaRPr lang="en-US" sz="2400">
              <a:latin typeface="Times New Roman" panose="02020603050405020304" pitchFamily="18" charset="0"/>
              <a:cs typeface="Times New Roman" panose="02020603050405020304" pitchFamily="18" charset="0"/>
            </a:endParaRPr>
          </a:p>
        </p:txBody>
      </p:sp>
      <p:sp>
        <p:nvSpPr>
          <p:cNvPr id="7" name="Cloud Callout 6"/>
          <p:cNvSpPr/>
          <p:nvPr/>
        </p:nvSpPr>
        <p:spPr>
          <a:xfrm>
            <a:off x="6442075" y="1499235"/>
            <a:ext cx="5111750" cy="2286000"/>
          </a:xfrm>
          <a:prstGeom prst="cloudCallout">
            <a:avLst>
              <a:gd name="adj1" fmla="val 31968"/>
              <a:gd name="adj2" fmla="val 77305"/>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vi-VN" sz="2400">
                <a:solidFill>
                  <a:schemeClr val="tx1"/>
                </a:solidFill>
                <a:latin typeface="Times New Roman" panose="02020603050405020304" pitchFamily="18" charset="0"/>
                <a:cs typeface="Times New Roman" panose="02020603050405020304" pitchFamily="18" charset="0"/>
              </a:rPr>
              <a:t>Dấu hiệu </a:t>
            </a:r>
            <a:r>
              <a:rPr sz="2400">
                <a:solidFill>
                  <a:schemeClr val="tx1"/>
                </a:solidFill>
                <a:latin typeface="Times New Roman" panose="02020603050405020304" pitchFamily="18" charset="0"/>
                <a:cs typeface="Times New Roman" panose="02020603050405020304" pitchFamily="18" charset="0"/>
              </a:rPr>
              <a:t>1: VN  trả lời cho câu hỏi làm gì?</a:t>
            </a:r>
            <a:endParaRPr sz="2400">
              <a:solidFill>
                <a:schemeClr val="tx1"/>
              </a:solidFill>
              <a:latin typeface="Times New Roman" panose="02020603050405020304" pitchFamily="18" charset="0"/>
              <a:cs typeface="Times New Roman" panose="02020603050405020304" pitchFamily="18" charset="0"/>
            </a:endParaRPr>
          </a:p>
          <a:p>
            <a:pPr algn="ctr"/>
            <a:r>
              <a:rPr lang="vi-VN" sz="2400">
                <a:solidFill>
                  <a:schemeClr val="tx1"/>
                </a:solidFill>
                <a:latin typeface="Times New Roman" panose="02020603050405020304" pitchFamily="18" charset="0"/>
                <a:cs typeface="Times New Roman" panose="02020603050405020304" pitchFamily="18" charset="0"/>
              </a:rPr>
              <a:t>Dấu hiệu </a:t>
            </a:r>
            <a:r>
              <a:rPr sz="2400">
                <a:solidFill>
                  <a:schemeClr val="tx1"/>
                </a:solidFill>
                <a:latin typeface="Times New Roman" panose="02020603050405020304" pitchFamily="18" charset="0"/>
                <a:cs typeface="Times New Roman" panose="02020603050405020304" pitchFamily="18" charset="0"/>
              </a:rPr>
              <a:t>2: VN là ĐT hoặc cụm ĐT</a:t>
            </a:r>
            <a:endParaRPr sz="240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xit" presetSubtype="10" fill="hold" grpId="2" nodeType="clickEffect">
                                  <p:stCondLst>
                                    <p:cond delay="0"/>
                                  </p:stCondLst>
                                  <p:childTnLst>
                                    <p:animEffect transition="out" filter="blinds(horizontal)">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childTnLst>
                          </p:cTn>
                        </p:par>
                        <p:par>
                          <p:cTn id="16" fill="hold">
                            <p:stCondLst>
                              <p:cond delay="500"/>
                            </p:stCondLst>
                            <p:childTnLst>
                              <p:par>
                                <p:cTn id="17" presetID="3" presetClass="exit" presetSubtype="10" fill="hold" grpId="0" nodeType="afterEffect">
                                  <p:stCondLst>
                                    <p:cond delay="0"/>
                                  </p:stCondLst>
                                  <p:childTnLst>
                                    <p:animEffect transition="out" filter="blinds(horizontal)">
                                      <p:cBhvr>
                                        <p:cTn id="18" dur="500"/>
                                        <p:tgtEl>
                                          <p:spTgt spid="2"/>
                                        </p:tgtEl>
                                      </p:cBhvr>
                                    </p:animEffect>
                                    <p:set>
                                      <p:cBhvr>
                                        <p:cTn id="19" dur="1" fill="hold">
                                          <p:stCondLst>
                                            <p:cond delay="499"/>
                                          </p:stCondLst>
                                        </p:cTn>
                                        <p:tgtEl>
                                          <p:spTgt spid="2"/>
                                        </p:tgtEl>
                                        <p:attrNameLst>
                                          <p:attrName>style.visibility</p:attrName>
                                        </p:attrNameLst>
                                      </p:cBhvr>
                                      <p:to>
                                        <p:strVal val="hidden"/>
                                      </p:to>
                                    </p:set>
                                  </p:childTnLst>
                                </p:cTn>
                              </p:par>
                            </p:childTnLst>
                          </p:cTn>
                        </p:par>
                        <p:par>
                          <p:cTn id="20" fill="hold">
                            <p:stCondLst>
                              <p:cond delay="1000"/>
                            </p:stCondLst>
                            <p:childTnLst>
                              <p:par>
                                <p:cTn id="21" presetID="18" presetClass="entr" presetSubtype="12"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strips(downLeft)">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linds(horizontal)">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animBg="1"/>
      <p:bldP spid="2" grpId="0" animBg="1"/>
      <p:bldP spid="6" grpId="0" bldLvl="0" animBg="1"/>
      <p:bldP spid="6" grpId="1" animBg="1"/>
      <p:bldP spid="7" grpId="0" bldLvl="0" animBg="1"/>
      <p:bldP spid="7" grpId="1" animBg="1"/>
      <p:bldP spid="3" grpId="2"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11" name="Group 10"/>
          <p:cNvGrpSpPr/>
          <p:nvPr/>
        </p:nvGrpSpPr>
        <p:grpSpPr bwMode="auto">
          <a:xfrm>
            <a:off x="610586" y="1873730"/>
            <a:ext cx="10674076" cy="811413"/>
            <a:chOff x="-12697" y="1699617"/>
            <a:chExt cx="9412922" cy="811879"/>
          </a:xfrm>
          <a:solidFill>
            <a:srgbClr val="FF99FF"/>
          </a:solidFill>
        </p:grpSpPr>
        <p:sp>
          <p:nvSpPr>
            <p:cNvPr id="5" name="Rectangle 4"/>
            <p:cNvSpPr/>
            <p:nvPr/>
          </p:nvSpPr>
          <p:spPr>
            <a:xfrm>
              <a:off x="678063" y="1699617"/>
              <a:ext cx="8722162" cy="811879"/>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ý nghĩa của vị ngữ trong câu kể </a:t>
              </a:r>
              <a:r>
                <a:rPr lang="en-US" sz="2800" i="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Ai làm gì?</a:t>
              </a:r>
              <a:endParaRPr lang="en-US" sz="28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p:cNvSpPr/>
            <p:nvPr/>
          </p:nvSpPr>
          <p:spPr>
            <a:xfrm>
              <a:off x="-12697" y="1817260"/>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endParaRPr lang="en-US" sz="32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10" name="Group 9"/>
          <p:cNvGrpSpPr/>
          <p:nvPr/>
        </p:nvGrpSpPr>
        <p:grpSpPr bwMode="auto">
          <a:xfrm>
            <a:off x="606562" y="3061751"/>
            <a:ext cx="10674076" cy="784534"/>
            <a:chOff x="-26657" y="2060507"/>
            <a:chExt cx="8941551" cy="784984"/>
          </a:xfrm>
        </p:grpSpPr>
        <p:sp>
          <p:nvSpPr>
            <p:cNvPr id="13" name="Rectangle 12"/>
            <p:cNvSpPr/>
            <p:nvPr/>
          </p:nvSpPr>
          <p:spPr>
            <a:xfrm>
              <a:off x="643705" y="2060507"/>
              <a:ext cx="8271189" cy="784984"/>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Hiểu vị ngữ trong câu kể </a:t>
              </a:r>
              <a:r>
                <a:rPr lang="en-US" sz="2800" i="1" smtClean="0">
                  <a:solidFill>
                    <a:schemeClr val="tx1"/>
                  </a:solidFill>
                  <a:latin typeface="Times New Roman" panose="02020603050405020304" pitchFamily="18" charset="0"/>
                  <a:cs typeface="Times New Roman" panose="02020603050405020304" pitchFamily="18" charset="0"/>
                </a:rPr>
                <a:t>Ai làm gì? </a:t>
              </a:r>
              <a:r>
                <a:rPr lang="en-US" sz="2800" smtClean="0">
                  <a:solidFill>
                    <a:schemeClr val="tx1"/>
                  </a:solidFill>
                  <a:latin typeface="Times New Roman" panose="02020603050405020304" pitchFamily="18" charset="0"/>
                  <a:cs typeface="Times New Roman" panose="02020603050405020304" pitchFamily="18" charset="0"/>
                </a:rPr>
                <a:t>thường do động từ hay cụm động từ đảm nhiệm.</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p:cNvSpPr/>
            <p:nvPr/>
          </p:nvSpPr>
          <p:spPr>
            <a:xfrm>
              <a:off x="-26657" y="2164702"/>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smtClean="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9" name="Group 8"/>
          <p:cNvGrpSpPr/>
          <p:nvPr/>
        </p:nvGrpSpPr>
        <p:grpSpPr bwMode="auto">
          <a:xfrm>
            <a:off x="606562" y="4222893"/>
            <a:ext cx="10674076" cy="900649"/>
            <a:chOff x="-26657" y="2060506"/>
            <a:chExt cx="8941551" cy="901166"/>
          </a:xfrm>
        </p:grpSpPr>
        <p:sp>
          <p:nvSpPr>
            <p:cNvPr id="12" name="Rectangle 11"/>
            <p:cNvSpPr/>
            <p:nvPr/>
          </p:nvSpPr>
          <p:spPr>
            <a:xfrm>
              <a:off x="643705" y="2060506"/>
              <a:ext cx="8271189" cy="901166"/>
            </a:xfrm>
            <a:prstGeom prst="rect">
              <a:avLst/>
            </a:prstGeom>
            <a:solidFill>
              <a:schemeClr val="accent4">
                <a:lumMod val="40000"/>
                <a:lumOff val="6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Sử dụng câu kể </a:t>
              </a:r>
              <a:r>
                <a:rPr lang="en-US" sz="2800" i="1" smtClean="0">
                  <a:solidFill>
                    <a:schemeClr val="tx1"/>
                  </a:solidFill>
                  <a:latin typeface="Times New Roman" panose="02020603050405020304" pitchFamily="18" charset="0"/>
                  <a:cs typeface="Times New Roman" panose="02020603050405020304" pitchFamily="18" charset="0"/>
                </a:rPr>
                <a:t>Ai làm gì? </a:t>
              </a:r>
              <a:r>
                <a:rPr lang="en-US" sz="2800" smtClean="0">
                  <a:solidFill>
                    <a:schemeClr val="tx1"/>
                  </a:solidFill>
                  <a:latin typeface="Times New Roman" panose="02020603050405020304" pitchFamily="18" charset="0"/>
                  <a:cs typeface="Times New Roman" panose="02020603050405020304" pitchFamily="18" charset="0"/>
                </a:rPr>
                <a:t>một cách linh hoạt, sang tạo khi nói hoặc viết.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5" name="Oval 14"/>
            <p:cNvSpPr/>
            <p:nvPr/>
          </p:nvSpPr>
          <p:spPr>
            <a:xfrm>
              <a:off x="-26657" y="2164702"/>
              <a:ext cx="576299" cy="576593"/>
            </a:xfrm>
            <a:prstGeom prst="ellipse">
              <a:avLst/>
            </a:prstGeom>
            <a:solidFill>
              <a:schemeClr val="accent5">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6" name="Rounded Rectangle 15"/>
          <p:cNvSpPr/>
          <p:nvPr/>
        </p:nvSpPr>
        <p:spPr>
          <a:xfrm>
            <a:off x="3154679" y="606719"/>
            <a:ext cx="5713549"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solidFill>
                <a:latin typeface="Times New Roman" panose="02020603050405020304" pitchFamily="18" charset="0"/>
                <a:cs typeface="Times New Roman" panose="02020603050405020304" pitchFamily="18" charset="0"/>
              </a:rPr>
              <a:t>Bài 1 em đã đạt được yêu cầu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10537832" y="1296109"/>
            <a:ext cx="872647" cy="1869777"/>
          </a:xfrm>
          <a:prstGeom prst="rect">
            <a:avLst/>
          </a:prstGeom>
          <a:noFill/>
        </p:spPr>
        <p:txBody>
          <a:bodyPr wrap="square" rtlCol="0">
            <a:spAutoFit/>
          </a:bodyPr>
          <a:lstStyle/>
          <a:p>
            <a:r>
              <a:rPr lang="en-US" sz="11500" smtClean="0">
                <a:solidFill>
                  <a:srgbClr val="00B050"/>
                </a:solidFill>
                <a:sym typeface="Wingdings 2" panose="05020102010507070707" pitchFamily="18" charset="2"/>
              </a:rPr>
              <a:t></a:t>
            </a:r>
            <a:endParaRPr lang="en-US" sz="11500">
              <a:solidFill>
                <a:srgbClr val="00B050"/>
              </a:solidFill>
            </a:endParaRPr>
          </a:p>
        </p:txBody>
      </p:sp>
      <p:sp>
        <p:nvSpPr>
          <p:cNvPr id="19" name="TextBox 18"/>
          <p:cNvSpPr txBox="1"/>
          <p:nvPr/>
        </p:nvSpPr>
        <p:spPr>
          <a:xfrm>
            <a:off x="10540870" y="2471369"/>
            <a:ext cx="872647" cy="1869777"/>
          </a:xfrm>
          <a:prstGeom prst="rect">
            <a:avLst/>
          </a:prstGeom>
          <a:noFill/>
        </p:spPr>
        <p:txBody>
          <a:bodyPr wrap="square" rtlCol="0">
            <a:spAutoFit/>
          </a:bodyPr>
          <a:lstStyle/>
          <a:p>
            <a:r>
              <a:rPr lang="en-US" sz="11500" smtClean="0">
                <a:solidFill>
                  <a:srgbClr val="00B050"/>
                </a:solidFill>
                <a:sym typeface="Wingdings 2" panose="05020102010507070707" pitchFamily="18" charset="2"/>
              </a:rPr>
              <a:t></a:t>
            </a:r>
            <a:endParaRPr lang="en-US" sz="11500">
              <a:solidFill>
                <a:srgbClr val="00B050"/>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3" name="Rectangle 7"/>
          <p:cNvSpPr>
            <a:spLocks noChangeArrowheads="1"/>
          </p:cNvSpPr>
          <p:nvPr/>
        </p:nvSpPr>
        <p:spPr bwMode="auto">
          <a:xfrm>
            <a:off x="1654629" y="919982"/>
            <a:ext cx="9067800" cy="1384300"/>
          </a:xfrm>
          <a:prstGeom prst="rect">
            <a:avLst/>
          </a:prstGeom>
          <a:noFill/>
          <a:ln>
            <a:noFill/>
          </a:ln>
          <a:effectLst/>
        </p:spPr>
        <p:txBody>
          <a:bodyPr wrap="square">
            <a:spAutoFit/>
          </a:bodyPr>
          <a:lstStyle/>
          <a:p>
            <a:pPr algn="just">
              <a:defRPr/>
            </a:pPr>
            <a:r>
              <a:rPr lang="en-US" sz="2800" b="1" smtClean="0">
                <a:latin typeface="Times New Roman" panose="02020603050405020304" pitchFamily="18" charset="0"/>
                <a:cs typeface="Times New Roman" panose="02020603050405020304" pitchFamily="18" charset="0"/>
              </a:rPr>
              <a:t>Bài </a:t>
            </a:r>
            <a:r>
              <a:rPr lang="en-US" sz="2800" b="1" smtClean="0">
                <a:latin typeface="Times New Roman" panose="02020603050405020304" pitchFamily="18" charset="0"/>
                <a:cs typeface="Times New Roman" panose="02020603050405020304" pitchFamily="18" charset="0"/>
              </a:rPr>
              <a:t>2</a:t>
            </a:r>
            <a:r>
              <a:rPr lang="en-US" sz="2800" b="1" dirty="0">
                <a:latin typeface="Times New Roman" panose="02020603050405020304" pitchFamily="18" charset="0"/>
                <a:cs typeface="Times New Roman" panose="02020603050405020304" pitchFamily="18" charset="0"/>
              </a:rPr>
              <a:t>. Ghép các từ ngữ ở cột A với các từ ngữ ở cột B để tạo thành câu kể Ai làm gì?</a:t>
            </a:r>
            <a:endParaRPr lang="en-US" sz="2800" b="1" dirty="0">
              <a:latin typeface="Times New Roman" panose="02020603050405020304" pitchFamily="18" charset="0"/>
              <a:cs typeface="Times New Roman" panose="02020603050405020304" pitchFamily="18" charset="0"/>
            </a:endParaRPr>
          </a:p>
          <a:p>
            <a:pPr algn="just">
              <a:defRPr/>
            </a:pPr>
            <a:endParaRPr lang="en-US" altLang="en-US" sz="2800" b="1" dirty="0">
              <a:latin typeface="Times New Roman" panose="02020603050405020304" pitchFamily="18" charset="0"/>
              <a:cs typeface="Times New Roman" panose="02020603050405020304" pitchFamily="18" charset="0"/>
            </a:endParaRPr>
          </a:p>
        </p:txBody>
      </p:sp>
      <p:sp>
        <p:nvSpPr>
          <p:cNvPr id="5" name="Text Box 34"/>
          <p:cNvSpPr txBox="1">
            <a:spLocks noChangeArrowheads="1"/>
          </p:cNvSpPr>
          <p:nvPr/>
        </p:nvSpPr>
        <p:spPr bwMode="auto">
          <a:xfrm>
            <a:off x="1926092" y="5202238"/>
            <a:ext cx="3157536" cy="523875"/>
          </a:xfrm>
          <a:prstGeom prst="rect">
            <a:avLst/>
          </a:prstGeom>
          <a:solidFill>
            <a:schemeClr val="accent2">
              <a:lumMod val="40000"/>
              <a:lumOff val="60000"/>
            </a:schemeClr>
          </a:solidFill>
          <a:ln>
            <a:solidFill>
              <a:schemeClr val="tx1"/>
            </a:solidFill>
          </a:ln>
          <a:effectLst/>
        </p:spPr>
        <p:txBody>
          <a:bodyPr wrap="square">
            <a:spAutoFit/>
          </a:bodyPr>
          <a:lstStyle>
            <a:lvl1pPr>
              <a:defRPr sz="2000">
                <a:solidFill>
                  <a:schemeClr val="tx1"/>
                </a:solidFill>
                <a:latin typeface="Times New Roman" panose="02020603050405020304" pitchFamily="18" charset="0"/>
                <a:cs typeface="Times New Roman" panose="02020603050405020304" pitchFamily="18" charset="0"/>
              </a:defRPr>
            </a:lvl1pPr>
            <a:lvl2pPr marL="742950" indent="-285750">
              <a:defRPr sz="2000">
                <a:solidFill>
                  <a:schemeClr val="tx1"/>
                </a:solidFill>
                <a:latin typeface="Times New Roman" panose="02020603050405020304" pitchFamily="18" charset="0"/>
                <a:cs typeface="Times New Roman" panose="02020603050405020304" pitchFamily="18" charset="0"/>
              </a:defRPr>
            </a:lvl2pPr>
            <a:lvl3pPr marL="1143000" indent="-228600">
              <a:defRPr sz="2000">
                <a:solidFill>
                  <a:schemeClr val="tx1"/>
                </a:solidFill>
                <a:latin typeface="Times New Roman" panose="02020603050405020304" pitchFamily="18" charset="0"/>
                <a:cs typeface="Times New Roman" panose="02020603050405020304" pitchFamily="18" charset="0"/>
              </a:defRPr>
            </a:lvl3pPr>
            <a:lvl4pPr marL="1600200" indent="-228600">
              <a:defRPr sz="2000">
                <a:solidFill>
                  <a:schemeClr val="tx1"/>
                </a:solidFill>
                <a:latin typeface="Times New Roman" panose="02020603050405020304" pitchFamily="18" charset="0"/>
                <a:cs typeface="Times New Roman" panose="02020603050405020304" pitchFamily="18" charset="0"/>
              </a:defRPr>
            </a:lvl4pPr>
            <a:lvl5pPr marL="2057400" indent="-228600">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9pPr>
          </a:lstStyle>
          <a:p>
            <a:pPr algn="ctr">
              <a:spcBef>
                <a:spcPct val="50000"/>
              </a:spcBef>
              <a:defRPr/>
            </a:pPr>
            <a:r>
              <a:rPr lang="en-US" altLang="en-US" sz="2800"/>
              <a:t>Bộ đội</a:t>
            </a:r>
            <a:endParaRPr lang="en-US" altLang="en-US" sz="2800"/>
          </a:p>
        </p:txBody>
      </p:sp>
      <p:sp>
        <p:nvSpPr>
          <p:cNvPr id="6" name="Text Box 35"/>
          <p:cNvSpPr txBox="1">
            <a:spLocks noChangeArrowheads="1"/>
          </p:cNvSpPr>
          <p:nvPr/>
        </p:nvSpPr>
        <p:spPr bwMode="auto">
          <a:xfrm>
            <a:off x="6760029" y="2914650"/>
            <a:ext cx="3962400" cy="519113"/>
          </a:xfrm>
          <a:prstGeom prst="rect">
            <a:avLst/>
          </a:prstGeom>
          <a:solidFill>
            <a:srgbClr val="92D050"/>
          </a:solidFill>
          <a:ln>
            <a:solidFill>
              <a:schemeClr val="tx1"/>
            </a:solidFill>
          </a:ln>
          <a:effectLst/>
        </p:spPr>
        <p:txBody>
          <a:bodyPr wrap="square">
            <a:spAutoFit/>
          </a:bodyPr>
          <a:lstStyle>
            <a:lvl1pPr eaLnBrk="0" hangingPunct="0">
              <a:defRPr sz="2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9pPr>
          </a:lstStyle>
          <a:p>
            <a:pPr algn="ctr">
              <a:spcBef>
                <a:spcPct val="50000"/>
              </a:spcBef>
              <a:defRPr/>
            </a:pPr>
            <a:r>
              <a:rPr lang="en-US" altLang="en-US" sz="2800" dirty="0" err="1"/>
              <a:t>kể</a:t>
            </a:r>
            <a:r>
              <a:rPr lang="en-US" altLang="en-US" sz="2800" dirty="0"/>
              <a:t> </a:t>
            </a:r>
            <a:r>
              <a:rPr lang="en-US" altLang="en-US" sz="2800" dirty="0" err="1"/>
              <a:t>chuyện</a:t>
            </a:r>
            <a:r>
              <a:rPr lang="en-US" altLang="en-US" sz="2800" dirty="0"/>
              <a:t> </a:t>
            </a:r>
            <a:r>
              <a:rPr lang="en-US" altLang="en-US" sz="2800" dirty="0" err="1"/>
              <a:t>cổ</a:t>
            </a:r>
            <a:r>
              <a:rPr lang="en-US" altLang="en-US" sz="2800" dirty="0"/>
              <a:t> </a:t>
            </a:r>
            <a:r>
              <a:rPr lang="en-US" altLang="en-US" sz="2800" dirty="0" err="1"/>
              <a:t>tích</a:t>
            </a:r>
            <a:r>
              <a:rPr lang="en-US" altLang="en-US" sz="2800" dirty="0"/>
              <a:t>.</a:t>
            </a:r>
            <a:endParaRPr lang="en-US" altLang="en-US" sz="2800" dirty="0"/>
          </a:p>
        </p:txBody>
      </p:sp>
      <p:sp>
        <p:nvSpPr>
          <p:cNvPr id="7" name="Text Box 36"/>
          <p:cNvSpPr txBox="1">
            <a:spLocks noChangeArrowheads="1"/>
          </p:cNvSpPr>
          <p:nvPr/>
        </p:nvSpPr>
        <p:spPr bwMode="auto">
          <a:xfrm>
            <a:off x="6760029" y="4113213"/>
            <a:ext cx="3962400" cy="519112"/>
          </a:xfrm>
          <a:prstGeom prst="rect">
            <a:avLst/>
          </a:prstGeom>
          <a:solidFill>
            <a:srgbClr val="92D050"/>
          </a:solidFill>
          <a:ln>
            <a:solidFill>
              <a:schemeClr val="tx1"/>
            </a:solidFill>
          </a:ln>
          <a:effectLst/>
        </p:spPr>
        <p:txBody>
          <a:bodyPr wrap="square">
            <a:spAutoFit/>
          </a:bodyPr>
          <a:lstStyle>
            <a:lvl1pPr>
              <a:defRPr sz="2000">
                <a:solidFill>
                  <a:schemeClr val="tx1"/>
                </a:solidFill>
                <a:latin typeface="Times New Roman" panose="02020603050405020304" pitchFamily="18" charset="0"/>
                <a:cs typeface="Times New Roman" panose="02020603050405020304" pitchFamily="18" charset="0"/>
              </a:defRPr>
            </a:lvl1pPr>
            <a:lvl2pPr marL="742950" indent="-285750">
              <a:defRPr sz="2000">
                <a:solidFill>
                  <a:schemeClr val="tx1"/>
                </a:solidFill>
                <a:latin typeface="Times New Roman" panose="02020603050405020304" pitchFamily="18" charset="0"/>
                <a:cs typeface="Times New Roman" panose="02020603050405020304" pitchFamily="18" charset="0"/>
              </a:defRPr>
            </a:lvl2pPr>
            <a:lvl3pPr marL="1143000" indent="-228600">
              <a:defRPr sz="2000">
                <a:solidFill>
                  <a:schemeClr val="tx1"/>
                </a:solidFill>
                <a:latin typeface="Times New Roman" panose="02020603050405020304" pitchFamily="18" charset="0"/>
                <a:cs typeface="Times New Roman" panose="02020603050405020304" pitchFamily="18" charset="0"/>
              </a:defRPr>
            </a:lvl3pPr>
            <a:lvl4pPr marL="1600200" indent="-228600">
              <a:defRPr sz="2000">
                <a:solidFill>
                  <a:schemeClr val="tx1"/>
                </a:solidFill>
                <a:latin typeface="Times New Roman" panose="02020603050405020304" pitchFamily="18" charset="0"/>
                <a:cs typeface="Times New Roman" panose="02020603050405020304" pitchFamily="18" charset="0"/>
              </a:defRPr>
            </a:lvl4pPr>
            <a:lvl5pPr marL="2057400" indent="-228600">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9pPr>
          </a:lstStyle>
          <a:p>
            <a:pPr algn="ctr">
              <a:spcBef>
                <a:spcPct val="50000"/>
              </a:spcBef>
              <a:defRPr/>
            </a:pPr>
            <a:r>
              <a:rPr lang="en-US" altLang="en-US" sz="2800"/>
              <a:t>giúp dân gặt lúa.</a:t>
            </a:r>
            <a:endParaRPr lang="en-US" altLang="en-US" sz="2800"/>
          </a:p>
        </p:txBody>
      </p:sp>
      <p:sp>
        <p:nvSpPr>
          <p:cNvPr id="8" name="Text Box 37"/>
          <p:cNvSpPr txBox="1">
            <a:spLocks noChangeArrowheads="1"/>
          </p:cNvSpPr>
          <p:nvPr/>
        </p:nvSpPr>
        <p:spPr bwMode="auto">
          <a:xfrm>
            <a:off x="6760029" y="5122863"/>
            <a:ext cx="3962400" cy="523220"/>
          </a:xfrm>
          <a:prstGeom prst="rect">
            <a:avLst/>
          </a:prstGeom>
          <a:solidFill>
            <a:srgbClr val="92D050"/>
          </a:solidFill>
          <a:ln>
            <a:solidFill>
              <a:schemeClr val="tx1"/>
            </a:solidFill>
          </a:ln>
          <a:effectLst/>
        </p:spPr>
        <p:txBody>
          <a:bodyPr wrap="square">
            <a:spAutoFit/>
          </a:bodyPr>
          <a:lstStyle>
            <a:lvl1pPr eaLnBrk="0" hangingPunct="0">
              <a:defRPr sz="2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9pPr>
          </a:lstStyle>
          <a:p>
            <a:pPr algn="ctr">
              <a:spcBef>
                <a:spcPct val="50000"/>
              </a:spcBef>
              <a:defRPr/>
            </a:pPr>
            <a:r>
              <a:rPr lang="en-US" altLang="en-US" sz="2800" dirty="0"/>
              <a:t>bay l</a:t>
            </a:r>
            <a:r>
              <a:rPr lang="vi-VN" altLang="en-US" sz="2800" dirty="0"/>
              <a:t>ư</a:t>
            </a:r>
            <a:r>
              <a:rPr lang="en-US" altLang="en-US" sz="2800" dirty="0" err="1"/>
              <a:t>ợn</a:t>
            </a:r>
            <a:r>
              <a:rPr lang="en-US" altLang="en-US" sz="2800" dirty="0"/>
              <a:t> </a:t>
            </a:r>
            <a:r>
              <a:rPr lang="en-US" altLang="en-US" sz="2800" dirty="0" err="1"/>
              <a:t>trên</a:t>
            </a:r>
            <a:r>
              <a:rPr lang="en-US" altLang="en-US" sz="2800" dirty="0"/>
              <a:t> </a:t>
            </a:r>
            <a:r>
              <a:rPr lang="en-US" altLang="en-US" sz="2800" dirty="0" err="1"/>
              <a:t>cánh</a:t>
            </a:r>
            <a:r>
              <a:rPr lang="en-US" altLang="en-US" sz="2800" dirty="0"/>
              <a:t> </a:t>
            </a:r>
            <a:r>
              <a:rPr lang="en-US" altLang="en-US" sz="2800" dirty="0" err="1"/>
              <a:t>đồng</a:t>
            </a:r>
            <a:r>
              <a:rPr lang="en-US" altLang="en-US" sz="2800" dirty="0"/>
              <a:t>.</a:t>
            </a:r>
            <a:endParaRPr lang="en-US" altLang="en-US" sz="2800" dirty="0"/>
          </a:p>
        </p:txBody>
      </p:sp>
      <p:sp>
        <p:nvSpPr>
          <p:cNvPr id="9" name="Line 38"/>
          <p:cNvSpPr>
            <a:spLocks noChangeShapeType="1"/>
          </p:cNvSpPr>
          <p:nvPr/>
        </p:nvSpPr>
        <p:spPr bwMode="auto">
          <a:xfrm>
            <a:off x="5083810" y="3251200"/>
            <a:ext cx="1671955" cy="2146935"/>
          </a:xfrm>
          <a:prstGeom prst="line">
            <a:avLst/>
          </a:prstGeom>
          <a:noFill/>
          <a:ln w="28575">
            <a:solidFill>
              <a:schemeClr val="tx2">
                <a:lumMod val="75000"/>
                <a:lumOff val="25000"/>
              </a:schemeClr>
            </a:solidFill>
            <a:round/>
            <a:tailEnd type="triangle" w="med" len="med"/>
          </a:ln>
          <a:effectLst/>
        </p:spPr>
        <p:txBody>
          <a:bodyPr/>
          <a:lstStyle/>
          <a:p>
            <a:pPr>
              <a:defRPr/>
            </a:pPr>
            <a:endParaRPr lang="vi-VN" sz="2800">
              <a:latin typeface="Times New Roman" panose="02020603050405020304" pitchFamily="18" charset="0"/>
              <a:cs typeface="Times New Roman" panose="02020603050405020304" pitchFamily="18" charset="0"/>
            </a:endParaRPr>
          </a:p>
        </p:txBody>
      </p:sp>
      <p:sp>
        <p:nvSpPr>
          <p:cNvPr id="11" name="Line 39"/>
          <p:cNvSpPr>
            <a:spLocks noChangeShapeType="1"/>
          </p:cNvSpPr>
          <p:nvPr/>
        </p:nvSpPr>
        <p:spPr bwMode="auto">
          <a:xfrm flipV="1">
            <a:off x="5083629" y="3135086"/>
            <a:ext cx="1676400" cy="1182914"/>
          </a:xfrm>
          <a:prstGeom prst="line">
            <a:avLst/>
          </a:prstGeom>
          <a:noFill/>
          <a:ln w="28575">
            <a:solidFill>
              <a:schemeClr val="tx2">
                <a:lumMod val="75000"/>
                <a:lumOff val="25000"/>
              </a:schemeClr>
            </a:solidFill>
            <a:round/>
            <a:tailEnd type="triangle" w="med" len="med"/>
          </a:ln>
          <a:effectLst/>
        </p:spPr>
        <p:txBody>
          <a:bodyPr/>
          <a:lstStyle/>
          <a:p>
            <a:pPr>
              <a:defRPr/>
            </a:pPr>
            <a:endParaRPr lang="vi-VN" sz="2800">
              <a:latin typeface="Times New Roman" panose="02020603050405020304" pitchFamily="18" charset="0"/>
              <a:cs typeface="Times New Roman" panose="02020603050405020304" pitchFamily="18" charset="0"/>
            </a:endParaRPr>
          </a:p>
        </p:txBody>
      </p:sp>
      <p:sp>
        <p:nvSpPr>
          <p:cNvPr id="12" name="Line 40"/>
          <p:cNvSpPr>
            <a:spLocks noChangeShapeType="1"/>
          </p:cNvSpPr>
          <p:nvPr/>
        </p:nvSpPr>
        <p:spPr bwMode="auto">
          <a:xfrm flipV="1">
            <a:off x="5083629" y="4318000"/>
            <a:ext cx="1676400" cy="1143000"/>
          </a:xfrm>
          <a:prstGeom prst="line">
            <a:avLst/>
          </a:prstGeom>
          <a:noFill/>
          <a:ln w="28575">
            <a:solidFill>
              <a:schemeClr val="tx2">
                <a:lumMod val="75000"/>
                <a:lumOff val="25000"/>
              </a:schemeClr>
            </a:solidFill>
            <a:round/>
            <a:tailEnd type="triangle" w="med" len="med"/>
          </a:ln>
          <a:effectLst/>
        </p:spPr>
        <p:txBody>
          <a:bodyPr/>
          <a:lstStyle/>
          <a:p>
            <a:pPr>
              <a:defRPr/>
            </a:pPr>
            <a:endParaRPr lang="vi-VN" sz="2800">
              <a:latin typeface="Times New Roman" panose="02020603050405020304" pitchFamily="18" charset="0"/>
              <a:cs typeface="Times New Roman" panose="02020603050405020304" pitchFamily="18" charset="0"/>
            </a:endParaRPr>
          </a:p>
        </p:txBody>
      </p:sp>
      <p:sp>
        <p:nvSpPr>
          <p:cNvPr id="13" name="Text Box 51"/>
          <p:cNvSpPr txBox="1">
            <a:spLocks noChangeArrowheads="1"/>
          </p:cNvSpPr>
          <p:nvPr/>
        </p:nvSpPr>
        <p:spPr bwMode="auto">
          <a:xfrm>
            <a:off x="1926091" y="2914650"/>
            <a:ext cx="3157537" cy="519113"/>
          </a:xfrm>
          <a:prstGeom prst="rect">
            <a:avLst/>
          </a:prstGeom>
          <a:solidFill>
            <a:schemeClr val="accent2">
              <a:lumMod val="40000"/>
              <a:lumOff val="60000"/>
            </a:schemeClr>
          </a:solidFill>
          <a:ln>
            <a:solidFill>
              <a:schemeClr val="tx1"/>
            </a:solidFill>
          </a:ln>
          <a:effectLst/>
        </p:spPr>
        <p:txBody>
          <a:bodyPr wrap="square">
            <a:spAutoFit/>
          </a:bodyPr>
          <a:lstStyle>
            <a:lvl1pPr eaLnBrk="0" hangingPunct="0">
              <a:defRPr sz="2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9pPr>
          </a:lstStyle>
          <a:p>
            <a:pPr algn="ctr">
              <a:spcBef>
                <a:spcPct val="50000"/>
              </a:spcBef>
              <a:defRPr/>
            </a:pPr>
            <a:r>
              <a:rPr lang="en-US" altLang="en-US" sz="2800" dirty="0" err="1"/>
              <a:t>Đàn</a:t>
            </a:r>
            <a:r>
              <a:rPr lang="en-US" altLang="en-US" sz="2800" dirty="0"/>
              <a:t> </a:t>
            </a:r>
            <a:r>
              <a:rPr lang="en-US" altLang="en-US" sz="2800" dirty="0" err="1"/>
              <a:t>cò</a:t>
            </a:r>
            <a:r>
              <a:rPr lang="en-US" altLang="en-US" sz="2800" dirty="0"/>
              <a:t> </a:t>
            </a:r>
            <a:r>
              <a:rPr lang="en-US" altLang="en-US" sz="2800" dirty="0" err="1"/>
              <a:t>trắng</a:t>
            </a:r>
            <a:endParaRPr lang="en-US" altLang="en-US" sz="2800" dirty="0"/>
          </a:p>
        </p:txBody>
      </p:sp>
      <p:sp>
        <p:nvSpPr>
          <p:cNvPr id="14" name="Text Box 52"/>
          <p:cNvSpPr txBox="1">
            <a:spLocks noChangeArrowheads="1"/>
          </p:cNvSpPr>
          <p:nvPr/>
        </p:nvSpPr>
        <p:spPr bwMode="auto">
          <a:xfrm>
            <a:off x="1926092" y="3981450"/>
            <a:ext cx="3157536" cy="519113"/>
          </a:xfrm>
          <a:prstGeom prst="rect">
            <a:avLst/>
          </a:prstGeom>
          <a:solidFill>
            <a:schemeClr val="accent2">
              <a:lumMod val="40000"/>
              <a:lumOff val="60000"/>
            </a:schemeClr>
          </a:solidFill>
          <a:ln>
            <a:solidFill>
              <a:schemeClr val="tx1"/>
            </a:solidFill>
          </a:ln>
          <a:effectLst/>
        </p:spPr>
        <p:txBody>
          <a:bodyPr wrap="square">
            <a:spAutoFit/>
          </a:bodyPr>
          <a:lstStyle>
            <a:lvl1pPr eaLnBrk="0" hangingPunct="0">
              <a:defRPr sz="2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9pPr>
          </a:lstStyle>
          <a:p>
            <a:pPr algn="ctr">
              <a:spcBef>
                <a:spcPct val="50000"/>
              </a:spcBef>
              <a:defRPr/>
            </a:pPr>
            <a:r>
              <a:rPr lang="en-US" altLang="en-US" sz="2800" dirty="0" err="1"/>
              <a:t>Bà</a:t>
            </a:r>
            <a:r>
              <a:rPr lang="en-US" altLang="en-US" sz="2800" dirty="0"/>
              <a:t> </a:t>
            </a:r>
            <a:r>
              <a:rPr lang="en-US" altLang="en-US" sz="2800" dirty="0" err="1"/>
              <a:t>em</a:t>
            </a:r>
            <a:endParaRPr lang="en-US" altLang="en-US" sz="2800" dirty="0"/>
          </a:p>
        </p:txBody>
      </p:sp>
      <p:sp>
        <p:nvSpPr>
          <p:cNvPr id="15" name="Text Box 53"/>
          <p:cNvSpPr txBox="1">
            <a:spLocks noChangeArrowheads="1"/>
          </p:cNvSpPr>
          <p:nvPr/>
        </p:nvSpPr>
        <p:spPr bwMode="auto">
          <a:xfrm>
            <a:off x="10036629" y="355600"/>
            <a:ext cx="457200" cy="523220"/>
          </a:xfrm>
          <a:prstGeom prst="rect">
            <a:avLst/>
          </a:prstGeom>
          <a:noFill/>
          <a:ln>
            <a:noFill/>
          </a:ln>
          <a:effectLst/>
        </p:spPr>
        <p:txBody>
          <a:bodyPr>
            <a:spAutoFit/>
          </a:bodyPr>
          <a:lstStyle>
            <a:lvl1pPr>
              <a:defRPr sz="2000">
                <a:solidFill>
                  <a:schemeClr val="tx1"/>
                </a:solidFill>
                <a:latin typeface="Times New Roman" panose="02020603050405020304" pitchFamily="18" charset="0"/>
                <a:cs typeface="Times New Roman" panose="02020603050405020304" pitchFamily="18" charset="0"/>
              </a:defRPr>
            </a:lvl1pPr>
            <a:lvl2pPr marL="742950" indent="-285750">
              <a:defRPr sz="2000">
                <a:solidFill>
                  <a:schemeClr val="tx1"/>
                </a:solidFill>
                <a:latin typeface="Times New Roman" panose="02020603050405020304" pitchFamily="18" charset="0"/>
                <a:cs typeface="Times New Roman" panose="02020603050405020304" pitchFamily="18" charset="0"/>
              </a:defRPr>
            </a:lvl2pPr>
            <a:lvl3pPr marL="1143000" indent="-228600">
              <a:defRPr sz="2000">
                <a:solidFill>
                  <a:schemeClr val="tx1"/>
                </a:solidFill>
                <a:latin typeface="Times New Roman" panose="02020603050405020304" pitchFamily="18" charset="0"/>
                <a:cs typeface="Times New Roman" panose="02020603050405020304" pitchFamily="18" charset="0"/>
              </a:defRPr>
            </a:lvl3pPr>
            <a:lvl4pPr marL="1600200" indent="-228600">
              <a:defRPr sz="2000">
                <a:solidFill>
                  <a:schemeClr val="tx1"/>
                </a:solidFill>
                <a:latin typeface="Times New Roman" panose="02020603050405020304" pitchFamily="18" charset="0"/>
                <a:cs typeface="Times New Roman" panose="02020603050405020304" pitchFamily="18" charset="0"/>
              </a:defRPr>
            </a:lvl4pPr>
            <a:lvl5pPr marL="2057400" indent="-228600">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defRPr/>
            </a:pPr>
            <a:endParaRPr lang="vi-VN" alt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in)">
                                      <p:cBhvr>
                                        <p:cTn id="7" dur="500"/>
                                        <p:tgtEl>
                                          <p:spTgt spid="1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ox(in)">
                                      <p:cBhvr>
                                        <p:cTn id="10" dur="500"/>
                                        <p:tgtEl>
                                          <p:spTgt spid="14"/>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ox(in)">
                                      <p:cBhvr>
                                        <p:cTn id="13" dur="500"/>
                                        <p:tgtEl>
                                          <p:spTgt spid="5"/>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ox(in)">
                                      <p:cBhvr>
                                        <p:cTn id="16" dur="500"/>
                                        <p:tgtEl>
                                          <p:spTgt spid="6"/>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ox(in)">
                                      <p:cBhvr>
                                        <p:cTn id="19" dur="500"/>
                                        <p:tgtEl>
                                          <p:spTgt spid="7"/>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ox(i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ox(in)">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ox(in)">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3" grpId="0"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11" name="Group 10"/>
          <p:cNvGrpSpPr/>
          <p:nvPr/>
        </p:nvGrpSpPr>
        <p:grpSpPr bwMode="auto">
          <a:xfrm>
            <a:off x="610586" y="1873730"/>
            <a:ext cx="10674076" cy="811413"/>
            <a:chOff x="-12697" y="1699617"/>
            <a:chExt cx="9412922" cy="811879"/>
          </a:xfrm>
          <a:solidFill>
            <a:srgbClr val="FF99FF"/>
          </a:solidFill>
        </p:grpSpPr>
        <p:sp>
          <p:nvSpPr>
            <p:cNvPr id="5" name="Rectangle 4"/>
            <p:cNvSpPr/>
            <p:nvPr/>
          </p:nvSpPr>
          <p:spPr>
            <a:xfrm>
              <a:off x="678063" y="1699617"/>
              <a:ext cx="8722162" cy="811879"/>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ý nghĩa của vị ngữ trong câu kể </a:t>
              </a:r>
              <a:r>
                <a:rPr lang="en-US" sz="2800" i="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Ai làm gì?</a:t>
              </a:r>
              <a:endParaRPr lang="en-US" sz="28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p:cNvSpPr/>
            <p:nvPr/>
          </p:nvSpPr>
          <p:spPr>
            <a:xfrm>
              <a:off x="-12697" y="1817260"/>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endParaRPr lang="en-US" sz="32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10" name="Group 9"/>
          <p:cNvGrpSpPr/>
          <p:nvPr/>
        </p:nvGrpSpPr>
        <p:grpSpPr bwMode="auto">
          <a:xfrm>
            <a:off x="606562" y="3061751"/>
            <a:ext cx="10674076" cy="784534"/>
            <a:chOff x="-26657" y="2060507"/>
            <a:chExt cx="8941551" cy="784984"/>
          </a:xfrm>
        </p:grpSpPr>
        <p:sp>
          <p:nvSpPr>
            <p:cNvPr id="13" name="Rectangle 12"/>
            <p:cNvSpPr/>
            <p:nvPr/>
          </p:nvSpPr>
          <p:spPr>
            <a:xfrm>
              <a:off x="643705" y="2060507"/>
              <a:ext cx="8271189" cy="784984"/>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Hiểu vị ngữ trong câu kể </a:t>
              </a:r>
              <a:r>
                <a:rPr lang="en-US" sz="2800" i="1" smtClean="0">
                  <a:solidFill>
                    <a:schemeClr val="tx1"/>
                  </a:solidFill>
                  <a:latin typeface="Times New Roman" panose="02020603050405020304" pitchFamily="18" charset="0"/>
                  <a:cs typeface="Times New Roman" panose="02020603050405020304" pitchFamily="18" charset="0"/>
                </a:rPr>
                <a:t>Ai làm gì? </a:t>
              </a:r>
              <a:r>
                <a:rPr lang="en-US" sz="2800" smtClean="0">
                  <a:solidFill>
                    <a:schemeClr val="tx1"/>
                  </a:solidFill>
                  <a:latin typeface="Times New Roman" panose="02020603050405020304" pitchFamily="18" charset="0"/>
                  <a:cs typeface="Times New Roman" panose="02020603050405020304" pitchFamily="18" charset="0"/>
                </a:rPr>
                <a:t>thường do động từ hay cụm động từ đảm nhiệm.</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p:cNvSpPr/>
            <p:nvPr/>
          </p:nvSpPr>
          <p:spPr>
            <a:xfrm>
              <a:off x="-26657" y="2164702"/>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smtClean="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9" name="Group 8"/>
          <p:cNvGrpSpPr/>
          <p:nvPr/>
        </p:nvGrpSpPr>
        <p:grpSpPr bwMode="auto">
          <a:xfrm>
            <a:off x="606562" y="4222893"/>
            <a:ext cx="10674076" cy="900649"/>
            <a:chOff x="-26657" y="2060506"/>
            <a:chExt cx="8941551" cy="901166"/>
          </a:xfrm>
        </p:grpSpPr>
        <p:sp>
          <p:nvSpPr>
            <p:cNvPr id="12" name="Rectangle 11"/>
            <p:cNvSpPr/>
            <p:nvPr/>
          </p:nvSpPr>
          <p:spPr>
            <a:xfrm>
              <a:off x="643705" y="2060506"/>
              <a:ext cx="8271189" cy="901166"/>
            </a:xfrm>
            <a:prstGeom prst="rect">
              <a:avLst/>
            </a:prstGeom>
            <a:solidFill>
              <a:schemeClr val="accent4">
                <a:lumMod val="40000"/>
                <a:lumOff val="6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Sử dụng câu kể </a:t>
              </a:r>
              <a:r>
                <a:rPr lang="en-US" sz="2800" i="1" smtClean="0">
                  <a:solidFill>
                    <a:schemeClr val="tx1"/>
                  </a:solidFill>
                  <a:latin typeface="Times New Roman" panose="02020603050405020304" pitchFamily="18" charset="0"/>
                  <a:cs typeface="Times New Roman" panose="02020603050405020304" pitchFamily="18" charset="0"/>
                </a:rPr>
                <a:t>Ai làm gì? </a:t>
              </a:r>
              <a:r>
                <a:rPr lang="en-US" sz="2800" smtClean="0">
                  <a:solidFill>
                    <a:schemeClr val="tx1"/>
                  </a:solidFill>
                  <a:latin typeface="Times New Roman" panose="02020603050405020304" pitchFamily="18" charset="0"/>
                  <a:cs typeface="Times New Roman" panose="02020603050405020304" pitchFamily="18" charset="0"/>
                </a:rPr>
                <a:t>một cách linh hoạt, sang tạo khi nói hoặc viết.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5" name="Oval 14"/>
            <p:cNvSpPr/>
            <p:nvPr/>
          </p:nvSpPr>
          <p:spPr>
            <a:xfrm>
              <a:off x="-26657" y="2164702"/>
              <a:ext cx="576299" cy="576593"/>
            </a:xfrm>
            <a:prstGeom prst="ellipse">
              <a:avLst/>
            </a:prstGeom>
            <a:solidFill>
              <a:schemeClr val="accent5">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6" name="Rounded Rectangle 15"/>
          <p:cNvSpPr/>
          <p:nvPr/>
        </p:nvSpPr>
        <p:spPr>
          <a:xfrm>
            <a:off x="3154679" y="606719"/>
            <a:ext cx="5713549"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solidFill>
                <a:latin typeface="Times New Roman" panose="02020603050405020304" pitchFamily="18" charset="0"/>
                <a:cs typeface="Times New Roman" panose="02020603050405020304" pitchFamily="18" charset="0"/>
              </a:rPr>
              <a:t>Bài </a:t>
            </a:r>
            <a:r>
              <a:rPr lang="en-US" sz="3000" b="1" smtClean="0">
                <a:solidFill>
                  <a:schemeClr val="tx1"/>
                </a:solidFill>
                <a:latin typeface="Times New Roman" panose="02020603050405020304" pitchFamily="18" charset="0"/>
                <a:cs typeface="Times New Roman" panose="02020603050405020304" pitchFamily="18" charset="0"/>
              </a:rPr>
              <a:t>2 </a:t>
            </a:r>
            <a:r>
              <a:rPr lang="en-US" sz="3000" b="1" smtClean="0">
                <a:solidFill>
                  <a:schemeClr val="tx1"/>
                </a:solidFill>
                <a:latin typeface="Times New Roman" panose="02020603050405020304" pitchFamily="18" charset="0"/>
                <a:cs typeface="Times New Roman" panose="02020603050405020304" pitchFamily="18" charset="0"/>
              </a:rPr>
              <a:t>em đã đạt được yêu cầu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10595889" y="3805262"/>
            <a:ext cx="872647" cy="1869777"/>
          </a:xfrm>
          <a:prstGeom prst="rect">
            <a:avLst/>
          </a:prstGeom>
          <a:noFill/>
        </p:spPr>
        <p:txBody>
          <a:bodyPr wrap="square" rtlCol="0">
            <a:spAutoFit/>
          </a:bodyPr>
          <a:lstStyle/>
          <a:p>
            <a:r>
              <a:rPr lang="en-US" sz="11500" smtClean="0">
                <a:solidFill>
                  <a:srgbClr val="00B050"/>
                </a:solidFill>
                <a:sym typeface="Wingdings 2" panose="05020102010507070707" pitchFamily="18" charset="2"/>
              </a:rPr>
              <a:t></a:t>
            </a:r>
            <a:endParaRPr lang="en-US" sz="11500">
              <a:solidFill>
                <a:srgbClr val="00B050"/>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2" name="Picture 1" descr="pp10"/>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a:off x="3263265" y="3202305"/>
            <a:ext cx="6325235" cy="3441700"/>
          </a:xfrm>
          <a:prstGeom prst="rect">
            <a:avLst/>
          </a:prstGeom>
        </p:spPr>
      </p:pic>
      <p:sp>
        <p:nvSpPr>
          <p:cNvPr id="5" name="Cloud 4"/>
          <p:cNvSpPr/>
          <p:nvPr/>
        </p:nvSpPr>
        <p:spPr>
          <a:xfrm>
            <a:off x="3024505" y="614045"/>
            <a:ext cx="6427470" cy="2906395"/>
          </a:xfrm>
          <a:prstGeom prst="cloud">
            <a:avLst/>
          </a:prstGeom>
          <a:solidFill>
            <a:srgbClr val="FCB5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4000" b="1">
                <a:solidFill>
                  <a:schemeClr val="tx1"/>
                </a:solidFill>
              </a:rPr>
              <a:t>KHỞI ĐỘNG</a:t>
            </a:r>
            <a:endParaRPr lang="vi-VN" altLang="en-US" sz="4000" b="1">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3" name="Rectangle 10"/>
          <p:cNvSpPr>
            <a:spLocks noChangeArrowheads="1"/>
          </p:cNvSpPr>
          <p:nvPr/>
        </p:nvSpPr>
        <p:spPr bwMode="auto">
          <a:xfrm>
            <a:off x="1175658" y="635000"/>
            <a:ext cx="9539515"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just" eaLnBrk="1" hangingPunct="1">
              <a:lnSpc>
                <a:spcPct val="114000"/>
              </a:lnSpc>
              <a:buFontTx/>
              <a:buNone/>
            </a:pPr>
            <a:r>
              <a:rPr lang="en-US" altLang="en-US" sz="2800" b="1"/>
              <a:t>	</a:t>
            </a:r>
            <a:r>
              <a:rPr lang="en-US" altLang="en-US" sz="2800" b="1" smtClean="0"/>
              <a:t>Bài 3</a:t>
            </a:r>
            <a:r>
              <a:rPr lang="en-US" altLang="en-US" sz="2800" b="1"/>
              <a:t>. Quan sát tranh vẽ dưới đây rồi nói từ 3 đến 5 câu kể </a:t>
            </a:r>
            <a:r>
              <a:rPr lang="en-US" altLang="en-US" sz="2800" b="1" i="1"/>
              <a:t> </a:t>
            </a:r>
            <a:r>
              <a:rPr lang="en-US" altLang="en-US" sz="2800" b="1" i="1" smtClean="0"/>
              <a:t>Ai </a:t>
            </a:r>
            <a:r>
              <a:rPr lang="en-US" altLang="en-US" sz="2800" b="1" i="1"/>
              <a:t>làm gì ? </a:t>
            </a:r>
            <a:r>
              <a:rPr lang="en-US" altLang="en-US" sz="2800" b="1"/>
              <a:t>miêu tả hoạt động của các nhân vật trong tranh.</a:t>
            </a:r>
            <a:endParaRPr lang="en-US" altLang="en-US" sz="2800" b="1"/>
          </a:p>
        </p:txBody>
      </p:sp>
      <p:pic>
        <p:nvPicPr>
          <p:cNvPr id="4" name="Picture 16" descr="download"/>
          <p:cNvPicPr>
            <a:picLocks noChangeAspect="1" noChangeArrowheads="1"/>
          </p:cNvPicPr>
          <p:nvPr/>
        </p:nvPicPr>
        <p:blipFill rotWithShape="1">
          <a:blip r:embed="rId2">
            <a:extLst>
              <a:ext uri="{28A0092B-C50C-407E-A947-70E740481C1C}">
                <a14:useLocalDpi xmlns:a14="http://schemas.microsoft.com/office/drawing/2010/main" val="0"/>
              </a:ext>
            </a:extLst>
          </a:blip>
          <a:srcRect l="1054" t="2289" r="795" b="2614"/>
          <a:stretch>
            <a:fillRect/>
          </a:stretch>
        </p:blipFill>
        <p:spPr bwMode="auto">
          <a:xfrm>
            <a:off x="1611085" y="1843313"/>
            <a:ext cx="8955315" cy="422365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306287" y="1698172"/>
            <a:ext cx="9753599" cy="3046988"/>
          </a:xfrm>
          <a:prstGeom prst="rect">
            <a:avLst/>
          </a:prstGeom>
          <a:noFill/>
        </p:spPr>
        <p:txBody>
          <a:bodyPr wrap="square" rtlCol="0">
            <a:spAutoFit/>
          </a:bodyPr>
          <a:lstStyle/>
          <a:p>
            <a:pPr algn="just"/>
            <a:r>
              <a:rPr lang="en-US" sz="3200" b="1" u="sng">
                <a:latin typeface="Times New Roman" panose="02020603050405020304" pitchFamily="18" charset="0"/>
                <a:cs typeface="Times New Roman" panose="02020603050405020304" pitchFamily="18" charset="0"/>
              </a:rPr>
              <a:t>Ví dụ</a:t>
            </a:r>
            <a:r>
              <a:rPr lang="en-US" sz="3200" b="1" u="sng">
                <a:latin typeface="Times New Roman" panose="02020603050405020304" pitchFamily="18" charset="0"/>
                <a:cs typeface="Times New Roman" panose="02020603050405020304" pitchFamily="18" charset="0"/>
              </a:rPr>
              <a:t>: </a:t>
            </a:r>
            <a:endParaRPr lang="en-US" sz="3200" b="1" u="sng" smtClean="0">
              <a:latin typeface="Times New Roman" panose="02020603050405020304" pitchFamily="18" charset="0"/>
              <a:cs typeface="Times New Roman" panose="02020603050405020304" pitchFamily="18" charset="0"/>
            </a:endParaRPr>
          </a:p>
          <a:p>
            <a:pPr algn="just"/>
            <a:r>
              <a:rPr lang="en-US" sz="3200">
                <a:latin typeface="Times New Roman" panose="02020603050405020304" pitchFamily="18" charset="0"/>
                <a:cs typeface="Times New Roman" panose="02020603050405020304" pitchFamily="18" charset="0"/>
              </a:rPr>
              <a:t>	</a:t>
            </a:r>
            <a:r>
              <a:rPr lang="en-US" sz="3200" smtClean="0">
                <a:latin typeface="Times New Roman" panose="02020603050405020304" pitchFamily="18" charset="0"/>
                <a:cs typeface="Times New Roman" panose="02020603050405020304" pitchFamily="18" charset="0"/>
              </a:rPr>
              <a:t>Trong </a:t>
            </a:r>
            <a:r>
              <a:rPr lang="en-US" sz="3200">
                <a:latin typeface="Times New Roman" panose="02020603050405020304" pitchFamily="18" charset="0"/>
                <a:cs typeface="Times New Roman" panose="02020603050405020304" pitchFamily="18" charset="0"/>
              </a:rPr>
              <a:t>giờ ra chơi, sân trường thật náo nhiệt. Dưới bóng mát của cây bàng, mấy bạn đứng túm tụm đọc truyện. Giữa sân, các bạn nam chơi đá cầu. Cạnh đó, mấy bạn nữ chơi nhảy dây.</a:t>
            </a:r>
            <a:endParaRPr lang="en-US" sz="3200">
              <a:latin typeface="Times New Roman" panose="02020603050405020304" pitchFamily="18" charset="0"/>
              <a:cs typeface="Times New Roman" panose="02020603050405020304" pitchFamily="18" charset="0"/>
            </a:endParaRPr>
          </a:p>
          <a:p>
            <a:pPr algn="just"/>
            <a:endParaRPr lang="en-US" sz="320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11" name="Group 10"/>
          <p:cNvGrpSpPr/>
          <p:nvPr/>
        </p:nvGrpSpPr>
        <p:grpSpPr bwMode="auto">
          <a:xfrm>
            <a:off x="610586" y="1873730"/>
            <a:ext cx="10674076" cy="811413"/>
            <a:chOff x="-12697" y="1699617"/>
            <a:chExt cx="9412922" cy="811879"/>
          </a:xfrm>
          <a:solidFill>
            <a:srgbClr val="FF99FF"/>
          </a:solidFill>
        </p:grpSpPr>
        <p:sp>
          <p:nvSpPr>
            <p:cNvPr id="5" name="Rectangle 4"/>
            <p:cNvSpPr/>
            <p:nvPr/>
          </p:nvSpPr>
          <p:spPr>
            <a:xfrm>
              <a:off x="678063" y="1699617"/>
              <a:ext cx="8722162" cy="811879"/>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ý nghĩa của vị ngữ trong câu kể </a:t>
              </a:r>
              <a:r>
                <a:rPr lang="en-US" sz="2800" i="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Ai làm gì?</a:t>
              </a:r>
              <a:endParaRPr lang="en-US" sz="28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p:cNvSpPr/>
            <p:nvPr/>
          </p:nvSpPr>
          <p:spPr>
            <a:xfrm>
              <a:off x="-12697" y="1817260"/>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endParaRPr lang="en-US" sz="32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10" name="Group 9"/>
          <p:cNvGrpSpPr/>
          <p:nvPr/>
        </p:nvGrpSpPr>
        <p:grpSpPr bwMode="auto">
          <a:xfrm>
            <a:off x="606562" y="3061751"/>
            <a:ext cx="10674076" cy="784534"/>
            <a:chOff x="-26657" y="2060507"/>
            <a:chExt cx="8941551" cy="784984"/>
          </a:xfrm>
        </p:grpSpPr>
        <p:sp>
          <p:nvSpPr>
            <p:cNvPr id="13" name="Rectangle 12"/>
            <p:cNvSpPr/>
            <p:nvPr/>
          </p:nvSpPr>
          <p:spPr>
            <a:xfrm>
              <a:off x="643705" y="2060507"/>
              <a:ext cx="8271189" cy="784984"/>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Hiểu vị ngữ trong câu kể </a:t>
              </a:r>
              <a:r>
                <a:rPr lang="en-US" sz="2800" i="1" smtClean="0">
                  <a:solidFill>
                    <a:schemeClr val="tx1"/>
                  </a:solidFill>
                  <a:latin typeface="Times New Roman" panose="02020603050405020304" pitchFamily="18" charset="0"/>
                  <a:cs typeface="Times New Roman" panose="02020603050405020304" pitchFamily="18" charset="0"/>
                </a:rPr>
                <a:t>Ai làm gì? </a:t>
              </a:r>
              <a:r>
                <a:rPr lang="en-US" sz="2800" smtClean="0">
                  <a:solidFill>
                    <a:schemeClr val="tx1"/>
                  </a:solidFill>
                  <a:latin typeface="Times New Roman" panose="02020603050405020304" pitchFamily="18" charset="0"/>
                  <a:cs typeface="Times New Roman" panose="02020603050405020304" pitchFamily="18" charset="0"/>
                </a:rPr>
                <a:t>thường do động từ hay cụm động từ đảm nhiệm.</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p:cNvSpPr/>
            <p:nvPr/>
          </p:nvSpPr>
          <p:spPr>
            <a:xfrm>
              <a:off x="-26657" y="2164702"/>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smtClean="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9" name="Group 8"/>
          <p:cNvGrpSpPr/>
          <p:nvPr/>
        </p:nvGrpSpPr>
        <p:grpSpPr bwMode="auto">
          <a:xfrm>
            <a:off x="606562" y="4222893"/>
            <a:ext cx="10674076" cy="900649"/>
            <a:chOff x="-26657" y="2060506"/>
            <a:chExt cx="8941551" cy="901166"/>
          </a:xfrm>
        </p:grpSpPr>
        <p:sp>
          <p:nvSpPr>
            <p:cNvPr id="12" name="Rectangle 11"/>
            <p:cNvSpPr/>
            <p:nvPr/>
          </p:nvSpPr>
          <p:spPr>
            <a:xfrm>
              <a:off x="643705" y="2060506"/>
              <a:ext cx="8271189" cy="901166"/>
            </a:xfrm>
            <a:prstGeom prst="rect">
              <a:avLst/>
            </a:prstGeom>
            <a:solidFill>
              <a:schemeClr val="accent4">
                <a:lumMod val="40000"/>
                <a:lumOff val="6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Sử dụng câu kể </a:t>
              </a:r>
              <a:r>
                <a:rPr lang="en-US" sz="2800" i="1" smtClean="0">
                  <a:solidFill>
                    <a:schemeClr val="tx1"/>
                  </a:solidFill>
                  <a:latin typeface="Times New Roman" panose="02020603050405020304" pitchFamily="18" charset="0"/>
                  <a:cs typeface="Times New Roman" panose="02020603050405020304" pitchFamily="18" charset="0"/>
                </a:rPr>
                <a:t>Ai làm gì? </a:t>
              </a:r>
              <a:r>
                <a:rPr lang="en-US" sz="2800" smtClean="0">
                  <a:solidFill>
                    <a:schemeClr val="tx1"/>
                  </a:solidFill>
                  <a:latin typeface="Times New Roman" panose="02020603050405020304" pitchFamily="18" charset="0"/>
                  <a:cs typeface="Times New Roman" panose="02020603050405020304" pitchFamily="18" charset="0"/>
                </a:rPr>
                <a:t>một cách linh hoạt, sang tạo khi nói hoặc viết.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5" name="Oval 14"/>
            <p:cNvSpPr/>
            <p:nvPr/>
          </p:nvSpPr>
          <p:spPr>
            <a:xfrm>
              <a:off x="-26657" y="2164702"/>
              <a:ext cx="576299" cy="576593"/>
            </a:xfrm>
            <a:prstGeom prst="ellipse">
              <a:avLst/>
            </a:prstGeom>
            <a:solidFill>
              <a:schemeClr val="accent5">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6" name="Rounded Rectangle 15"/>
          <p:cNvSpPr/>
          <p:nvPr/>
        </p:nvSpPr>
        <p:spPr>
          <a:xfrm>
            <a:off x="3154679" y="606719"/>
            <a:ext cx="5713549"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solidFill>
                <a:latin typeface="Times New Roman" panose="02020603050405020304" pitchFamily="18" charset="0"/>
                <a:cs typeface="Times New Roman" panose="02020603050405020304" pitchFamily="18" charset="0"/>
              </a:rPr>
              <a:t>Bài </a:t>
            </a:r>
            <a:r>
              <a:rPr lang="en-US" sz="3000" b="1" smtClean="0">
                <a:solidFill>
                  <a:schemeClr val="tx1"/>
                </a:solidFill>
                <a:latin typeface="Times New Roman" panose="02020603050405020304" pitchFamily="18" charset="0"/>
                <a:cs typeface="Times New Roman" panose="02020603050405020304" pitchFamily="18" charset="0"/>
              </a:rPr>
              <a:t>3 </a:t>
            </a:r>
            <a:r>
              <a:rPr lang="en-US" sz="3000" b="1" smtClean="0">
                <a:solidFill>
                  <a:schemeClr val="tx1"/>
                </a:solidFill>
                <a:latin typeface="Times New Roman" panose="02020603050405020304" pitchFamily="18" charset="0"/>
                <a:cs typeface="Times New Roman" panose="02020603050405020304" pitchFamily="18" charset="0"/>
              </a:rPr>
              <a:t>em đã đạt được yêu cầu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10595889" y="3805262"/>
            <a:ext cx="872647" cy="1869777"/>
          </a:xfrm>
          <a:prstGeom prst="rect">
            <a:avLst/>
          </a:prstGeom>
          <a:noFill/>
        </p:spPr>
        <p:txBody>
          <a:bodyPr wrap="square" rtlCol="0">
            <a:spAutoFit/>
          </a:bodyPr>
          <a:lstStyle/>
          <a:p>
            <a:r>
              <a:rPr lang="en-US" sz="11500" smtClean="0">
                <a:solidFill>
                  <a:srgbClr val="00B050"/>
                </a:solidFill>
                <a:sym typeface="Wingdings 2" panose="05020102010507070707" pitchFamily="18" charset="2"/>
              </a:rPr>
              <a:t></a:t>
            </a:r>
            <a:endParaRPr lang="en-US" sz="11500">
              <a:solidFill>
                <a:srgbClr val="00B050"/>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3" name="Rectangles 2"/>
          <p:cNvSpPr/>
          <p:nvPr/>
        </p:nvSpPr>
        <p:spPr>
          <a:xfrm rot="300000">
            <a:off x="-178435" y="5708015"/>
            <a:ext cx="12371070" cy="1969770"/>
          </a:xfrm>
          <a:prstGeom prst="rect">
            <a:avLst/>
          </a:prstGeom>
          <a:solidFill>
            <a:srgbClr val="F4A7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Box 4"/>
          <p:cNvSpPr txBox="1"/>
          <p:nvPr/>
        </p:nvSpPr>
        <p:spPr>
          <a:xfrm>
            <a:off x="2875280" y="1929130"/>
            <a:ext cx="6583680" cy="1014730"/>
          </a:xfrm>
          <a:prstGeom prst="rect">
            <a:avLst/>
          </a:prstGeom>
          <a:noFill/>
        </p:spPr>
        <p:txBody>
          <a:bodyPr wrap="square" rtlCol="0">
            <a:spAutoFit/>
          </a:bodyPr>
          <a:lstStyle/>
          <a:p>
            <a:pPr algn="ctr"/>
            <a:r>
              <a:rPr lang="vi-VN" altLang="en-US" sz="6000" b="1">
                <a:solidFill>
                  <a:srgbClr val="FF0000"/>
                </a:solidFill>
              </a:rPr>
              <a:t>VẬN DỤNG</a:t>
            </a:r>
            <a:endParaRPr lang="vi-VN" altLang="en-US" sz="6000" b="1">
              <a:solidFill>
                <a:srgbClr val="FF0000"/>
              </a:solidFill>
            </a:endParaRPr>
          </a:p>
        </p:txBody>
      </p:sp>
      <p:pic>
        <p:nvPicPr>
          <p:cNvPr id="10" name="Picture 9" descr="453ac18e1a055036e8e3ef0e631aa73c"/>
          <p:cNvPicPr>
            <a:picLocks noChangeAspect="1"/>
          </p:cNvPicPr>
          <p:nvPr/>
        </p:nvPicPr>
        <p:blipFill>
          <a:blip r:embed="rId2">
            <a:clrChange>
              <a:clrFrom>
                <a:srgbClr val="F4EFDC">
                  <a:alpha val="100000"/>
                </a:srgbClr>
              </a:clrFrom>
              <a:clrTo>
                <a:srgbClr val="F4EFDC">
                  <a:alpha val="100000"/>
                  <a:alpha val="0"/>
                </a:srgbClr>
              </a:clrTo>
            </a:clrChange>
            <a:extLst>
              <a:ext uri="{BEBA8EAE-BF5A-486C-A8C5-ECC9F3942E4B}">
                <a14:imgProps xmlns:a14="http://schemas.microsoft.com/office/drawing/2010/main">
                  <a14:imgLayer r:embed="rId3">
                    <a14:imgEffect>
                      <a14:backgroundRemoval t="9591" b="93961" l="5142" r="98227">
                        <a14:foregroundMark x1="35461" y1="24512" x2="59752" y2="38366"/>
                        <a14:foregroundMark x1="59752" y1="38366" x2="40071" y2="41563"/>
                        <a14:foregroundMark x1="40071" y1="41563" x2="48227" y2="28242"/>
                        <a14:foregroundMark x1="48227" y1="28242" x2="28723" y2="38544"/>
                        <a14:foregroundMark x1="28723" y1="38544" x2="64184" y2="30018"/>
                        <a14:foregroundMark x1="64184" y1="30018" x2="66312" y2="62700"/>
                        <a14:foregroundMark x1="66312" y1="62700" x2="75532" y2="44583"/>
                        <a14:foregroundMark x1="75532" y1="44583" x2="56206" y2="68384"/>
                        <a14:foregroundMark x1="56206" y1="68384" x2="28369" y2="68206"/>
                        <a14:foregroundMark x1="36348" y1="31261" x2="70035" y2="42274"/>
                        <a14:foregroundMark x1="37943" y1="28597" x2="51773" y2="33393"/>
                        <a14:foregroundMark x1="51773" y1="33393" x2="57979" y2="38899"/>
                        <a14:foregroundMark x1="42730" y1="40675" x2="68440" y2="42984"/>
                        <a14:foregroundMark x1="68440" y1="42984" x2="43262" y2="63410"/>
                        <a14:foregroundMark x1="43262" y1="63410" x2="54078" y2="76554"/>
                        <a14:foregroundMark x1="54078" y1="76554" x2="23582" y2="77087"/>
                        <a14:foregroundMark x1="23582" y1="77087" x2="12589" y2="69627"/>
                        <a14:foregroundMark x1="12589" y1="69627" x2="12411" y2="69449"/>
                        <a14:foregroundMark x1="20390" y1="77798" x2="18972" y2="84902"/>
                        <a14:foregroundMark x1="20922" y1="83837" x2="20922" y2="83837"/>
                        <a14:foregroundMark x1="20922" y1="79929" x2="21631" y2="83304"/>
                        <a14:foregroundMark x1="19149" y1="80817" x2="17199" y2="84547"/>
                        <a14:foregroundMark x1="43794" y1="93606" x2="89007" y2="85613"/>
                        <a14:foregroundMark x1="88121" y1="43694" x2="82447" y2="53108"/>
                        <a14:foregroundMark x1="88121" y1="44050" x2="97695" y2="43339"/>
                        <a14:foregroundMark x1="86879" y1="53996" x2="98404" y2="44583"/>
                        <a14:foregroundMark x1="81206" y1="50089" x2="76241" y2="60746"/>
                        <a14:foregroundMark x1="81738" y1="36945" x2="74291" y2="65187"/>
                        <a14:foregroundMark x1="82270" y1="30906" x2="74291" y2="63055"/>
                        <a14:foregroundMark x1="80319" y1="28597" x2="65426" y2="76909"/>
                        <a14:foregroundMark x1="72872" y1="41918" x2="59929" y2="77265"/>
                        <a14:foregroundMark x1="72872" y1="25577" x2="53901" y2="61101"/>
                        <a14:foregroundMark x1="64362" y1="36945" x2="47872" y2="55062"/>
                        <a14:foregroundMark x1="60638" y1="33570" x2="59574" y2="58437"/>
                        <a14:foregroundMark x1="60106" y1="36590" x2="60106" y2="63055"/>
                        <a14:foregroundMark x1="10993" y1="13499" x2="51596" y2="15098"/>
                        <a14:foregroundMark x1="22695" y1="26821" x2="11348" y2="45471"/>
                        <a14:foregroundMark x1="11348" y1="45471" x2="19858" y2="51687"/>
                        <a14:foregroundMark x1="26773" y1="38544" x2="21454" y2="55773"/>
                        <a14:foregroundMark x1="17908" y1="52398" x2="19681" y2="55062"/>
                        <a14:foregroundMark x1="7624" y1="31616" x2="8511" y2="46714"/>
                        <a14:foregroundMark x1="5496" y1="30906" x2="5496" y2="42629"/>
                        <a14:foregroundMark x1="11879" y1="15453" x2="32801" y2="15453"/>
                        <a14:foregroundMark x1="31738" y1="9769" x2="22695" y2="31972"/>
                        <a14:foregroundMark x1="18972" y1="16519" x2="25355" y2="31972"/>
                        <a14:foregroundMark x1="14362" y1="14742" x2="32801" y2="11190"/>
                        <a14:foregroundMark x1="9397" y1="12433" x2="15957" y2="12433"/>
                        <a14:foregroundMark x1="32624" y1="12078" x2="44504" y2="11190"/>
                        <a14:foregroundMark x1="47695" y1="12078" x2="51950" y2="12078"/>
                        <a14:foregroundMark x1="54965" y1="13144" x2="56915" y2="16519"/>
                        <a14:foregroundMark x1="58333" y1="13144" x2="59397" y2="15808"/>
                        <a14:foregroundMark x1="54078" y1="17229" x2="48936" y2="31261"/>
                        <a14:foregroundMark x1="16844" y1="72114" x2="18085" y2="68739"/>
                        <a14:foregroundMark x1="11348" y1="67140" x2="14362" y2="67851"/>
                        <a14:foregroundMark x1="27305" y1="63766" x2="45213" y2="76377"/>
                        <a14:foregroundMark x1="45213" y1="76377" x2="58156" y2="76377"/>
                        <a14:foregroundMark x1="58156" y1="76377" x2="64184" y2="46181"/>
                        <a14:foregroundMark x1="64184" y1="46181" x2="73050" y2="59503"/>
                        <a14:foregroundMark x1="73050" y1="59503" x2="78546" y2="42451"/>
                        <a14:foregroundMark x1="78546" y1="42451" x2="90071" y2="43517"/>
                        <a14:foregroundMark x1="90071" y1="43517" x2="94681" y2="42629"/>
                        <a14:foregroundMark x1="47163" y1="93606" x2="62943" y2="89876"/>
                        <a14:foregroundMark x1="44681" y1="93961" x2="85461" y2="86856"/>
                        <a14:foregroundMark x1="23582" y1="33215" x2="28014" y2="61456"/>
                        <a14:foregroundMark x1="46277" y1="33925" x2="49645" y2="60391"/>
                        <a14:foregroundMark x1="66312" y1="46359" x2="62057" y2="55417"/>
                      </a14:backgroundRemoval>
                    </a14:imgEffect>
                  </a14:imgLayer>
                </a14:imgProps>
              </a:ext>
            </a:extLst>
          </a:blip>
          <a:stretch>
            <a:fillRect/>
          </a:stretch>
        </p:blipFill>
        <p:spPr>
          <a:xfrm>
            <a:off x="0" y="4105910"/>
            <a:ext cx="4182110" cy="275209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3" name="Cloud Callout 2"/>
          <p:cNvSpPr/>
          <p:nvPr/>
        </p:nvSpPr>
        <p:spPr>
          <a:xfrm>
            <a:off x="2336800" y="1262376"/>
            <a:ext cx="5863771" cy="3028402"/>
          </a:xfrm>
          <a:prstGeom prst="cloudCallout">
            <a:avLst>
              <a:gd name="adj1" fmla="val -51176"/>
              <a:gd name="adj2" fmla="val 9344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Times New Roman" panose="02020603050405020304" pitchFamily="18" charset="0"/>
                <a:cs typeface="Times New Roman" panose="02020603050405020304" pitchFamily="18" charset="0"/>
              </a:rPr>
              <a:t>Qua bài học hôm nay, em biết thêm kiến thức gì?</a:t>
            </a:r>
            <a:endParaRPr lang="en-US" sz="3200" dirty="0">
              <a:solidFill>
                <a:schemeClr val="tx1"/>
              </a:solidFill>
            </a:endParaRPr>
          </a:p>
        </p:txBody>
      </p:sp>
      <p:sp>
        <p:nvSpPr>
          <p:cNvPr id="6" name="Double Wave 5"/>
          <p:cNvSpPr/>
          <p:nvPr/>
        </p:nvSpPr>
        <p:spPr>
          <a:xfrm>
            <a:off x="1543779" y="969641"/>
            <a:ext cx="9739086" cy="3931918"/>
          </a:xfrm>
          <a:prstGeom prst="doubleWave">
            <a:avLst>
              <a:gd name="adj1" fmla="val 6250"/>
              <a:gd name="adj2" fmla="val -314"/>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smtClean="0">
              <a:solidFill>
                <a:schemeClr val="tx1"/>
              </a:solidFill>
              <a:latin typeface="Times New Roman" panose="02020603050405020304" pitchFamily="18" charset="0"/>
              <a:cs typeface="Times New Roman" panose="02020603050405020304" pitchFamily="18" charset="0"/>
            </a:endParaRPr>
          </a:p>
          <a:p>
            <a:pPr algn="ctr"/>
            <a:r>
              <a:rPr lang="en-US" sz="3200" b="1" dirty="0" err="1" smtClean="0">
                <a:solidFill>
                  <a:schemeClr val="tx1"/>
                </a:solidFill>
                <a:latin typeface="Times New Roman" panose="02020603050405020304" pitchFamily="18" charset="0"/>
                <a:cs typeface="Times New Roman" panose="02020603050405020304" pitchFamily="18" charset="0"/>
              </a:rPr>
              <a:t>Về</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err="1" smtClean="0">
                <a:solidFill>
                  <a:schemeClr val="tx1"/>
                </a:solidFill>
                <a:latin typeface="Times New Roman" panose="02020603050405020304" pitchFamily="18" charset="0"/>
                <a:cs typeface="Times New Roman" panose="02020603050405020304" pitchFamily="18" charset="0"/>
              </a:rPr>
              <a:t>nhà</a:t>
            </a:r>
            <a:r>
              <a:rPr lang="en-US" sz="3200" b="1" smtClean="0">
                <a:solidFill>
                  <a:schemeClr val="tx1"/>
                </a:solidFill>
                <a:latin typeface="Times New Roman" panose="02020603050405020304" pitchFamily="18" charset="0"/>
                <a:cs typeface="Times New Roman" panose="02020603050405020304" pitchFamily="18" charset="0"/>
              </a:rPr>
              <a:t> em </a:t>
            </a:r>
            <a:r>
              <a:rPr lang="en-US" sz="3200" b="1" dirty="0" err="1" smtClean="0">
                <a:solidFill>
                  <a:schemeClr val="tx1"/>
                </a:solidFill>
                <a:latin typeface="Times New Roman" panose="02020603050405020304" pitchFamily="18" charset="0"/>
                <a:cs typeface="Times New Roman" panose="02020603050405020304" pitchFamily="18" charset="0"/>
              </a:rPr>
              <a:t>cần</a:t>
            </a:r>
            <a:r>
              <a:rPr lang="en-US" sz="3200" b="1" dirty="0" smtClean="0">
                <a:solidFill>
                  <a:schemeClr val="tx1"/>
                </a:solidFill>
                <a:latin typeface="Times New Roman" panose="02020603050405020304" pitchFamily="18" charset="0"/>
                <a:cs typeface="Times New Roman" panose="02020603050405020304" pitchFamily="18" charset="0"/>
              </a:rPr>
              <a:t>:</a:t>
            </a:r>
            <a:endParaRPr lang="en-US" sz="3200" b="1" dirty="0" smtClean="0">
              <a:solidFill>
                <a:schemeClr val="tx1"/>
              </a:solidFill>
              <a:latin typeface="Times New Roman" panose="02020603050405020304" pitchFamily="18" charset="0"/>
              <a:cs typeface="Times New Roman" panose="02020603050405020304" pitchFamily="18" charset="0"/>
            </a:endParaRPr>
          </a:p>
          <a:p>
            <a:pPr marL="285750" indent="-285750" algn="just">
              <a:buFontTx/>
              <a:buChar char="-"/>
            </a:pPr>
            <a:r>
              <a:rPr lang="en-US" altLang="en-US" sz="3200" smtClean="0">
                <a:solidFill>
                  <a:schemeClr val="tx1"/>
                </a:solidFill>
                <a:latin typeface="Times New Roman" panose="02020603050405020304" pitchFamily="18" charset="0"/>
                <a:cs typeface="Times New Roman" panose="02020603050405020304" pitchFamily="18" charset="0"/>
              </a:rPr>
              <a:t>Ôn tập kiến thức đã học.</a:t>
            </a:r>
            <a:endParaRPr lang="en-US" altLang="en-US" sz="3200">
              <a:solidFill>
                <a:schemeClr val="tx1"/>
              </a:solidFill>
              <a:latin typeface="Times New Roman" panose="02020603050405020304" pitchFamily="18" charset="0"/>
              <a:cs typeface="Times New Roman" panose="02020603050405020304" pitchFamily="18" charset="0"/>
            </a:endParaRPr>
          </a:p>
          <a:p>
            <a:pPr marL="285750" indent="-285750" algn="just">
              <a:buFontTx/>
              <a:buChar char="-"/>
            </a:pPr>
            <a:r>
              <a:rPr lang="en-US" sz="3200" smtClean="0">
                <a:solidFill>
                  <a:schemeClr val="tx1"/>
                </a:solidFill>
                <a:latin typeface="Times New Roman" panose="02020603050405020304" pitchFamily="18" charset="0"/>
                <a:cs typeface="Times New Roman" panose="02020603050405020304" pitchFamily="18" charset="0"/>
              </a:rPr>
              <a:t>Chuẩn bị bài sau</a:t>
            </a:r>
            <a:r>
              <a:rPr lang="vi-VN" altLang="en-US" sz="3200" smtClean="0">
                <a:solidFill>
                  <a:schemeClr val="tx1"/>
                </a:solidFill>
                <a:latin typeface="Times New Roman" panose="02020603050405020304" pitchFamily="18" charset="0"/>
                <a:cs typeface="Times New Roman" panose="02020603050405020304" pitchFamily="18" charset="0"/>
              </a:rPr>
              <a:t>.</a:t>
            </a:r>
            <a:endParaRPr lang="en-US" smtClean="0"/>
          </a:p>
          <a:p>
            <a:pPr marL="285750" indent="-285750" algn="ctr">
              <a:buFontTx/>
              <a:buChar char="-"/>
            </a:pPr>
            <a:endParaRPr 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327" y="470263"/>
            <a:ext cx="11181804" cy="5865223"/>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Cloud 1"/>
          <p:cNvSpPr/>
          <p:nvPr/>
        </p:nvSpPr>
        <p:spPr>
          <a:xfrm>
            <a:off x="783771" y="1335315"/>
            <a:ext cx="10493829" cy="4049486"/>
          </a:xfrm>
          <a:prstGeom prst="clou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50000"/>
              </a:spcBef>
            </a:pPr>
            <a:r>
              <a:rPr lang="en-US" altLang="en-US" sz="3200" b="1" smtClean="0">
                <a:solidFill>
                  <a:schemeClr val="tx1"/>
                </a:solidFill>
                <a:latin typeface="Times New Roman" panose="02020603050405020304" pitchFamily="18" charset="0"/>
              </a:rPr>
              <a:t>1. Hãy </a:t>
            </a:r>
            <a:r>
              <a:rPr lang="en-US" altLang="en-US" sz="3200" b="1" smtClean="0">
                <a:solidFill>
                  <a:schemeClr val="tx1"/>
                </a:solidFill>
                <a:latin typeface="Times New Roman" panose="02020603050405020304" pitchFamily="18" charset="0"/>
              </a:rPr>
              <a:t>đặt câu kể theo kiểu Ai làm gì?</a:t>
            </a:r>
            <a:endParaRPr lang="en-US" altLang="en-US" sz="3200" b="1" smtClean="0">
              <a:solidFill>
                <a:schemeClr val="tx1"/>
              </a:solidFill>
              <a:latin typeface="Times New Roman" panose="02020603050405020304" pitchFamily="18" charset="0"/>
            </a:endParaRPr>
          </a:p>
          <a:p>
            <a:pPr algn="just">
              <a:spcBef>
                <a:spcPct val="50000"/>
              </a:spcBef>
            </a:pPr>
            <a:r>
              <a:rPr lang="en-US" altLang="en-US" sz="3200" b="1" smtClean="0">
                <a:solidFill>
                  <a:schemeClr val="tx1"/>
                </a:solidFill>
                <a:latin typeface="Times New Roman" panose="02020603050405020304" pitchFamily="18" charset="0"/>
              </a:rPr>
              <a:t>2. Câu kể Ai làm gì? thường có những bộ phận nào?</a:t>
            </a:r>
            <a:endParaRPr lang="en-US" altLang="en-US" sz="3200" b="1">
              <a:solidFill>
                <a:schemeClr val="tx1"/>
              </a:solidFill>
              <a:latin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Text Box 1"/>
          <p:cNvSpPr txBox="1"/>
          <p:nvPr/>
        </p:nvSpPr>
        <p:spPr>
          <a:xfrm>
            <a:off x="838200" y="877570"/>
            <a:ext cx="10771505" cy="1753235"/>
          </a:xfrm>
          <a:prstGeom prst="rect">
            <a:avLst/>
          </a:prstGeom>
          <a:noFill/>
        </p:spPr>
        <p:txBody>
          <a:bodyPr wrap="square" rtlCol="0">
            <a:spAutoFit/>
          </a:bodyPr>
          <a:lstStyle/>
          <a:p>
            <a:pPr algn="ctr"/>
            <a:r>
              <a:rPr lang="vi-VN" altLang="en-US" sz="3600">
                <a:effectLst>
                  <a:outerShdw blurRad="38100" dist="38100" dir="2700000" algn="tl">
                    <a:srgbClr val="000000">
                      <a:alpha val="43137"/>
                    </a:srgbClr>
                  </a:outerShdw>
                </a:effectLst>
              </a:rPr>
              <a:t>Thứ sáu ngày 7 tháng 1 năm 2022</a:t>
            </a:r>
            <a:endParaRPr lang="vi-VN" altLang="en-US" sz="3600">
              <a:effectLst>
                <a:outerShdw blurRad="38100" dist="38100" dir="2700000" algn="tl">
                  <a:srgbClr val="000000">
                    <a:alpha val="43137"/>
                  </a:srgbClr>
                </a:outerShdw>
              </a:effectLst>
            </a:endParaRPr>
          </a:p>
          <a:p>
            <a:pPr algn="ctr"/>
            <a:r>
              <a:rPr lang="vi-VN" altLang="en-US" sz="3600">
                <a:effectLst>
                  <a:outerShdw blurRad="38100" dist="38100" dir="2700000" algn="tl">
                    <a:srgbClr val="000000">
                      <a:alpha val="43137"/>
                    </a:srgbClr>
                  </a:outerShdw>
                </a:effectLst>
              </a:rPr>
              <a:t>Luyện từ và câu</a:t>
            </a:r>
            <a:endParaRPr lang="vi-VN" altLang="en-US" sz="3600">
              <a:effectLst>
                <a:outerShdw blurRad="38100" dist="38100" dir="2700000" algn="tl">
                  <a:srgbClr val="000000">
                    <a:alpha val="43137"/>
                  </a:srgbClr>
                </a:outerShdw>
              </a:effectLst>
            </a:endParaRPr>
          </a:p>
          <a:p>
            <a:pPr algn="ctr"/>
            <a:r>
              <a:rPr lang="vi-VN" altLang="en-US" sz="3600">
                <a:solidFill>
                  <a:srgbClr val="FF0000"/>
                </a:solidFill>
                <a:effectLst>
                  <a:outerShdw blurRad="38100" dist="38100" dir="2700000" algn="tl">
                    <a:srgbClr val="000000">
                      <a:alpha val="43137"/>
                    </a:srgbClr>
                  </a:outerShdw>
                </a:effectLst>
              </a:rPr>
              <a:t>Vị ngữ trong câu kể Ai làm gì? (171)</a:t>
            </a:r>
            <a:endParaRPr lang="vi-VN" altLang="en-US" sz="3600">
              <a:solidFill>
                <a:srgbClr val="FF0000"/>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3415937" y="519356"/>
            <a:ext cx="5055326"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err="1">
                <a:solidFill>
                  <a:schemeClr val="tx1"/>
                </a:solidFill>
                <a:latin typeface="Times New Roman" panose="02020603050405020304" pitchFamily="18" charset="0"/>
                <a:cs typeface="Times New Roman" panose="02020603050405020304" pitchFamily="18" charset="0"/>
              </a:rPr>
              <a:t>Yêu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cần</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đạt</a:t>
            </a:r>
            <a:endParaRPr lang="en-US" sz="3000" b="1" dirty="0">
              <a:solidFill>
                <a:schemeClr val="tx1"/>
              </a:solidFill>
              <a:latin typeface="Times New Roman" panose="02020603050405020304" pitchFamily="18" charset="0"/>
              <a:cs typeface="Times New Roman" panose="02020603050405020304" pitchFamily="18" charset="0"/>
            </a:endParaRPr>
          </a:p>
        </p:txBody>
      </p:sp>
      <p:grpSp>
        <p:nvGrpSpPr>
          <p:cNvPr id="11" name="Group 10"/>
          <p:cNvGrpSpPr/>
          <p:nvPr/>
        </p:nvGrpSpPr>
        <p:grpSpPr bwMode="auto">
          <a:xfrm>
            <a:off x="610586" y="1873730"/>
            <a:ext cx="10674076" cy="811413"/>
            <a:chOff x="-12697" y="1699617"/>
            <a:chExt cx="9412922" cy="811879"/>
          </a:xfrm>
          <a:solidFill>
            <a:srgbClr val="FF99FF"/>
          </a:solidFill>
        </p:grpSpPr>
        <p:sp>
          <p:nvSpPr>
            <p:cNvPr id="5" name="Rectangle 4"/>
            <p:cNvSpPr/>
            <p:nvPr/>
          </p:nvSpPr>
          <p:spPr>
            <a:xfrm>
              <a:off x="678063" y="1699617"/>
              <a:ext cx="8722162" cy="811879"/>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ý nghĩa của vị ngữ trong câu kể </a:t>
              </a:r>
              <a:r>
                <a:rPr lang="en-US" sz="2800" i="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Ai làm gì?</a:t>
              </a:r>
              <a:endParaRPr lang="en-US" sz="28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p:cNvSpPr/>
            <p:nvPr/>
          </p:nvSpPr>
          <p:spPr>
            <a:xfrm>
              <a:off x="-12697" y="1817260"/>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endParaRPr lang="en-US" sz="32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10" name="Group 9"/>
          <p:cNvGrpSpPr/>
          <p:nvPr/>
        </p:nvGrpSpPr>
        <p:grpSpPr bwMode="auto">
          <a:xfrm>
            <a:off x="606562" y="3061751"/>
            <a:ext cx="10674076" cy="784534"/>
            <a:chOff x="-26657" y="2060507"/>
            <a:chExt cx="8941551" cy="784984"/>
          </a:xfrm>
        </p:grpSpPr>
        <p:sp>
          <p:nvSpPr>
            <p:cNvPr id="13" name="Rectangle 12"/>
            <p:cNvSpPr/>
            <p:nvPr/>
          </p:nvSpPr>
          <p:spPr>
            <a:xfrm>
              <a:off x="643705" y="2060507"/>
              <a:ext cx="8271189" cy="784984"/>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Hiểu vị ngữ trong câu kể </a:t>
              </a:r>
              <a:r>
                <a:rPr lang="en-US" sz="2800" i="1" smtClean="0">
                  <a:solidFill>
                    <a:schemeClr val="tx1"/>
                  </a:solidFill>
                  <a:latin typeface="Times New Roman" panose="02020603050405020304" pitchFamily="18" charset="0"/>
                  <a:cs typeface="Times New Roman" panose="02020603050405020304" pitchFamily="18" charset="0"/>
                </a:rPr>
                <a:t>Ai làm gì? </a:t>
              </a:r>
              <a:r>
                <a:rPr lang="en-US" sz="2800" smtClean="0">
                  <a:solidFill>
                    <a:schemeClr val="tx1"/>
                  </a:solidFill>
                  <a:latin typeface="Times New Roman" panose="02020603050405020304" pitchFamily="18" charset="0"/>
                  <a:cs typeface="Times New Roman" panose="02020603050405020304" pitchFamily="18" charset="0"/>
                </a:rPr>
                <a:t>thường do động từ hay cụm động từ đảm nhiệm.</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p:cNvSpPr/>
            <p:nvPr/>
          </p:nvSpPr>
          <p:spPr>
            <a:xfrm>
              <a:off x="-26657" y="2164702"/>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smtClean="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9" name="Group 8"/>
          <p:cNvGrpSpPr/>
          <p:nvPr/>
        </p:nvGrpSpPr>
        <p:grpSpPr bwMode="auto">
          <a:xfrm>
            <a:off x="606562" y="4222893"/>
            <a:ext cx="10674076" cy="900649"/>
            <a:chOff x="-26657" y="2060506"/>
            <a:chExt cx="8941551" cy="901166"/>
          </a:xfrm>
        </p:grpSpPr>
        <p:sp>
          <p:nvSpPr>
            <p:cNvPr id="12" name="Rectangle 11"/>
            <p:cNvSpPr/>
            <p:nvPr/>
          </p:nvSpPr>
          <p:spPr>
            <a:xfrm>
              <a:off x="643705" y="2060506"/>
              <a:ext cx="8271189" cy="901166"/>
            </a:xfrm>
            <a:prstGeom prst="rect">
              <a:avLst/>
            </a:prstGeom>
            <a:solidFill>
              <a:schemeClr val="accent4">
                <a:lumMod val="40000"/>
                <a:lumOff val="6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Sử dụng câu kể </a:t>
              </a:r>
              <a:r>
                <a:rPr lang="en-US" sz="2800" i="1" smtClean="0">
                  <a:solidFill>
                    <a:schemeClr val="tx1"/>
                  </a:solidFill>
                  <a:latin typeface="Times New Roman" panose="02020603050405020304" pitchFamily="18" charset="0"/>
                  <a:cs typeface="Times New Roman" panose="02020603050405020304" pitchFamily="18" charset="0"/>
                </a:rPr>
                <a:t>Ai làm gì? </a:t>
              </a:r>
              <a:r>
                <a:rPr lang="en-US" sz="2800" smtClean="0">
                  <a:solidFill>
                    <a:schemeClr val="tx1"/>
                  </a:solidFill>
                  <a:latin typeface="Times New Roman" panose="02020603050405020304" pitchFamily="18" charset="0"/>
                  <a:cs typeface="Times New Roman" panose="02020603050405020304" pitchFamily="18" charset="0"/>
                </a:rPr>
                <a:t>một cách linh hoạt, sang tạo khi nói hoặc viết.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5" name="Oval 14"/>
            <p:cNvSpPr/>
            <p:nvPr/>
          </p:nvSpPr>
          <p:spPr>
            <a:xfrm>
              <a:off x="-26657" y="2164702"/>
              <a:ext cx="576299" cy="576593"/>
            </a:xfrm>
            <a:prstGeom prst="ellipse">
              <a:avLst/>
            </a:prstGeom>
            <a:solidFill>
              <a:schemeClr val="accent5">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3425825" y="1636395"/>
            <a:ext cx="6290945" cy="2642870"/>
          </a:xfrm>
          <a:prstGeom prst="roundRect">
            <a:avLst/>
          </a:prstGeom>
          <a:solidFill>
            <a:srgbClr val="FFF5C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vi-VN" altLang="en-US" sz="3600" b="1">
                <a:solidFill>
                  <a:srgbClr val="FF0000"/>
                </a:solidFill>
              </a:rPr>
              <a:t>HÌNH THÀNH </a:t>
            </a:r>
            <a:endParaRPr lang="vi-VN" altLang="en-US" sz="3600" b="1">
              <a:solidFill>
                <a:srgbClr val="FF0000"/>
              </a:solidFill>
            </a:endParaRPr>
          </a:p>
          <a:p>
            <a:pPr algn="ctr"/>
            <a:r>
              <a:rPr lang="vi-VN" altLang="en-US" sz="3600" b="1">
                <a:solidFill>
                  <a:srgbClr val="FF0000"/>
                </a:solidFill>
              </a:rPr>
              <a:t>KIẾN THỨC MỚI</a:t>
            </a:r>
            <a:endParaRPr lang="vi-VN" altLang="en-US" sz="3600" b="1">
              <a:solidFill>
                <a:srgbClr val="FF0000"/>
              </a:solidFill>
            </a:endParaRPr>
          </a:p>
        </p:txBody>
      </p:sp>
      <p:pic>
        <p:nvPicPr>
          <p:cNvPr id="3" name="Picture 2" descr="pp26"/>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flipH="1">
            <a:off x="1595120" y="2820035"/>
            <a:ext cx="2499995" cy="343598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6" name="Rectangle 28"/>
          <p:cNvSpPr>
            <a:spLocks noChangeArrowheads="1"/>
          </p:cNvSpPr>
          <p:nvPr/>
        </p:nvSpPr>
        <p:spPr bwMode="auto">
          <a:xfrm>
            <a:off x="831215" y="1317897"/>
            <a:ext cx="9144000"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endParaRPr lang="vi-VN" altLang="en-US" sz="2800" b="1">
              <a:solidFill>
                <a:schemeClr val="tx2"/>
              </a:solidFill>
            </a:endParaRPr>
          </a:p>
        </p:txBody>
      </p:sp>
      <p:sp>
        <p:nvSpPr>
          <p:cNvPr id="7" name="Rectangle 29"/>
          <p:cNvSpPr>
            <a:spLocks noChangeArrowheads="1"/>
          </p:cNvSpPr>
          <p:nvPr/>
        </p:nvSpPr>
        <p:spPr bwMode="auto">
          <a:xfrm>
            <a:off x="750252" y="1927497"/>
            <a:ext cx="9144001"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endParaRPr lang="vi-VN" altLang="en-US" sz="2800" b="1">
              <a:solidFill>
                <a:schemeClr val="tx2"/>
              </a:solidFill>
            </a:endParaRPr>
          </a:p>
        </p:txBody>
      </p:sp>
      <p:sp>
        <p:nvSpPr>
          <p:cNvPr id="8" name="Rectangle 31"/>
          <p:cNvSpPr>
            <a:spLocks noChangeArrowheads="1"/>
          </p:cNvSpPr>
          <p:nvPr/>
        </p:nvSpPr>
        <p:spPr bwMode="auto">
          <a:xfrm>
            <a:off x="1270000" y="713109"/>
            <a:ext cx="9789886" cy="3107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just" eaLnBrk="1" hangingPunct="1">
              <a:spcBef>
                <a:spcPct val="0"/>
              </a:spcBef>
              <a:buFontTx/>
              <a:buNone/>
            </a:pPr>
            <a:r>
              <a:rPr lang="en-US" altLang="en-US" sz="2800" b="1" u="sng"/>
              <a:t>I. Nhận xét</a:t>
            </a:r>
            <a:endParaRPr lang="en-US" altLang="en-US" sz="2800" b="1" u="sng"/>
          </a:p>
          <a:p>
            <a:pPr algn="just" eaLnBrk="1" hangingPunct="1">
              <a:spcBef>
                <a:spcPct val="0"/>
              </a:spcBef>
              <a:buFontTx/>
              <a:buNone/>
            </a:pPr>
            <a:r>
              <a:rPr lang="en-US" altLang="en-US" sz="2800"/>
              <a:t>Đọc đoạn văn sau và trả lời câu hỏi: </a:t>
            </a:r>
            <a:endParaRPr lang="en-US" altLang="en-US" sz="2800"/>
          </a:p>
          <a:p>
            <a:pPr algn="just" eaLnBrk="1" hangingPunct="1">
              <a:spcBef>
                <a:spcPct val="0"/>
              </a:spcBef>
              <a:buFontTx/>
              <a:buNone/>
            </a:pPr>
            <a:r>
              <a:rPr lang="en-US" altLang="en-US" sz="2800"/>
              <a:t>        Hàng trăm con voi đang tiến về bãi. Người các </a:t>
            </a:r>
            <a:r>
              <a:rPr lang="en-US" altLang="en-US" sz="2800" smtClean="0"/>
              <a:t>buôn </a:t>
            </a:r>
            <a:r>
              <a:rPr lang="en-US" altLang="en-US" sz="2800"/>
              <a:t>làng kéo về nườm nượp. Mấy anh thanh niên khua chiêng rộn ràng</a:t>
            </a:r>
            <a:r>
              <a:rPr lang="en-US" altLang="en-US" sz="2800" u="sng"/>
              <a:t>.</a:t>
            </a:r>
            <a:r>
              <a:rPr lang="en-US" altLang="en-US" sz="2800"/>
              <a:t> Các bà đeo những vòng bạc, vòng vàng. Các chị mặc những chiếc váy thêu rực rỡ. Hôm nay, Tây Nguyên thật tưng bừng.</a:t>
            </a:r>
            <a:endParaRPr lang="en-US" altLang="en-US" sz="2800"/>
          </a:p>
          <a:p>
            <a:pPr algn="just" eaLnBrk="1" hangingPunct="1">
              <a:spcBef>
                <a:spcPct val="0"/>
              </a:spcBef>
              <a:buFontTx/>
              <a:buNone/>
            </a:pPr>
            <a:r>
              <a:rPr lang="en-US" altLang="en-US" sz="2800"/>
              <a:t>							</a:t>
            </a:r>
            <a:r>
              <a:rPr lang="en-US" altLang="en-US" sz="2400" smtClean="0"/>
              <a:t>           </a:t>
            </a:r>
            <a:r>
              <a:rPr lang="en-US" altLang="en-US" sz="2400" i="1" smtClean="0"/>
              <a:t>Theo </a:t>
            </a:r>
            <a:r>
              <a:rPr lang="en-US" altLang="en-US" sz="2400" b="1"/>
              <a:t>Lê Tấn</a:t>
            </a:r>
            <a:endParaRPr lang="en-US" altLang="en-US" sz="2400" b="1"/>
          </a:p>
        </p:txBody>
      </p:sp>
      <p:sp>
        <p:nvSpPr>
          <p:cNvPr id="9" name="Text Box 32"/>
          <p:cNvSpPr txBox="1">
            <a:spLocks noChangeArrowheads="1"/>
          </p:cNvSpPr>
          <p:nvPr/>
        </p:nvSpPr>
        <p:spPr bwMode="auto">
          <a:xfrm>
            <a:off x="1270000" y="3856769"/>
            <a:ext cx="9659256" cy="2255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just" eaLnBrk="1" hangingPunct="1">
              <a:lnSpc>
                <a:spcPct val="70000"/>
              </a:lnSpc>
              <a:spcBef>
                <a:spcPct val="50000"/>
              </a:spcBef>
              <a:buFontTx/>
              <a:buNone/>
            </a:pPr>
            <a:r>
              <a:rPr lang="en-US" altLang="en-US" sz="2800"/>
              <a:t>1. Tìm các câu kể </a:t>
            </a:r>
            <a:r>
              <a:rPr lang="en-US" altLang="en-US" sz="2800" b="1"/>
              <a:t>Ai làm gì?</a:t>
            </a:r>
            <a:r>
              <a:rPr lang="en-US" altLang="en-US" sz="2800"/>
              <a:t> Trong đoạn văn trên.</a:t>
            </a:r>
            <a:endParaRPr lang="en-US" altLang="en-US" sz="2800"/>
          </a:p>
          <a:p>
            <a:pPr algn="just" eaLnBrk="1" hangingPunct="1">
              <a:lnSpc>
                <a:spcPct val="70000"/>
              </a:lnSpc>
              <a:spcBef>
                <a:spcPct val="50000"/>
              </a:spcBef>
              <a:buFontTx/>
              <a:buNone/>
            </a:pPr>
            <a:r>
              <a:rPr lang="en-US" altLang="en-US" sz="2800"/>
              <a:t>2. Xác định vị ngữ trong mỗi câu vừa tìmđược.</a:t>
            </a:r>
            <a:endParaRPr lang="en-US" altLang="en-US" sz="2800"/>
          </a:p>
          <a:p>
            <a:pPr algn="just" eaLnBrk="1" hangingPunct="1">
              <a:lnSpc>
                <a:spcPct val="70000"/>
              </a:lnSpc>
              <a:spcBef>
                <a:spcPct val="50000"/>
              </a:spcBef>
              <a:buFontTx/>
              <a:buNone/>
            </a:pPr>
            <a:r>
              <a:rPr lang="en-US" altLang="en-US" sz="2800"/>
              <a:t>3. Nêu ý nghĩa của vị ngữ.</a:t>
            </a:r>
            <a:endParaRPr lang="en-US" altLang="en-US" sz="2800"/>
          </a:p>
          <a:p>
            <a:pPr algn="just" eaLnBrk="1" hangingPunct="1">
              <a:lnSpc>
                <a:spcPct val="70000"/>
              </a:lnSpc>
              <a:spcBef>
                <a:spcPct val="50000"/>
              </a:spcBef>
              <a:buFontTx/>
              <a:buNone/>
            </a:pPr>
            <a:r>
              <a:rPr lang="en-US" altLang="en-US" sz="2800" smtClean="0"/>
              <a:t>4.Cho </a:t>
            </a:r>
            <a:r>
              <a:rPr lang="en-US" altLang="en-US" sz="2800"/>
              <a:t>biết vị ngữ trong các câu trên do từ ngữ nào tạo thành.Chọn ý đúng </a:t>
            </a:r>
            <a:r>
              <a:rPr lang="en-US" altLang="en-US" sz="2800">
                <a:sym typeface="Wingdings" panose="05000000000000000000" pitchFamily="2" charset="2"/>
              </a:rPr>
              <a:t>(SGK)</a:t>
            </a:r>
            <a:endParaRPr lang="en-US" altLang="en-US" sz="2800"/>
          </a:p>
        </p:txBody>
      </p:sp>
      <p:sp>
        <p:nvSpPr>
          <p:cNvPr id="10" name="Line 44"/>
          <p:cNvSpPr>
            <a:spLocks noChangeShapeType="1"/>
          </p:cNvSpPr>
          <p:nvPr/>
        </p:nvSpPr>
        <p:spPr bwMode="auto">
          <a:xfrm>
            <a:off x="2090328" y="1971040"/>
            <a:ext cx="5098143" cy="0"/>
          </a:xfrm>
          <a:prstGeom prst="line">
            <a:avLst/>
          </a:prstGeom>
          <a:noFill/>
          <a:ln w="2857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Line 45"/>
          <p:cNvSpPr>
            <a:spLocks noChangeShapeType="1"/>
          </p:cNvSpPr>
          <p:nvPr/>
        </p:nvSpPr>
        <p:spPr bwMode="auto">
          <a:xfrm>
            <a:off x="7373528" y="1967411"/>
            <a:ext cx="3574143" cy="0"/>
          </a:xfrm>
          <a:prstGeom prst="line">
            <a:avLst/>
          </a:prstGeom>
          <a:noFill/>
          <a:ln w="2857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Line 46"/>
          <p:cNvSpPr>
            <a:spLocks noChangeShapeType="1"/>
          </p:cNvSpPr>
          <p:nvPr/>
        </p:nvSpPr>
        <p:spPr bwMode="auto">
          <a:xfrm>
            <a:off x="1440814" y="2413725"/>
            <a:ext cx="2075543" cy="0"/>
          </a:xfrm>
          <a:prstGeom prst="line">
            <a:avLst/>
          </a:prstGeom>
          <a:noFill/>
          <a:ln w="2857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Line 47"/>
          <p:cNvSpPr>
            <a:spLocks noChangeShapeType="1"/>
          </p:cNvSpPr>
          <p:nvPr/>
        </p:nvSpPr>
        <p:spPr bwMode="auto">
          <a:xfrm>
            <a:off x="3737701" y="2413725"/>
            <a:ext cx="6008914" cy="0"/>
          </a:xfrm>
          <a:prstGeom prst="line">
            <a:avLst/>
          </a:prstGeom>
          <a:noFill/>
          <a:ln w="2857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Rectangle 1"/>
          <p:cNvSpPr/>
          <p:nvPr/>
        </p:nvSpPr>
        <p:spPr>
          <a:xfrm>
            <a:off x="1288415" y="1644969"/>
            <a:ext cx="9789886" cy="216387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i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ox(in)">
                                      <p:cBhvr>
                                        <p:cTn id="17" dur="500"/>
                                        <p:tgtEl>
                                          <p:spTgt spid="11"/>
                                        </p:tgtEl>
                                      </p:cBhvr>
                                    </p:animEffect>
                                  </p:childTnLst>
                                </p:cTn>
                              </p:par>
                              <p:par>
                                <p:cTn id="18" presetID="4" presetClass="entr" presetSubtype="16"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ox(in)">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ox(in)">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animBg="1"/>
      <p:bldP spid="9" grpId="0" animBg="1"/>
      <p:bldP spid="9"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5" name="Rectangle 7"/>
          <p:cNvSpPr>
            <a:spLocks noChangeArrowheads="1"/>
          </p:cNvSpPr>
          <p:nvPr/>
        </p:nvSpPr>
        <p:spPr bwMode="auto">
          <a:xfrm>
            <a:off x="1694724" y="1133475"/>
            <a:ext cx="8534400" cy="1014730"/>
          </a:xfrm>
          <a:prstGeom prst="rect">
            <a:avLst/>
          </a:prstGeom>
          <a:noFill/>
          <a:ln w="952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en-US"/>
              <a:t>- Hàng trăm con voi </a:t>
            </a:r>
            <a:r>
              <a:rPr lang="en-US" altLang="en-US" smtClean="0"/>
              <a:t>đang </a:t>
            </a:r>
            <a:r>
              <a:rPr lang="en-US" altLang="en-US"/>
              <a:t>tiến về bãi.</a:t>
            </a:r>
            <a:endParaRPr lang="en-US" altLang="en-US"/>
          </a:p>
          <a:p>
            <a:pPr>
              <a:spcBef>
                <a:spcPct val="0"/>
              </a:spcBef>
              <a:buFontTx/>
              <a:buNone/>
            </a:pPr>
            <a:endParaRPr lang="en-US" altLang="en-US" sz="2800">
              <a:solidFill>
                <a:srgbClr val="0000FF"/>
              </a:solidFill>
            </a:endParaRPr>
          </a:p>
        </p:txBody>
      </p:sp>
      <p:sp>
        <p:nvSpPr>
          <p:cNvPr id="16" name="Rectangle 8"/>
          <p:cNvSpPr>
            <a:spLocks noChangeArrowheads="1"/>
          </p:cNvSpPr>
          <p:nvPr/>
        </p:nvSpPr>
        <p:spPr bwMode="auto">
          <a:xfrm>
            <a:off x="1694724" y="1954301"/>
            <a:ext cx="8145463"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vi-VN" altLang="en-US"/>
              <a:t>- Người các buôn làng kéo về nườm nượp.</a:t>
            </a:r>
            <a:endParaRPr lang="vi-VN" altLang="en-US"/>
          </a:p>
          <a:p>
            <a:pPr>
              <a:spcBef>
                <a:spcPct val="0"/>
              </a:spcBef>
              <a:buFontTx/>
              <a:buNone/>
            </a:pPr>
            <a:endParaRPr lang="en-US" altLang="en-US" sz="2800">
              <a:solidFill>
                <a:srgbClr val="0000FF"/>
              </a:solidFill>
            </a:endParaRPr>
          </a:p>
        </p:txBody>
      </p:sp>
      <p:sp>
        <p:nvSpPr>
          <p:cNvPr id="17" name="Rectangle 9"/>
          <p:cNvSpPr>
            <a:spLocks noChangeArrowheads="1"/>
          </p:cNvSpPr>
          <p:nvPr/>
        </p:nvSpPr>
        <p:spPr bwMode="auto">
          <a:xfrm>
            <a:off x="1714679" y="2900257"/>
            <a:ext cx="87630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en-US"/>
              <a:t>- Mấy anh thanh niên khua chiêng rộn ràng.</a:t>
            </a:r>
            <a:endParaRPr lang="en-US" altLang="en-US"/>
          </a:p>
          <a:p>
            <a:pPr>
              <a:spcBef>
                <a:spcPct val="0"/>
              </a:spcBef>
              <a:buFontTx/>
              <a:buNone/>
            </a:pPr>
            <a:endParaRPr lang="en-US" altLang="en-US" sz="2800">
              <a:solidFill>
                <a:srgbClr val="0000FF"/>
              </a:solidFill>
            </a:endParaRPr>
          </a:p>
        </p:txBody>
      </p:sp>
      <p:sp>
        <p:nvSpPr>
          <p:cNvPr id="18" name="Rectangle 10"/>
          <p:cNvSpPr>
            <a:spLocks noChangeArrowheads="1"/>
          </p:cNvSpPr>
          <p:nvPr/>
        </p:nvSpPr>
        <p:spPr bwMode="auto">
          <a:xfrm>
            <a:off x="860425" y="527050"/>
            <a:ext cx="9368790" cy="583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en-US" b="1">
                <a:solidFill>
                  <a:srgbClr val="FF3300"/>
                </a:solidFill>
              </a:rPr>
              <a:t>2. Xác định vị ngữ trong mỗi câu vừa tìm được.</a:t>
            </a:r>
            <a:endParaRPr lang="en-US" altLang="en-US" b="1">
              <a:solidFill>
                <a:srgbClr val="FF3300"/>
              </a:solidFill>
            </a:endParaRPr>
          </a:p>
        </p:txBody>
      </p:sp>
      <p:sp>
        <p:nvSpPr>
          <p:cNvPr id="19" name="Rectangle 14"/>
          <p:cNvSpPr>
            <a:spLocks noChangeArrowheads="1"/>
          </p:cNvSpPr>
          <p:nvPr/>
        </p:nvSpPr>
        <p:spPr bwMode="auto">
          <a:xfrm>
            <a:off x="781685" y="4449445"/>
            <a:ext cx="10628630" cy="2011045"/>
          </a:xfrm>
          <a:prstGeom prst="rect">
            <a:avLst/>
          </a:prstGeom>
          <a:noFill/>
          <a:ln>
            <a:noFill/>
          </a:ln>
          <a:effectLst/>
        </p:spPr>
        <p:txBody>
          <a:bodyPr wrap="square">
            <a:spAutoFit/>
          </a:bodyPr>
          <a:lstStyle>
            <a:lvl1pPr eaLnBrk="0" hangingPunct="0">
              <a:defRPr sz="2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9pPr>
          </a:lstStyle>
          <a:p>
            <a:pPr>
              <a:lnSpc>
                <a:spcPct val="130000"/>
              </a:lnSpc>
              <a:defRPr/>
            </a:pPr>
            <a:r>
              <a:rPr lang="en-US" altLang="en-US" sz="3200" b="1" dirty="0">
                <a:solidFill>
                  <a:srgbClr val="FF3300"/>
                </a:solidFill>
              </a:rPr>
              <a:t>3. Ý </a:t>
            </a:r>
            <a:r>
              <a:rPr lang="en-US" altLang="en-US" sz="3200" b="1" dirty="0" err="1">
                <a:solidFill>
                  <a:srgbClr val="FF3300"/>
                </a:solidFill>
              </a:rPr>
              <a:t>nghĩa</a:t>
            </a:r>
            <a:r>
              <a:rPr lang="en-US" altLang="en-US" sz="3200" b="1" dirty="0">
                <a:solidFill>
                  <a:srgbClr val="FF3300"/>
                </a:solidFill>
              </a:rPr>
              <a:t> </a:t>
            </a:r>
            <a:r>
              <a:rPr lang="en-US" altLang="en-US" sz="3200" b="1" dirty="0" err="1">
                <a:solidFill>
                  <a:srgbClr val="FF3300"/>
                </a:solidFill>
              </a:rPr>
              <a:t>của</a:t>
            </a:r>
            <a:r>
              <a:rPr lang="en-US" altLang="en-US" sz="3200" b="1" dirty="0">
                <a:solidFill>
                  <a:srgbClr val="FF3300"/>
                </a:solidFill>
              </a:rPr>
              <a:t> </a:t>
            </a:r>
            <a:r>
              <a:rPr lang="en-US" altLang="en-US" sz="3200" b="1" dirty="0" err="1">
                <a:solidFill>
                  <a:srgbClr val="FF3300"/>
                </a:solidFill>
              </a:rPr>
              <a:t>vị</a:t>
            </a:r>
            <a:r>
              <a:rPr lang="en-US" altLang="en-US" sz="3200" b="1" dirty="0">
                <a:solidFill>
                  <a:srgbClr val="FF3300"/>
                </a:solidFill>
              </a:rPr>
              <a:t> </a:t>
            </a:r>
            <a:r>
              <a:rPr lang="en-US" altLang="en-US" sz="3200" b="1" dirty="0" err="1">
                <a:solidFill>
                  <a:srgbClr val="FF3300"/>
                </a:solidFill>
              </a:rPr>
              <a:t>ngữ</a:t>
            </a:r>
            <a:r>
              <a:rPr lang="en-US" altLang="en-US" sz="3200" b="1" dirty="0">
                <a:solidFill>
                  <a:srgbClr val="FF3300"/>
                </a:solidFill>
              </a:rPr>
              <a:t>:</a:t>
            </a:r>
            <a:endParaRPr lang="en-US" altLang="en-US" sz="3200" b="1" dirty="0">
              <a:solidFill>
                <a:srgbClr val="FF3300"/>
              </a:solidFill>
            </a:endParaRPr>
          </a:p>
          <a:p>
            <a:pPr>
              <a:lnSpc>
                <a:spcPct val="130000"/>
              </a:lnSpc>
              <a:defRPr/>
            </a:pPr>
            <a:r>
              <a:rPr altLang="en-US" sz="3200"/>
              <a:t>Nêu hoạt động của người, của con vật nói đến ở </a:t>
            </a:r>
            <a:r>
              <a:rPr lang="vi-VN" sz="3200"/>
              <a:t>chủ ngữ</a:t>
            </a:r>
            <a:r>
              <a:rPr altLang="en-US" sz="3200"/>
              <a:t> hoặc cây cối ( đồ vật) nói đến ở </a:t>
            </a:r>
            <a:r>
              <a:rPr lang="vi-VN" sz="3200"/>
              <a:t>chủ ngữ</a:t>
            </a:r>
            <a:r>
              <a:rPr altLang="en-US" sz="3200"/>
              <a:t> đ</a:t>
            </a:r>
            <a:r>
              <a:rPr lang="vi-VN" sz="3200"/>
              <a:t>ược </a:t>
            </a:r>
            <a:r>
              <a:rPr altLang="en-US" sz="3200"/>
              <a:t>nhân hóa.</a:t>
            </a:r>
            <a:endParaRPr altLang="en-US" sz="3200"/>
          </a:p>
        </p:txBody>
      </p:sp>
      <p:sp>
        <p:nvSpPr>
          <p:cNvPr id="20" name="Text Box 16"/>
          <p:cNvSpPr txBox="1">
            <a:spLocks noChangeArrowheads="1"/>
          </p:cNvSpPr>
          <p:nvPr/>
        </p:nvSpPr>
        <p:spPr bwMode="auto">
          <a:xfrm>
            <a:off x="9717314" y="-228600"/>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endParaRPr lang="vi-VN" altLang="en-US" sz="1800"/>
          </a:p>
        </p:txBody>
      </p:sp>
      <p:sp>
        <p:nvSpPr>
          <p:cNvPr id="21" name="Line 18"/>
          <p:cNvSpPr>
            <a:spLocks noChangeShapeType="1"/>
          </p:cNvSpPr>
          <p:nvPr/>
        </p:nvSpPr>
        <p:spPr bwMode="auto">
          <a:xfrm flipV="1">
            <a:off x="5199923" y="1666875"/>
            <a:ext cx="2587171" cy="0"/>
          </a:xfrm>
          <a:prstGeom prst="line">
            <a:avLst/>
          </a:prstGeom>
          <a:noFill/>
          <a:ln w="28575" cmpd="thinThick">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Line 19"/>
          <p:cNvSpPr>
            <a:spLocks noChangeShapeType="1"/>
          </p:cNvSpPr>
          <p:nvPr/>
        </p:nvSpPr>
        <p:spPr bwMode="auto">
          <a:xfrm>
            <a:off x="5533750" y="2473185"/>
            <a:ext cx="3018973" cy="14515"/>
          </a:xfrm>
          <a:prstGeom prst="line">
            <a:avLst/>
          </a:prstGeom>
          <a:noFill/>
          <a:ln w="28575" cmpd="thickThin">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Line 20"/>
          <p:cNvSpPr>
            <a:spLocks noChangeShapeType="1"/>
          </p:cNvSpPr>
          <p:nvPr/>
        </p:nvSpPr>
        <p:spPr bwMode="auto">
          <a:xfrm>
            <a:off x="5397676" y="3414245"/>
            <a:ext cx="3396346" cy="0"/>
          </a:xfrm>
          <a:prstGeom prst="line">
            <a:avLst/>
          </a:prstGeom>
          <a:noFill/>
          <a:ln w="28575" cmpd="thinThick">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3" name="Straight Connector 2"/>
          <p:cNvCxnSpPr/>
          <p:nvPr/>
        </p:nvCxnSpPr>
        <p:spPr>
          <a:xfrm flipH="1">
            <a:off x="5029381" y="1133475"/>
            <a:ext cx="170542" cy="533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5363208" y="1995946"/>
            <a:ext cx="170542" cy="533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5239832" y="2966033"/>
            <a:ext cx="170542" cy="533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976436" y="1687806"/>
            <a:ext cx="711200" cy="461665"/>
          </a:xfrm>
          <a:prstGeom prst="rect">
            <a:avLst/>
          </a:prstGeom>
          <a:noFill/>
        </p:spPr>
        <p:txBody>
          <a:bodyPr wrap="square" rtlCol="0">
            <a:spAutoFit/>
          </a:bodyPr>
          <a:lstStyle/>
          <a:p>
            <a:r>
              <a:rPr lang="en-US" sz="2400">
                <a:solidFill>
                  <a:srgbClr val="FF0000"/>
                </a:solidFill>
                <a:latin typeface="Times New Roman" panose="02020603050405020304" pitchFamily="18" charset="0"/>
                <a:cs typeface="Times New Roman" panose="02020603050405020304" pitchFamily="18" charset="0"/>
              </a:rPr>
              <a:t>V</a:t>
            </a:r>
            <a:r>
              <a:rPr lang="en-US" sz="2400" smtClean="0">
                <a:solidFill>
                  <a:srgbClr val="FF0000"/>
                </a:solidFill>
                <a:latin typeface="Times New Roman" panose="02020603050405020304" pitchFamily="18" charset="0"/>
                <a:cs typeface="Times New Roman" panose="02020603050405020304" pitchFamily="18" charset="0"/>
              </a:rPr>
              <a:t>N</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26" name="TextBox 25"/>
          <p:cNvSpPr txBox="1"/>
          <p:nvPr/>
        </p:nvSpPr>
        <p:spPr>
          <a:xfrm>
            <a:off x="6740249" y="2432967"/>
            <a:ext cx="711200" cy="461665"/>
          </a:xfrm>
          <a:prstGeom prst="rect">
            <a:avLst/>
          </a:prstGeom>
          <a:noFill/>
        </p:spPr>
        <p:txBody>
          <a:bodyPr wrap="square" rtlCol="0">
            <a:spAutoFit/>
          </a:bodyPr>
          <a:lstStyle/>
          <a:p>
            <a:r>
              <a:rPr lang="en-US" sz="2400">
                <a:solidFill>
                  <a:srgbClr val="FF0000"/>
                </a:solidFill>
                <a:latin typeface="Times New Roman" panose="02020603050405020304" pitchFamily="18" charset="0"/>
                <a:cs typeface="Times New Roman" panose="02020603050405020304" pitchFamily="18" charset="0"/>
              </a:rPr>
              <a:t>V</a:t>
            </a:r>
            <a:r>
              <a:rPr lang="en-US" sz="2400" smtClean="0">
                <a:solidFill>
                  <a:srgbClr val="FF0000"/>
                </a:solidFill>
                <a:latin typeface="Times New Roman" panose="02020603050405020304" pitchFamily="18" charset="0"/>
                <a:cs typeface="Times New Roman" panose="02020603050405020304" pitchFamily="18" charset="0"/>
              </a:rPr>
              <a:t>N</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27" name="TextBox 26"/>
          <p:cNvSpPr txBox="1"/>
          <p:nvPr/>
        </p:nvSpPr>
        <p:spPr>
          <a:xfrm>
            <a:off x="6877226" y="3454133"/>
            <a:ext cx="711200" cy="461665"/>
          </a:xfrm>
          <a:prstGeom prst="rect">
            <a:avLst/>
          </a:prstGeom>
          <a:noFill/>
        </p:spPr>
        <p:txBody>
          <a:bodyPr wrap="square" rtlCol="0">
            <a:spAutoFit/>
          </a:bodyPr>
          <a:lstStyle/>
          <a:p>
            <a:r>
              <a:rPr lang="en-US" sz="2400">
                <a:solidFill>
                  <a:srgbClr val="FF0000"/>
                </a:solidFill>
                <a:latin typeface="Times New Roman" panose="02020603050405020304" pitchFamily="18" charset="0"/>
                <a:cs typeface="Times New Roman" panose="02020603050405020304" pitchFamily="18" charset="0"/>
              </a:rPr>
              <a:t>V</a:t>
            </a:r>
            <a:r>
              <a:rPr lang="en-US" sz="2400" smtClean="0">
                <a:solidFill>
                  <a:srgbClr val="FF0000"/>
                </a:solidFill>
                <a:latin typeface="Times New Roman" panose="02020603050405020304" pitchFamily="18" charset="0"/>
                <a:cs typeface="Times New Roman" panose="02020603050405020304" pitchFamily="18" charset="0"/>
              </a:rPr>
              <a:t>N</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2" name="Rectangle 9"/>
          <p:cNvSpPr>
            <a:spLocks noChangeArrowheads="1"/>
          </p:cNvSpPr>
          <p:nvPr/>
        </p:nvSpPr>
        <p:spPr bwMode="auto">
          <a:xfrm>
            <a:off x="1714679" y="3705437"/>
            <a:ext cx="8763000" cy="583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vi-VN" altLang="en-US"/>
              <a:t>- </a:t>
            </a:r>
            <a:r>
              <a:rPr lang="en-US" altLang="en-US"/>
              <a:t>Cây chuối con nghiêng người nép vào chuối mẹ.</a:t>
            </a:r>
            <a:endParaRPr lang="en-US" altLang="en-US"/>
          </a:p>
        </p:txBody>
      </p:sp>
      <p:cxnSp>
        <p:nvCxnSpPr>
          <p:cNvPr id="5" name="Straight Connector 4"/>
          <p:cNvCxnSpPr/>
          <p:nvPr/>
        </p:nvCxnSpPr>
        <p:spPr>
          <a:xfrm flipH="1">
            <a:off x="4388297" y="3630878"/>
            <a:ext cx="170542" cy="533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26"/>
          <p:cNvSpPr txBox="1"/>
          <p:nvPr/>
        </p:nvSpPr>
        <p:spPr>
          <a:xfrm>
            <a:off x="6687996" y="4164063"/>
            <a:ext cx="711200" cy="461665"/>
          </a:xfrm>
          <a:prstGeom prst="rect">
            <a:avLst/>
          </a:prstGeom>
          <a:noFill/>
        </p:spPr>
        <p:txBody>
          <a:bodyPr wrap="square" rtlCol="0">
            <a:spAutoFit/>
          </a:bodyPr>
          <a:p>
            <a:r>
              <a:rPr lang="en-US" sz="2400">
                <a:solidFill>
                  <a:srgbClr val="FF0000"/>
                </a:solidFill>
                <a:latin typeface="Times New Roman" panose="02020603050405020304" pitchFamily="18" charset="0"/>
                <a:cs typeface="Times New Roman" panose="02020603050405020304" pitchFamily="18" charset="0"/>
              </a:rPr>
              <a:t>V</a:t>
            </a:r>
            <a:r>
              <a:rPr lang="en-US" sz="2400" smtClean="0">
                <a:solidFill>
                  <a:srgbClr val="FF0000"/>
                </a:solidFill>
                <a:latin typeface="Times New Roman" panose="02020603050405020304" pitchFamily="18" charset="0"/>
                <a:cs typeface="Times New Roman" panose="02020603050405020304" pitchFamily="18" charset="0"/>
              </a:rPr>
              <a:t>N</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7" name="Line 20"/>
          <p:cNvSpPr>
            <a:spLocks noChangeShapeType="1"/>
          </p:cNvSpPr>
          <p:nvPr/>
        </p:nvSpPr>
        <p:spPr bwMode="auto">
          <a:xfrm>
            <a:off x="4558665" y="4225925"/>
            <a:ext cx="5280660" cy="635"/>
          </a:xfrm>
          <a:prstGeom prst="line">
            <a:avLst/>
          </a:prstGeom>
          <a:noFill/>
          <a:ln w="28575" cmpd="thinThick">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4" presetClass="entr" presetSubtype="16" fill="hold" nodeType="withEffect">
                                  <p:stCondLst>
                                    <p:cond delay="0"/>
                                  </p:stCondLst>
                                  <p:childTnLst>
                                    <p:set>
                                      <p:cBhvr>
                                        <p:cTn id="8" dur="1" fill="hold">
                                          <p:stCondLst>
                                            <p:cond delay="0"/>
                                          </p:stCondLst>
                                        </p:cTn>
                                        <p:tgtEl>
                                          <p:spTgt spid="21"/>
                                        </p:tgtEl>
                                        <p:attrNameLst>
                                          <p:attrName>style.visibility</p:attrName>
                                        </p:attrNameLst>
                                      </p:cBhvr>
                                      <p:to>
                                        <p:strVal val="visible"/>
                                      </p:to>
                                    </p:set>
                                    <p:animEffect transition="in" filter="box(in)">
                                      <p:cBhvr>
                                        <p:cTn id="9" dur="500"/>
                                        <p:tgtEl>
                                          <p:spTgt spid="21"/>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nodeType="click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box(in)">
                                      <p:cBhvr>
                                        <p:cTn id="16" dur="500"/>
                                        <p:tgtEl>
                                          <p:spTgt spid="22"/>
                                        </p:tgtEl>
                                      </p:cBhvr>
                                    </p:animEffect>
                                  </p:childTnLst>
                                </p:cTn>
                              </p:par>
                              <p:par>
                                <p:cTn id="17" presetID="1"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box(in)">
                                      <p:cBhvr>
                                        <p:cTn id="25" dur="500"/>
                                        <p:tgtEl>
                                          <p:spTgt spid="23"/>
                                        </p:tgtEl>
                                      </p:cBhvr>
                                    </p:animEffect>
                                  </p:childTnLst>
                                </p:cTn>
                              </p:par>
                              <p:par>
                                <p:cTn id="26" presetID="1"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blinds(horizontal)">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par>
                          <p:cTn id="39" fill="hold">
                            <p:stCondLst>
                              <p:cond delay="0"/>
                            </p:stCondLst>
                            <p:childTnLst>
                              <p:par>
                                <p:cTn id="40" presetID="4" presetClass="entr" presetSubtype="16"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box(in)">
                                      <p:cBhvr>
                                        <p:cTn id="42" dur="500"/>
                                        <p:tgtEl>
                                          <p:spTgt spid="7"/>
                                        </p:tgtEl>
                                      </p:cBhvr>
                                    </p:animEffect>
                                  </p:childTnLst>
                                </p:cTn>
                              </p:par>
                              <p:par>
                                <p:cTn id="43" presetID="1" presetClass="entr" presetSubtype="0" fill="hold" grpId="0" nodeType="withEffect">
                                  <p:stCondLst>
                                    <p:cond delay="0"/>
                                  </p:stCondLst>
                                  <p:childTnLst>
                                    <p:set>
                                      <p:cBhvr>
                                        <p:cTn id="44" dur="1" fill="hold">
                                          <p:stCondLst>
                                            <p:cond delay="0"/>
                                          </p:stCondLst>
                                        </p:cTn>
                                        <p:tgtEl>
                                          <p:spTgt spid="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8" presetClass="entr" presetSubtype="12"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strips(downLeft)">
                                      <p:cBhvr>
                                        <p:cTn id="49" dur="500"/>
                                        <p:tgtEl>
                                          <p:spTgt spid="19"/>
                                        </p:tgtEl>
                                      </p:cBhvr>
                                    </p:animEffect>
                                  </p:childTnLst>
                                </p:cTn>
                              </p:par>
                            </p:childTnLst>
                          </p:cTn>
                        </p:par>
                      </p:childTnLst>
                    </p:cTn>
                  </p:par>
                  <p:par>
                    <p:cTn id="50" fill="hold">
                      <p:stCondLst>
                        <p:cond delay="indefinite"/>
                      </p:stCondLst>
                      <p:childTnLst>
                        <p:par>
                          <p:cTn id="51" fill="hold">
                            <p:stCondLst>
                              <p:cond delay="0"/>
                            </p:stCondLst>
                            <p:childTnLst>
                              <p:par>
                                <p:cTn id="52" presetID="18" presetClass="entr" presetSubtype="12" fill="hold" nodeType="clickEffect">
                                  <p:stCondLst>
                                    <p:cond delay="0"/>
                                  </p:stCondLst>
                                  <p:childTnLst>
                                    <p:set>
                                      <p:cBhvr>
                                        <p:cTn id="53" dur="1" fill="hold">
                                          <p:stCondLst>
                                            <p:cond delay="0"/>
                                          </p:stCondLst>
                                        </p:cTn>
                                        <p:tgtEl>
                                          <p:spTgt spid="19">
                                            <p:txEl>
                                              <p:pRg st="0" end="0"/>
                                            </p:txEl>
                                          </p:spTgt>
                                        </p:tgtEl>
                                        <p:attrNameLst>
                                          <p:attrName>style.visibility</p:attrName>
                                        </p:attrNameLst>
                                      </p:cBhvr>
                                      <p:to>
                                        <p:strVal val="visible"/>
                                      </p:to>
                                    </p:set>
                                    <p:animEffect transition="in" filter="strips(downLeft)">
                                      <p:cBhvr>
                                        <p:cTn id="54" dur="500"/>
                                        <p:tgtEl>
                                          <p:spTgt spid="19">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8" presetClass="entr" presetSubtype="12" fill="hold" nodeType="clickEffect">
                                  <p:stCondLst>
                                    <p:cond delay="0"/>
                                  </p:stCondLst>
                                  <p:childTnLst>
                                    <p:set>
                                      <p:cBhvr>
                                        <p:cTn id="58" dur="1" fill="hold">
                                          <p:stCondLst>
                                            <p:cond delay="0"/>
                                          </p:stCondLst>
                                        </p:cTn>
                                        <p:tgtEl>
                                          <p:spTgt spid="19">
                                            <p:txEl>
                                              <p:pRg st="1" end="1"/>
                                            </p:txEl>
                                          </p:spTgt>
                                        </p:tgtEl>
                                        <p:attrNameLst>
                                          <p:attrName>style.visibility</p:attrName>
                                        </p:attrNameLst>
                                      </p:cBhvr>
                                      <p:to>
                                        <p:strVal val="visible"/>
                                      </p:to>
                                    </p:set>
                                    <p:animEffect transition="in" filter="strips(downLeft)">
                                      <p:cBhvr>
                                        <p:cTn id="59" dur="500"/>
                                        <p:tgtEl>
                                          <p:spTgt spid="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6" grpId="0"/>
      <p:bldP spid="27" grpId="0"/>
      <p:bldP spid="6" grpId="0"/>
      <p:bldP spid="19" grpId="0" animBg="1"/>
      <p:bldP spid="19" grpId="1" animBg="1"/>
      <p:bldP spid="2" grpId="0" animBg="1"/>
      <p:bldP spid="2"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3" name="Text Box 6"/>
          <p:cNvSpPr txBox="1">
            <a:spLocks noChangeArrowheads="1"/>
          </p:cNvSpPr>
          <p:nvPr/>
        </p:nvSpPr>
        <p:spPr bwMode="auto">
          <a:xfrm>
            <a:off x="1125807" y="1968410"/>
            <a:ext cx="9297083" cy="983615"/>
          </a:xfrm>
          <a:prstGeom prst="rect">
            <a:avLst/>
          </a:prstGeom>
          <a:solidFill>
            <a:schemeClr val="accent1">
              <a:lumMod val="40000"/>
              <a:lumOff val="60000"/>
            </a:schemeClr>
          </a:solidFill>
          <a:ln w="28575">
            <a:noFill/>
            <a:miter lim="800000"/>
          </a:ln>
          <a:effectLst/>
        </p:spPr>
        <p:txBody>
          <a:bodyPr wrap="square">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marL="0" indent="0" algn="just">
              <a:spcBef>
                <a:spcPct val="50000"/>
              </a:spcBef>
            </a:pPr>
            <a:r>
              <a:rPr lang="vi-VN" sz="2900">
                <a:latin typeface="Times New Roman" panose="02020603050405020304" pitchFamily="18" charset="0"/>
              </a:rPr>
              <a:t>1. Vị ngữ trong câu kể Ai làm gì ? Nêu lên hoạt động của người, con vật </a:t>
            </a:r>
            <a:r>
              <a:rPr lang="vi-VN" sz="2900" smtClean="0">
                <a:latin typeface="Times New Roman" panose="02020603050405020304" pitchFamily="18" charset="0"/>
              </a:rPr>
              <a:t>(hoặc </a:t>
            </a:r>
            <a:r>
              <a:rPr lang="vi-VN" sz="2900">
                <a:latin typeface="Times New Roman" panose="02020603050405020304" pitchFamily="18" charset="0"/>
              </a:rPr>
              <a:t>đồ vật, cây cối được nhân hóa).</a:t>
            </a:r>
            <a:endParaRPr lang="vi-VN" sz="290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theme/_rels/them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4423</Words>
  <Application>WPS Presentation</Application>
  <PresentationFormat>Widescreen</PresentationFormat>
  <Paragraphs>213</Paragraphs>
  <Slides>25</Slides>
  <Notes>5</Notes>
  <HiddenSlides>0</HiddenSlides>
  <MMClips>0</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25</vt:i4>
      </vt:variant>
    </vt:vector>
  </HeadingPairs>
  <TitlesOfParts>
    <vt:vector size="41" baseType="lpstr">
      <vt:lpstr>Arial</vt:lpstr>
      <vt:lpstr>SimSun</vt:lpstr>
      <vt:lpstr>Wingdings</vt:lpstr>
      <vt:lpstr>Arial</vt:lpstr>
      <vt:lpstr>Times New Roman</vt:lpstr>
      <vt:lpstr>Tahoma</vt:lpstr>
      <vt:lpstr>Microsoft YaHei</vt:lpstr>
      <vt:lpstr>Arial Unicode MS</vt:lpstr>
      <vt:lpstr>Garamond</vt:lpstr>
      <vt:lpstr>Calibri</vt:lpstr>
      <vt:lpstr>.VnArial</vt:lpstr>
      <vt:lpstr>Wingdings 2</vt:lpstr>
      <vt:lpstr>Calibri Light</vt:lpstr>
      <vt:lpstr>Segoe Print</vt:lpstr>
      <vt:lpstr>1_Office Theme</vt:lpstr>
      <vt:lpstr>Organic</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KHAI BINH</dc:creator>
  <cp:lastModifiedBy>Đinh Thu Hà</cp:lastModifiedBy>
  <cp:revision>275</cp:revision>
  <dcterms:created xsi:type="dcterms:W3CDTF">2021-08-04T18:52:00Z</dcterms:created>
  <dcterms:modified xsi:type="dcterms:W3CDTF">2022-01-03T15:08:26Z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E9A1414F10A94145962491F6F24C8A0E</vt:lpwstr>
  </property>
  <property fmtid="{D5CDD505-2E9C-101B-9397-08002B2CF9AE}" pid="3" name="KSOProductBuildVer">
    <vt:lpwstr>1033-11.2.0.10426</vt:lpwstr>
  </property>
</Properties>
</file>