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5"/>
  </p:notesMasterIdLst>
  <p:sldIdLst>
    <p:sldId id="445" r:id="rId4"/>
    <p:sldId id="522" r:id="rId5"/>
    <p:sldId id="386" r:id="rId6"/>
    <p:sldId id="523" r:id="rId7"/>
    <p:sldId id="278" r:id="rId8"/>
    <p:sldId id="366" r:id="rId9"/>
    <p:sldId id="311" r:id="rId10"/>
    <p:sldId id="447" r:id="rId11"/>
    <p:sldId id="448" r:id="rId12"/>
    <p:sldId id="527" r:id="rId13"/>
    <p:sldId id="524" r:id="rId14"/>
    <p:sldId id="482" r:id="rId15"/>
    <p:sldId id="525" r:id="rId16"/>
    <p:sldId id="526" r:id="rId17"/>
    <p:sldId id="495" r:id="rId18"/>
    <p:sldId id="496" r:id="rId19"/>
    <p:sldId id="506" r:id="rId20"/>
    <p:sldId id="497" r:id="rId21"/>
    <p:sldId id="498" r:id="rId22"/>
    <p:sldId id="499" r:id="rId23"/>
    <p:sldId id="501" r:id="rId24"/>
    <p:sldId id="502" r:id="rId25"/>
    <p:sldId id="529" r:id="rId26"/>
    <p:sldId id="507" r:id="rId27"/>
    <p:sldId id="504" r:id="rId28"/>
    <p:sldId id="505" r:id="rId29"/>
    <p:sldId id="508" r:id="rId30"/>
    <p:sldId id="292" r:id="rId31"/>
    <p:sldId id="511" r:id="rId32"/>
    <p:sldId id="512" r:id="rId33"/>
    <p:sldId id="293" r:id="rId34"/>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744"/>
    <a:srgbClr val="FFF5C2"/>
    <a:srgbClr val="003FBC"/>
    <a:srgbClr val="006600"/>
    <a:srgbClr val="9900FF"/>
    <a:srgbClr val="00FFCC"/>
    <a:srgbClr val="FF0066"/>
    <a:srgbClr val="FF66CC"/>
    <a:srgbClr val="004DE6"/>
    <a:srgbClr val="DDB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6" d="100"/>
          <a:sy n="66" d="100"/>
        </p:scale>
        <p:origin x="318" y="72"/>
      </p:cViewPr>
      <p:guideLst>
        <p:guide orient="horz" pos="2210"/>
        <p:guide pos="38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notesMaster" Target="notesMasters/notes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2.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021704"/>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p:nvPr/>
        </p:nvGraphicFramePr>
        <p:xfrm>
          <a:off x="1344930" y="1640205"/>
          <a:ext cx="9526270" cy="3936365"/>
        </p:xfrm>
        <a:graphic>
          <a:graphicData uri="http://schemas.openxmlformats.org/drawingml/2006/table">
            <a:tbl>
              <a:tblPr/>
              <a:tblGrid>
                <a:gridCol w="5081270"/>
                <a:gridCol w="4445000"/>
              </a:tblGrid>
              <a:tr h="5124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39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Text Box 92"/>
          <p:cNvSpPr txBox="1">
            <a:spLocks noChangeArrowheads="1"/>
          </p:cNvSpPr>
          <p:nvPr/>
        </p:nvSpPr>
        <p:spPr bwMode="auto">
          <a:xfrm>
            <a:off x="1246641" y="504371"/>
            <a:ext cx="9624559"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       Các câu hỏi này được dùng với mục đích gì?</a:t>
            </a:r>
            <a:endParaRPr lang="vi-VN" altLang="en-US" sz="3200" b="1">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800" b="1">
              <a:solidFill>
                <a:srgbClr val="0000FF"/>
              </a:solidFill>
              <a:latin typeface=".VnArial" panose="020B7200000000000000" pitchFamily="34" charset="0"/>
            </a:endParaRPr>
          </a:p>
        </p:txBody>
      </p:sp>
      <p:cxnSp>
        <p:nvCxnSpPr>
          <p:cNvPr id="15" name="Straight Connector 14"/>
          <p:cNvCxnSpPr/>
          <p:nvPr/>
        </p:nvCxnSpPr>
        <p:spPr>
          <a:xfrm flipV="1">
            <a:off x="1345065" y="3994519"/>
            <a:ext cx="9526135" cy="7241"/>
          </a:xfrm>
          <a:prstGeom prst="line">
            <a:avLst/>
          </a:prstGeom>
          <a:ln w="19050"/>
        </p:spPr>
        <p:style>
          <a:lnRef idx="1">
            <a:schemeClr val="dk1"/>
          </a:lnRef>
          <a:fillRef idx="0">
            <a:schemeClr val="dk1"/>
          </a:fillRef>
          <a:effectRef idx="0">
            <a:schemeClr val="dk1"/>
          </a:effectRef>
          <a:fontRef idx="minor">
            <a:schemeClr val="tx1"/>
          </a:fontRef>
        </p:style>
      </p:cxnSp>
      <p:sp>
        <p:nvSpPr>
          <p:cNvPr id="4" name="Text Box 13"/>
          <p:cNvSpPr txBox="1">
            <a:spLocks noChangeArrowheads="1"/>
          </p:cNvSpPr>
          <p:nvPr/>
        </p:nvSpPr>
        <p:spPr bwMode="auto">
          <a:xfrm>
            <a:off x="1387475" y="2188210"/>
            <a:ext cx="5033645" cy="181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2800">
                <a:latin typeface="Times New Roman" panose="02020603050405020304" pitchFamily="18" charset="0"/>
                <a:cs typeface="Times New Roman" panose="02020603050405020304" pitchFamily="18" charset="0"/>
              </a:rPr>
              <a:t>  Hôm nay, Lan được điểm 10 môn Toán. Lan khoe với mẹ, mẹ phấn khởi nói:</a:t>
            </a:r>
            <a:endParaRPr lang="vi-VN" altLang="en-US" sz="2800">
              <a:latin typeface="Times New Roman" panose="02020603050405020304" pitchFamily="18" charset="0"/>
              <a:cs typeface="Times New Roman" panose="02020603050405020304" pitchFamily="18" charset="0"/>
            </a:endParaRPr>
          </a:p>
          <a:p>
            <a:pPr algn="l" eaLnBrk="1" hangingPunct="1"/>
            <a:r>
              <a:rPr lang="vi-VN" altLang="en-US" sz="2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Sao con mẹ giỏi thế?</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 name="Text Box 15"/>
          <p:cNvSpPr txBox="1">
            <a:spLocks noChangeArrowheads="1"/>
          </p:cNvSpPr>
          <p:nvPr/>
        </p:nvSpPr>
        <p:spPr bwMode="auto">
          <a:xfrm>
            <a:off x="1344930" y="4130040"/>
            <a:ext cx="5118735" cy="1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800">
                <a:latin typeface="Times New Roman" panose="02020603050405020304" pitchFamily="18" charset="0"/>
                <a:cs typeface="Times New Roman" panose="02020603050405020304" pitchFamily="18" charset="0"/>
              </a:rPr>
              <a:t>  Lan và Hoa cùng xem một bộ phim. Lan bảo phim đó hay nhưng Hoa lại bảo: “</a:t>
            </a:r>
            <a:r>
              <a:rPr lang="vi-VN" altLang="en-US" sz="2800">
                <a:solidFill>
                  <a:srgbClr val="FF0000"/>
                </a:solidFill>
                <a:latin typeface="Times New Roman" panose="02020603050405020304" pitchFamily="18" charset="0"/>
                <a:cs typeface="Times New Roman" panose="02020603050405020304" pitchFamily="18" charset="0"/>
              </a:rPr>
              <a:t>Phim đó mà hay à?</a:t>
            </a:r>
            <a:r>
              <a:rPr lang="vi-VN" altLang="en-US" sz="2800">
                <a:latin typeface="Times New Roman" panose="02020603050405020304" pitchFamily="18" charset="0"/>
                <a:cs typeface="Times New Roman" panose="02020603050405020304" pitchFamily="18" charset="0"/>
              </a:rPr>
              <a:t>” </a:t>
            </a:r>
            <a:endParaRPr lang="vi-VN" altLang="en-US" sz="2800">
              <a:solidFill>
                <a:srgbClr val="0000FF"/>
              </a:solidFill>
              <a:latin typeface="Times New Roman" panose="02020603050405020304" pitchFamily="18" charset="0"/>
              <a:cs typeface="Times New Roman" panose="02020603050405020304" pitchFamily="18" charset="0"/>
            </a:endParaRPr>
          </a:p>
        </p:txBody>
      </p:sp>
      <p:sp>
        <p:nvSpPr>
          <p:cNvPr id="3" name="Text Box 13"/>
          <p:cNvSpPr txBox="1">
            <a:spLocks noChangeArrowheads="1"/>
          </p:cNvSpPr>
          <p:nvPr/>
        </p:nvSpPr>
        <p:spPr bwMode="auto">
          <a:xfrm>
            <a:off x="6832600" y="2603500"/>
            <a:ext cx="438404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vi-VN" altLang="en-US" sz="2800" b="1">
                <a:solidFill>
                  <a:schemeClr val="tx1"/>
                </a:solidFill>
                <a:latin typeface="Times New Roman" panose="02020603050405020304" pitchFamily="18" charset="0"/>
                <a:cs typeface="Times New Roman" panose="02020603050405020304" pitchFamily="18" charset="0"/>
              </a:rPr>
              <a:t>Mẹ </a:t>
            </a:r>
            <a:r>
              <a:rPr lang="vi-VN" altLang="en-US" sz="2800" b="1">
                <a:solidFill>
                  <a:srgbClr val="FF0000"/>
                </a:solidFill>
                <a:latin typeface="Times New Roman" panose="02020603050405020304" pitchFamily="18" charset="0"/>
                <a:cs typeface="Times New Roman" panose="02020603050405020304" pitchFamily="18" charset="0"/>
              </a:rPr>
              <a:t>khen </a:t>
            </a:r>
            <a:r>
              <a:rPr lang="vi-VN" altLang="en-US" sz="2800" b="1">
                <a:solidFill>
                  <a:schemeClr val="tx1"/>
                </a:solidFill>
                <a:latin typeface="Times New Roman" panose="02020603050405020304" pitchFamily="18" charset="0"/>
                <a:cs typeface="Times New Roman" panose="02020603050405020304" pitchFamily="18" charset="0"/>
              </a:rPr>
              <a:t>Lan giỏi.</a:t>
            </a:r>
            <a:endParaRPr lang="vi-VN" altLang="en-US" sz="2800" b="1">
              <a:solidFill>
                <a:schemeClr val="tx1"/>
              </a:solidFill>
              <a:latin typeface="Times New Roman" panose="02020603050405020304" pitchFamily="18" charset="0"/>
              <a:cs typeface="Times New Roman" panose="02020603050405020304" pitchFamily="18" charset="0"/>
            </a:endParaRPr>
          </a:p>
        </p:txBody>
      </p:sp>
      <p:sp>
        <p:nvSpPr>
          <p:cNvPr id="9" name="Text Box 13"/>
          <p:cNvSpPr txBox="1">
            <a:spLocks noChangeArrowheads="1"/>
          </p:cNvSpPr>
          <p:nvPr/>
        </p:nvSpPr>
        <p:spPr bwMode="auto">
          <a:xfrm>
            <a:off x="6703695" y="4349115"/>
            <a:ext cx="3898900" cy="95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tx1"/>
                </a:solidFill>
                <a:latin typeface="Times New Roman" panose="02020603050405020304" pitchFamily="18" charset="0"/>
                <a:cs typeface="Times New Roman" panose="02020603050405020304" pitchFamily="18" charset="0"/>
                <a:sym typeface="+mn-ea"/>
              </a:rPr>
              <a:t>Hoa</a:t>
            </a:r>
            <a:r>
              <a:rPr lang="en-US" altLang="en-US" sz="2800" b="1">
                <a:solidFill>
                  <a:srgbClr val="FF0000"/>
                </a:solidFill>
                <a:latin typeface="Times New Roman" panose="02020603050405020304" pitchFamily="18" charset="0"/>
                <a:cs typeface="Times New Roman" panose="02020603050405020304" pitchFamily="18" charset="0"/>
                <a:sym typeface="+mn-ea"/>
              </a:rPr>
              <a:t> phủ định </a:t>
            </a:r>
            <a:r>
              <a:rPr lang="en-US" altLang="en-US" sz="2800" b="1">
                <a:solidFill>
                  <a:schemeClr val="tx1"/>
                </a:solidFill>
                <a:latin typeface="Times New Roman" panose="02020603050405020304" pitchFamily="18" charset="0"/>
                <a:cs typeface="Times New Roman" panose="02020603050405020304" pitchFamily="18" charset="0"/>
                <a:sym typeface="+mn-ea"/>
              </a:rPr>
              <a:t>ý kiến của Lan.</a:t>
            </a:r>
            <a:endParaRPr lang="en-US" altLang="en-US" sz="2800" b="1">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8"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9" grpId="0" bldLvl="0" animBg="1"/>
      <p:bldP spid="9" grpId="1" animBg="1"/>
      <p:bldP spid="4" grpId="0" animBg="1"/>
      <p:bldP spid="4" grpId="1" animBg="1"/>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1194435" y="1398905"/>
            <a:ext cx="6904355" cy="521970"/>
          </a:xfrm>
          <a:prstGeom prst="rect">
            <a:avLst/>
          </a:prstGeom>
          <a:noFill/>
        </p:spPr>
        <p:txBody>
          <a:bodyPr wrap="square" rtlCol="0">
            <a:spAutoFit/>
          </a:bodyPr>
          <a:p>
            <a:r>
              <a:rPr lang="vi-VN" altLang="en-US" sz="2800" b="1"/>
              <a:t>Nhiều khi, ta có thể dùng câu hỏi thể hiện:</a:t>
            </a:r>
            <a:endParaRPr lang="vi-VN" altLang="en-US" sz="2800" b="1"/>
          </a:p>
        </p:txBody>
      </p:sp>
      <p:sp>
        <p:nvSpPr>
          <p:cNvPr id="3" name="Text Box 2"/>
          <p:cNvSpPr txBox="1"/>
          <p:nvPr/>
        </p:nvSpPr>
        <p:spPr>
          <a:xfrm>
            <a:off x="1194435" y="2193925"/>
            <a:ext cx="10140315" cy="521970"/>
          </a:xfrm>
          <a:prstGeom prst="rect">
            <a:avLst/>
          </a:prstGeom>
          <a:noFill/>
        </p:spPr>
        <p:txBody>
          <a:bodyPr wrap="square" rtlCol="0">
            <a:spAutoFit/>
          </a:bodyPr>
          <a:p>
            <a:r>
              <a:rPr lang="vi-VN" altLang="en-US" sz="2800" b="1"/>
              <a:t>1. Thái độ </a:t>
            </a:r>
            <a:r>
              <a:rPr lang="vi-VN" altLang="en-US" sz="2800" b="1">
                <a:solidFill>
                  <a:srgbClr val="FF0000"/>
                </a:solidFill>
              </a:rPr>
              <a:t>khen</a:t>
            </a:r>
            <a:r>
              <a:rPr lang="vi-VN" altLang="en-US" sz="2800" b="1"/>
              <a:t>, </a:t>
            </a:r>
            <a:r>
              <a:rPr lang="vi-VN" altLang="en-US" sz="2800" b="1">
                <a:solidFill>
                  <a:srgbClr val="7030A0"/>
                </a:solidFill>
              </a:rPr>
              <a:t>chê</a:t>
            </a:r>
            <a:r>
              <a:rPr lang="vi-VN" altLang="en-US" sz="2800" b="1"/>
              <a:t>.</a:t>
            </a:r>
            <a:endParaRPr lang="vi-VN" altLang="en-US" sz="2800" b="1"/>
          </a:p>
        </p:txBody>
      </p:sp>
      <p:sp>
        <p:nvSpPr>
          <p:cNvPr id="4" name="Text Box 3"/>
          <p:cNvSpPr txBox="1"/>
          <p:nvPr/>
        </p:nvSpPr>
        <p:spPr>
          <a:xfrm>
            <a:off x="1231900" y="2988945"/>
            <a:ext cx="10140315" cy="521970"/>
          </a:xfrm>
          <a:prstGeom prst="rect">
            <a:avLst/>
          </a:prstGeom>
          <a:noFill/>
        </p:spPr>
        <p:txBody>
          <a:bodyPr wrap="square" rtlCol="0">
            <a:spAutoFit/>
          </a:bodyPr>
          <a:p>
            <a:r>
              <a:rPr lang="vi-VN" altLang="en-US" sz="2800" b="1"/>
              <a:t>2. Sự </a:t>
            </a:r>
            <a:r>
              <a:rPr lang="vi-VN" altLang="en-US" sz="2800" b="1">
                <a:solidFill>
                  <a:srgbClr val="7030A0"/>
                </a:solidFill>
              </a:rPr>
              <a:t>khẳng định</a:t>
            </a:r>
            <a:r>
              <a:rPr lang="vi-VN" altLang="en-US" sz="2800" b="1"/>
              <a:t>, </a:t>
            </a:r>
            <a:r>
              <a:rPr lang="vi-VN" altLang="en-US" sz="2800" b="1">
                <a:solidFill>
                  <a:srgbClr val="FF0000"/>
                </a:solidFill>
              </a:rPr>
              <a:t>phủ định</a:t>
            </a:r>
            <a:r>
              <a:rPr lang="vi-VN" altLang="en-US" sz="2800" b="1"/>
              <a:t>.</a:t>
            </a:r>
            <a:endParaRPr lang="vi-V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908685" y="3634740"/>
            <a:ext cx="10153650" cy="58229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vi-VN" altLang="en-US" sz="3200" b="1">
                <a:latin typeface="Times New Roman" panose="02020603050405020304" pitchFamily="18" charset="0"/>
                <a:cs typeface="Times New Roman" panose="02020603050405020304" pitchFamily="18" charset="0"/>
              </a:rPr>
              <a:t> </a:t>
            </a:r>
            <a:r>
              <a:rPr lang="vi-VN" altLang="en-US" sz="3200" b="1">
                <a:solidFill>
                  <a:srgbClr val="FF0000"/>
                </a:solidFill>
                <a:latin typeface="Times New Roman" panose="02020603050405020304" pitchFamily="18" charset="0"/>
                <a:cs typeface="Times New Roman" panose="02020603050405020304" pitchFamily="18" charset="0"/>
              </a:rPr>
              <a:t>Yêu cầu, mong muốn</a:t>
            </a:r>
            <a:r>
              <a:rPr lang="en-US" altLang="vi-VN" sz="3200" b="1">
                <a:solidFill>
                  <a:srgbClr val="FF0000"/>
                </a:solidFill>
                <a:latin typeface="Times New Roman" panose="02020603050405020304" pitchFamily="18" charset="0"/>
                <a:cs typeface="Times New Roman" panose="02020603050405020304" pitchFamily="18" charset="0"/>
              </a:rPr>
              <a:t>, đề nghị</a:t>
            </a:r>
            <a:r>
              <a:rPr lang="vi-VN" altLang="en-US" sz="3200" b="1">
                <a:solidFill>
                  <a:srgbClr val="FF0000"/>
                </a:solidFill>
                <a:latin typeface="Times New Roman" panose="02020603050405020304" pitchFamily="18" charset="0"/>
                <a:cs typeface="Times New Roman" panose="02020603050405020304" pitchFamily="18" charset="0"/>
              </a:rPr>
              <a:t> các cháu hãy nói nhỏ hơn</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801098" y="867138"/>
            <a:ext cx="10591800" cy="230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3. Trong Nhà văn hoá, em và bạn say sưa trao đổi với nhau về bộ phim đang xem. Bỗng có người bên cạnh bảo: “</a:t>
            </a:r>
            <a:r>
              <a:rPr lang="vi-VN" altLang="en-US" sz="3200" b="1">
                <a:solidFill>
                  <a:srgbClr val="FF0000"/>
                </a:solidFill>
                <a:latin typeface="Times New Roman" panose="02020603050405020304" pitchFamily="18" charset="0"/>
                <a:cs typeface="Times New Roman" panose="02020603050405020304" pitchFamily="18" charset="0"/>
              </a:rPr>
              <a:t>Các cháu có thể nói nhỏ hơn không?</a:t>
            </a:r>
            <a:r>
              <a:rPr lang="vi-VN" altLang="en-US" sz="3200" b="1">
                <a:latin typeface="Times New Roman" panose="02020603050405020304" pitchFamily="18" charset="0"/>
                <a:cs typeface="Times New Roman" panose="02020603050405020304" pitchFamily="18" charset="0"/>
              </a:rPr>
              <a:t>”</a:t>
            </a:r>
            <a:endParaRPr lang="vi-VN" altLang="en-US" sz="3200" b="1">
              <a:latin typeface="Times New Roman" panose="02020603050405020304" pitchFamily="18" charset="0"/>
              <a:cs typeface="Times New Roman" panose="02020603050405020304" pitchFamily="18" charset="0"/>
            </a:endParaRPr>
          </a:p>
          <a:p>
            <a:pPr algn="just" eaLnBrk="1" hangingPunct="1">
              <a:spcBef>
                <a:spcPct val="50000"/>
              </a:spcBef>
            </a:pPr>
            <a:r>
              <a:rPr lang="vi-VN" altLang="en-US" sz="3200" b="1">
                <a:solidFill>
                  <a:srgbClr val="FF0000"/>
                </a:solidFill>
                <a:latin typeface="Times New Roman" panose="02020603050405020304" pitchFamily="18" charset="0"/>
                <a:cs typeface="Times New Roman" panose="02020603050405020304" pitchFamily="18" charset="0"/>
              </a:rPr>
              <a:t> </a:t>
            </a:r>
            <a:r>
              <a:rPr lang="vi-VN" altLang="en-US" sz="3200" b="1">
                <a:latin typeface="Times New Roman" panose="02020603050405020304" pitchFamily="18" charset="0"/>
                <a:cs typeface="Times New Roman" panose="02020603050405020304" pitchFamily="18" charset="0"/>
              </a:rPr>
              <a:t>Em hiểu câu hỏi ấy có ý nghĩa gì? </a:t>
            </a:r>
            <a:endParaRPr lang="vi-VN" altLang="en-US" sz="3200" b="1">
              <a:latin typeface="Times New Roman" panose="02020603050405020304" pitchFamily="18" charset="0"/>
              <a:cs typeface="Times New Roman" panose="02020603050405020304" pitchFamily="18" charset="0"/>
            </a:endParaRPr>
          </a:p>
        </p:txBody>
      </p:sp>
      <p:sp>
        <p:nvSpPr>
          <p:cNvPr id="3" name="Chevron 2"/>
          <p:cNvSpPr/>
          <p:nvPr/>
        </p:nvSpPr>
        <p:spPr>
          <a:xfrm>
            <a:off x="801370" y="5677535"/>
            <a:ext cx="10368915" cy="6127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solidFill>
                  <a:schemeClr val="tx1"/>
                </a:solidFill>
                <a:latin typeface="Times New Roman" panose="02020603050405020304" pitchFamily="18" charset="0"/>
                <a:cs typeface="Times New Roman" panose="02020603050405020304" pitchFamily="18" charset="0"/>
              </a:rPr>
              <a:t>Ngoài tác dụng để hỏi những điều chưa biết. Câu hỏi còn dùng để làm gì?</a:t>
            </a:r>
            <a:endParaRPr lang="en-US" sz="2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bldLvl="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1194435" y="1398905"/>
            <a:ext cx="8275955" cy="521970"/>
          </a:xfrm>
          <a:prstGeom prst="rect">
            <a:avLst/>
          </a:prstGeom>
          <a:noFill/>
        </p:spPr>
        <p:txBody>
          <a:bodyPr wrap="square" rtlCol="0">
            <a:spAutoFit/>
          </a:bodyPr>
          <a:p>
            <a:r>
              <a:rPr lang="vi-VN" altLang="en-US" sz="2800" b="1">
                <a:latin typeface="Cambria" panose="02040503050406030204" charset="0"/>
                <a:cs typeface="Cambria" panose="02040503050406030204" charset="0"/>
              </a:rPr>
              <a:t>Nhiều khi, ta có thể dùng câu hỏi thể hiện:</a:t>
            </a:r>
            <a:endParaRPr lang="vi-VN" altLang="en-US" sz="2800" b="1">
              <a:latin typeface="Cambria" panose="02040503050406030204" charset="0"/>
              <a:cs typeface="Cambria" panose="02040503050406030204" charset="0"/>
            </a:endParaRPr>
          </a:p>
        </p:txBody>
      </p:sp>
      <p:sp>
        <p:nvSpPr>
          <p:cNvPr id="3" name="Text Box 2"/>
          <p:cNvSpPr txBox="1"/>
          <p:nvPr/>
        </p:nvSpPr>
        <p:spPr>
          <a:xfrm>
            <a:off x="1194435" y="2193925"/>
            <a:ext cx="10140315" cy="521970"/>
          </a:xfrm>
          <a:prstGeom prst="rect">
            <a:avLst/>
          </a:prstGeom>
          <a:noFill/>
        </p:spPr>
        <p:txBody>
          <a:bodyPr wrap="square" rtlCol="0">
            <a:spAutoFit/>
          </a:bodyPr>
          <a:p>
            <a:r>
              <a:rPr lang="vi-VN" altLang="en-US" sz="2800" b="1">
                <a:latin typeface="Cambria" panose="02040503050406030204" charset="0"/>
                <a:cs typeface="Cambria" panose="02040503050406030204" charset="0"/>
              </a:rPr>
              <a:t>1. Thái độ </a:t>
            </a:r>
            <a:r>
              <a:rPr lang="vi-VN" altLang="en-US" sz="2800" b="1">
                <a:solidFill>
                  <a:srgbClr val="FF0000"/>
                </a:solidFill>
                <a:latin typeface="Cambria" panose="02040503050406030204" charset="0"/>
                <a:cs typeface="Cambria" panose="02040503050406030204" charset="0"/>
              </a:rPr>
              <a:t>khen</a:t>
            </a:r>
            <a:r>
              <a:rPr lang="vi-VN" altLang="en-US" sz="2800" b="1">
                <a:latin typeface="Cambria" panose="02040503050406030204" charset="0"/>
                <a:cs typeface="Cambria" panose="02040503050406030204" charset="0"/>
              </a:rPr>
              <a:t>, </a:t>
            </a:r>
            <a:r>
              <a:rPr lang="vi-VN" altLang="en-US" sz="2800" b="1">
                <a:solidFill>
                  <a:srgbClr val="7030A0"/>
                </a:solidFill>
                <a:latin typeface="Cambria" panose="02040503050406030204" charset="0"/>
                <a:cs typeface="Cambria" panose="02040503050406030204" charset="0"/>
              </a:rPr>
              <a:t>chê</a:t>
            </a:r>
            <a:r>
              <a:rPr lang="vi-VN" altLang="en-US" sz="2800" b="1">
                <a:latin typeface="Cambria" panose="02040503050406030204" charset="0"/>
                <a:cs typeface="Cambria" panose="02040503050406030204" charset="0"/>
              </a:rPr>
              <a:t>.</a:t>
            </a:r>
            <a:endParaRPr lang="vi-VN" altLang="en-US" sz="2800" b="1">
              <a:latin typeface="Cambria" panose="02040503050406030204" charset="0"/>
              <a:cs typeface="Cambria" panose="02040503050406030204" charset="0"/>
            </a:endParaRPr>
          </a:p>
        </p:txBody>
      </p:sp>
      <p:sp>
        <p:nvSpPr>
          <p:cNvPr id="4" name="Text Box 3"/>
          <p:cNvSpPr txBox="1"/>
          <p:nvPr/>
        </p:nvSpPr>
        <p:spPr>
          <a:xfrm>
            <a:off x="1231900" y="2988945"/>
            <a:ext cx="10140315" cy="521970"/>
          </a:xfrm>
          <a:prstGeom prst="rect">
            <a:avLst/>
          </a:prstGeom>
          <a:noFill/>
        </p:spPr>
        <p:txBody>
          <a:bodyPr wrap="square" rtlCol="0">
            <a:spAutoFit/>
          </a:bodyPr>
          <a:p>
            <a:r>
              <a:rPr lang="vi-VN" altLang="en-US" sz="2800" b="1">
                <a:latin typeface="Cambria" panose="02040503050406030204" charset="0"/>
                <a:cs typeface="Cambria" panose="02040503050406030204" charset="0"/>
              </a:rPr>
              <a:t>2. Sự </a:t>
            </a:r>
            <a:r>
              <a:rPr lang="vi-VN" altLang="en-US" sz="2800" b="1">
                <a:solidFill>
                  <a:srgbClr val="7030A0"/>
                </a:solidFill>
                <a:latin typeface="Cambria" panose="02040503050406030204" charset="0"/>
                <a:cs typeface="Cambria" panose="02040503050406030204" charset="0"/>
              </a:rPr>
              <a:t>khẳng định</a:t>
            </a:r>
            <a:r>
              <a:rPr lang="vi-VN" altLang="en-US" sz="2800" b="1">
                <a:latin typeface="Cambria" panose="02040503050406030204" charset="0"/>
                <a:cs typeface="Cambria" panose="02040503050406030204" charset="0"/>
              </a:rPr>
              <a:t>, </a:t>
            </a:r>
            <a:r>
              <a:rPr lang="vi-VN" altLang="en-US" sz="2800" b="1">
                <a:solidFill>
                  <a:srgbClr val="FF0000"/>
                </a:solidFill>
                <a:latin typeface="Cambria" panose="02040503050406030204" charset="0"/>
                <a:cs typeface="Cambria" panose="02040503050406030204" charset="0"/>
              </a:rPr>
              <a:t>phủ định</a:t>
            </a:r>
            <a:r>
              <a:rPr lang="vi-VN" altLang="en-US" sz="2800" b="1">
                <a:latin typeface="Cambria" panose="02040503050406030204" charset="0"/>
                <a:cs typeface="Cambria" panose="02040503050406030204" charset="0"/>
              </a:rPr>
              <a:t>.</a:t>
            </a:r>
            <a:endParaRPr lang="vi-VN" altLang="en-US" sz="2800" b="1">
              <a:latin typeface="Cambria" panose="02040503050406030204" charset="0"/>
              <a:cs typeface="Cambria" panose="02040503050406030204" charset="0"/>
            </a:endParaRPr>
          </a:p>
        </p:txBody>
      </p:sp>
      <p:sp>
        <p:nvSpPr>
          <p:cNvPr id="5" name="Text Box 4"/>
          <p:cNvSpPr txBox="1"/>
          <p:nvPr/>
        </p:nvSpPr>
        <p:spPr>
          <a:xfrm>
            <a:off x="1231900" y="3783965"/>
            <a:ext cx="10140315" cy="521970"/>
          </a:xfrm>
          <a:prstGeom prst="rect">
            <a:avLst/>
          </a:prstGeom>
          <a:noFill/>
        </p:spPr>
        <p:txBody>
          <a:bodyPr wrap="square" rtlCol="0">
            <a:spAutoFit/>
          </a:bodyPr>
          <a:p>
            <a:r>
              <a:rPr lang="vi-VN" altLang="en-US" sz="2800" b="1">
                <a:latin typeface="Cambria" panose="02040503050406030204" charset="0"/>
                <a:cs typeface="Cambria" panose="02040503050406030204" charset="0"/>
              </a:rPr>
              <a:t>3. Yêu cầu, mong</a:t>
            </a:r>
            <a:r>
              <a:rPr lang="en-US" altLang="vi-VN" sz="2800" b="1">
                <a:latin typeface="Cambria" panose="02040503050406030204" charset="0"/>
                <a:cs typeface="Cambria" panose="02040503050406030204" charset="0"/>
              </a:rPr>
              <a:t> muốn, đề nghị </a:t>
            </a:r>
            <a:r>
              <a:rPr lang="vi-VN" altLang="en-US" sz="2800" b="1">
                <a:latin typeface="Cambria" panose="02040503050406030204" charset="0"/>
                <a:cs typeface="Cambria" panose="02040503050406030204" charset="0"/>
              </a:rPr>
              <a:t>...</a:t>
            </a:r>
            <a:endParaRPr lang="vi-VN" altLang="en-US" sz="2800" b="1">
              <a:latin typeface="Cambria" panose="02040503050406030204" charset="0"/>
              <a:cs typeface="Cambria" panose="02040503050406030204" charset="0"/>
            </a:endParaRPr>
          </a:p>
        </p:txBody>
      </p:sp>
      <p:sp>
        <p:nvSpPr>
          <p:cNvPr id="7" name="Text Box 6"/>
          <p:cNvSpPr txBox="1"/>
          <p:nvPr/>
        </p:nvSpPr>
        <p:spPr>
          <a:xfrm>
            <a:off x="4907280" y="566420"/>
            <a:ext cx="3191510" cy="645160"/>
          </a:xfrm>
          <a:prstGeom prst="rect">
            <a:avLst/>
          </a:prstGeom>
          <a:noFill/>
        </p:spPr>
        <p:txBody>
          <a:bodyPr wrap="square" rtlCol="0">
            <a:spAutoFit/>
          </a:bodyPr>
          <a:p>
            <a:r>
              <a:rPr lang="vi-VN" altLang="en-US" sz="3600" b="1">
                <a:solidFill>
                  <a:srgbClr val="FF0000"/>
                </a:solidFill>
                <a:latin typeface="Cambria" panose="02040503050406030204" charset="0"/>
                <a:cs typeface="Cambria" panose="02040503050406030204" charset="0"/>
              </a:rPr>
              <a:t>GHI NHỚ</a:t>
            </a:r>
            <a:endParaRPr lang="vi-VN" altLang="en-US" sz="3600" b="1">
              <a:solidFill>
                <a:srgbClr val="FF0000"/>
              </a:solidFill>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p:bldP spid="4" grpId="1"/>
      <p:bldP spid="5" grpId="0"/>
      <p:bldP spid="5"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22575" y="1470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endParaRPr lang="vi-VN" altLang="en-US" sz="3600" b="1">
              <a:solidFill>
                <a:srgbClr val="FF0000"/>
              </a:solidFill>
            </a:endParaRPr>
          </a:p>
        </p:txBody>
      </p:sp>
      <p:pic>
        <p:nvPicPr>
          <p:cNvPr id="3" name="Picture 2" descr="pp16"/>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019290" y="3399790"/>
            <a:ext cx="4716780" cy="3002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99886" y="690564"/>
            <a:ext cx="10595428"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algn="just" eaLnBrk="1" hangingPunct="1">
              <a:spcBef>
                <a:spcPct val="50000"/>
              </a:spcBef>
              <a:defRPr/>
            </a:pPr>
            <a:r>
              <a:rPr lang="en-US" altLang="en-US" sz="3200" b="1">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err="1">
                <a:latin typeface="Times New Roman" panose="02020603050405020304" pitchFamily="18" charset="0"/>
                <a:cs typeface="Times New Roman" panose="02020603050405020304" pitchFamily="18" charset="0"/>
              </a:rPr>
              <a:t>được</a:t>
            </a:r>
            <a:r>
              <a:rPr lang="en-US" altLang="en-US" sz="3200" b="1">
                <a:latin typeface="Times New Roman" panose="02020603050405020304" pitchFamily="18" charset="0"/>
                <a:cs typeface="Times New Roman" panose="02020603050405020304" pitchFamily="18" charset="0"/>
              </a:rPr>
              <a:t> dùng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a:p>
            <a:pPr marL="514350" indent="-514350" algn="just">
              <a:spcBef>
                <a:spcPct val="50000"/>
              </a:spcBef>
              <a:buFontTx/>
              <a:buAutoNum type="alphaLcPeriod"/>
              <a:defRPr/>
            </a:pPr>
            <a:r>
              <a:rPr lang="en-US" altLang="en-US" sz="3200" dirty="0" err="1">
                <a:solidFill>
                  <a:srgbClr val="0000FF"/>
                </a:solidFill>
                <a:latin typeface="Times New Roman" panose="02020603050405020304" pitchFamily="18" charset="0"/>
                <a:cs typeface="Times New Roman" panose="02020603050405020304" pitchFamily="18" charset="0"/>
              </a:rPr>
              <a:t>Dỗ</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vẫn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bảo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nín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đi</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smtClean="0">
                <a:solidFill>
                  <a:srgbClr val="FF0000"/>
                </a:solidFill>
                <a:latin typeface="Times New Roman" panose="02020603050405020304" pitchFamily="18" charset="0"/>
                <a:cs typeface="Times New Roman" panose="02020603050405020304" pitchFamily="18" charset="0"/>
              </a:rPr>
              <a:t>không?</a:t>
            </a:r>
            <a:endParaRPr lang="en-US" altLang="en-US" sz="3200" smtClean="0">
              <a:solidFill>
                <a:srgbClr val="FF0000"/>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3200" smtClean="0">
                <a:solidFill>
                  <a:srgbClr val="0000FF"/>
                </a:solidFill>
                <a:latin typeface="Times New Roman" panose="02020603050405020304" pitchFamily="18" charset="0"/>
                <a:cs typeface="Times New Roman" panose="02020603050405020304" pitchFamily="18" charset="0"/>
              </a:rPr>
              <a:t>Các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err="1">
                <a:solidFill>
                  <a:srgbClr val="0000FF"/>
                </a:solidFill>
                <a:latin typeface="Times New Roman" panose="02020603050405020304" pitchFamily="18" charset="0"/>
                <a:cs typeface="Times New Roman" panose="02020603050405020304" pitchFamily="18" charset="0"/>
              </a:rPr>
              <a:t>đây</a:t>
            </a:r>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smtClean="0">
                <a:solidFill>
                  <a:srgbClr val="0000FF"/>
                </a:solidFill>
                <a:latin typeface="Times New Roman" panose="02020603050405020304" pitchFamily="18" charset="0"/>
                <a:cs typeface="Times New Roman" panose="02020603050405020304" pitchFamily="18" charset="0"/>
              </a:rPr>
              <a:t>này.”</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3200" smtClean="0">
                <a:solidFill>
                  <a:srgbClr val="0000FF"/>
                </a:solidFill>
                <a:latin typeface="Times New Roman" panose="02020603050405020304" pitchFamily="18" charset="0"/>
                <a:cs typeface="Times New Roman" panose="02020603050405020304" pitchFamily="18" charset="0"/>
              </a:rPr>
              <a:t>b. Ánh </a:t>
            </a:r>
            <a:r>
              <a:rPr lang="en-US" altLang="en-US" sz="3200" dirty="0" err="1">
                <a:solidFill>
                  <a:srgbClr val="0000FF"/>
                </a:solidFill>
                <a:latin typeface="Times New Roman" panose="02020603050405020304" pitchFamily="18" charset="0"/>
                <a:cs typeface="Times New Roman" panose="02020603050405020304" pitchFamily="18" charset="0"/>
              </a:rPr>
              <a:t>mắt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nhìn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cậu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lòng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vậy</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vẽ</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bảo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con </a:t>
            </a:r>
            <a:r>
              <a:rPr lang="en-US" altLang="en-US" sz="3200" dirty="0" err="1">
                <a:solidFill>
                  <a:srgbClr val="FF0000"/>
                </a:solidFill>
                <a:latin typeface="Times New Roman" panose="02020603050405020304" pitchFamily="18" charset="0"/>
                <a:cs typeface="Times New Roman" panose="02020603050405020304" pitchFamily="18" charset="0"/>
              </a:rPr>
              <a:t>ngựa</a:t>
            </a:r>
            <a:r>
              <a:rPr lang="en-US" altLang="en-US" sz="3200" dirty="0">
                <a:solidFill>
                  <a:srgbClr val="FF0000"/>
                </a:solidFill>
                <a:latin typeface="Times New Roman" panose="02020603050405020304" pitchFamily="18" charset="0"/>
                <a:cs typeface="Times New Roman" panose="02020603050405020304" pitchFamily="18" charset="0"/>
              </a:rPr>
              <a:t> à?”</a:t>
            </a:r>
            <a:endParaRPr lang="en-US" altLang="en-US" sz="3200" dirty="0">
              <a:solidFill>
                <a:srgbClr val="FF0000"/>
              </a:solidFill>
              <a:latin typeface=".VnArial" panose="020B7200000000000000" pitchFamily="34" charset="0"/>
            </a:endParaRP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d.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cụ</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đang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vẩn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bến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xe</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Chú</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giúp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mấy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giờ</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VnArial" panose="020B7200000000000000"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3" name="Group 119"/>
          <p:cNvGraphicFramePr/>
          <p:nvPr/>
        </p:nvGraphicFramePr>
        <p:xfrm>
          <a:off x="901700" y="694690"/>
          <a:ext cx="10506075" cy="5093335"/>
        </p:xfrm>
        <a:graphic>
          <a:graphicData uri="http://schemas.openxmlformats.org/drawingml/2006/table">
            <a:tbl>
              <a:tblPr/>
              <a:tblGrid>
                <a:gridCol w="6226175"/>
                <a:gridCol w="4279900"/>
              </a:tblGrid>
              <a:tr h="11347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465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845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6275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79"/>
          <p:cNvSpPr>
            <a:spLocks noChangeArrowheads="1"/>
          </p:cNvSpPr>
          <p:nvPr/>
        </p:nvSpPr>
        <p:spPr bwMode="auto">
          <a:xfrm>
            <a:off x="957491" y="694750"/>
            <a:ext cx="605018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a:solidFill>
                  <a:srgbClr val="0000FF"/>
                </a:solidFill>
                <a:latin typeface="Times New Roman" panose="02020603050405020304" pitchFamily="18" charset="0"/>
                <a:cs typeface="Times New Roman" panose="02020603050405020304" pitchFamily="18" charset="0"/>
              </a:rPr>
              <a:t>a. Dỗ mãi mà em bé vẫn khóc, mẹ bảo: “</a:t>
            </a:r>
            <a:r>
              <a:rPr lang="vi-VN" altLang="en-US" sz="2600">
                <a:solidFill>
                  <a:srgbClr val="FF0000"/>
                </a:solidFill>
                <a:latin typeface="Times New Roman" panose="02020603050405020304" pitchFamily="18" charset="0"/>
                <a:cs typeface="Times New Roman" panose="02020603050405020304" pitchFamily="18" charset="0"/>
              </a:rPr>
              <a:t>Có nín đi không?</a:t>
            </a:r>
            <a:r>
              <a:rPr lang="vi-VN" altLang="en-US" sz="2600">
                <a:solidFill>
                  <a:srgbClr val="0000FF"/>
                </a:solidFill>
                <a:latin typeface="Times New Roman" panose="02020603050405020304" pitchFamily="18" charset="0"/>
                <a:cs typeface="Times New Roman" panose="02020603050405020304" pitchFamily="18" charset="0"/>
              </a:rPr>
              <a:t> Các chị ấy cười cho đây </a:t>
            </a:r>
            <a:r>
              <a:rPr lang="vi-VN" altLang="en-US" sz="2600">
                <a:solidFill>
                  <a:srgbClr val="0000FF"/>
                </a:solidFill>
                <a:latin typeface="Times New Roman" panose="02020603050405020304" pitchFamily="18" charset="0"/>
                <a:cs typeface="Times New Roman" panose="02020603050405020304" pitchFamily="18" charset="0"/>
              </a:rPr>
              <a:t>này</a:t>
            </a:r>
            <a:r>
              <a:rPr lang="vi-VN" altLang="en-US" sz="2600" smtClean="0"/>
              <a:t>.”</a:t>
            </a:r>
            <a:endParaRPr lang="vi-VN" altLang="en-US" sz="2600"/>
          </a:p>
        </p:txBody>
      </p:sp>
      <p:sp>
        <p:nvSpPr>
          <p:cNvPr id="7" name="Rectangle 81"/>
          <p:cNvSpPr>
            <a:spLocks noChangeArrowheads="1"/>
          </p:cNvSpPr>
          <p:nvPr/>
        </p:nvSpPr>
        <p:spPr bwMode="auto">
          <a:xfrm>
            <a:off x="7200673" y="874784"/>
            <a:ext cx="4310743"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600">
                <a:solidFill>
                  <a:srgbClr val="004DE6"/>
                </a:solidFill>
                <a:latin typeface="Times New Roman" panose="02020603050405020304" pitchFamily="18" charset="0"/>
                <a:cs typeface="Times New Roman" panose="02020603050405020304" pitchFamily="18" charset="0"/>
              </a:rPr>
              <a:t>Mẹ </a:t>
            </a:r>
            <a:r>
              <a:rPr lang="pt-BR" sz="2600">
                <a:solidFill>
                  <a:srgbClr val="FF0000"/>
                </a:solidFill>
                <a:latin typeface="Times New Roman" panose="02020603050405020304" pitchFamily="18" charset="0"/>
                <a:cs typeface="Times New Roman" panose="02020603050405020304" pitchFamily="18" charset="0"/>
              </a:rPr>
              <a:t>yêu cầu </a:t>
            </a:r>
            <a:r>
              <a:rPr lang="pt-BR" sz="2600">
                <a:solidFill>
                  <a:srgbClr val="004DE6"/>
                </a:solidFill>
                <a:latin typeface="Times New Roman" panose="02020603050405020304" pitchFamily="18" charset="0"/>
                <a:cs typeface="Times New Roman" panose="02020603050405020304" pitchFamily="18" charset="0"/>
              </a:rPr>
              <a:t>em bé nín khóc. </a:t>
            </a:r>
            <a:endParaRPr lang="pt-BR" sz="2600">
              <a:solidFill>
                <a:srgbClr val="004DE6"/>
              </a:solidFill>
              <a:latin typeface="Times New Roman" panose="02020603050405020304" pitchFamily="18" charset="0"/>
              <a:cs typeface="Times New Roman" panose="02020603050405020304" pitchFamily="18" charset="0"/>
            </a:endParaRPr>
          </a:p>
        </p:txBody>
      </p:sp>
      <p:sp>
        <p:nvSpPr>
          <p:cNvPr id="8" name="Rectangle 89"/>
          <p:cNvSpPr>
            <a:spLocks noChangeArrowheads="1"/>
          </p:cNvSpPr>
          <p:nvPr/>
        </p:nvSpPr>
        <p:spPr bwMode="auto">
          <a:xfrm>
            <a:off x="922905" y="1930494"/>
            <a:ext cx="611935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600">
                <a:solidFill>
                  <a:srgbClr val="003FBC"/>
                </a:solidFill>
                <a:latin typeface="Times New Roman" panose="02020603050405020304" pitchFamily="18" charset="0"/>
                <a:cs typeface="Times New Roman" panose="02020603050405020304" pitchFamily="18" charset="0"/>
              </a:rPr>
              <a:t>b</a:t>
            </a:r>
            <a:r>
              <a:rPr lang="en-US" altLang="en-US" sz="2600" smtClean="0">
                <a:solidFill>
                  <a:srgbClr val="0000FF"/>
                </a:solidFill>
              </a:rPr>
              <a:t>. </a:t>
            </a:r>
            <a:r>
              <a:rPr lang="en-US" altLang="en-US" sz="2600">
                <a:solidFill>
                  <a:srgbClr val="0000FF"/>
                </a:solidFill>
                <a:latin typeface="Times New Roman" panose="02020603050405020304" pitchFamily="18" charset="0"/>
                <a:cs typeface="Times New Roman" panose="02020603050405020304" pitchFamily="18" charset="0"/>
              </a:rPr>
              <a:t>Ánh mắt các bạn nhìn tôi như trách móc</a:t>
            </a:r>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smtClean="0">
                <a:solidFill>
                  <a:srgbClr val="FF0000"/>
                </a:solidFill>
                <a:latin typeface="Times New Roman" panose="02020603050405020304" pitchFamily="18" charset="0"/>
                <a:cs typeface="Times New Roman" panose="02020603050405020304" pitchFamily="18" charset="0"/>
              </a:rPr>
              <a:t>“Vì </a:t>
            </a:r>
            <a:r>
              <a:rPr lang="en-US" altLang="en-US" sz="2600">
                <a:solidFill>
                  <a:srgbClr val="FF0000"/>
                </a:solidFill>
                <a:latin typeface="Times New Roman" panose="02020603050405020304" pitchFamily="18" charset="0"/>
                <a:cs typeface="Times New Roman" panose="02020603050405020304" pitchFamily="18" charset="0"/>
              </a:rPr>
              <a:t>sao cậu lại làm phiền lòng cô như </a:t>
            </a:r>
            <a:r>
              <a:rPr lang="en-US" altLang="en-US" sz="2600">
                <a:solidFill>
                  <a:srgbClr val="FF0000"/>
                </a:solidFill>
                <a:latin typeface="Times New Roman" panose="02020603050405020304" pitchFamily="18" charset="0"/>
                <a:cs typeface="Times New Roman" panose="02020603050405020304" pitchFamily="18" charset="0"/>
              </a:rPr>
              <a:t>vậy</a:t>
            </a:r>
            <a:r>
              <a:rPr lang="en-US" altLang="en-US" sz="2600" smtClean="0">
                <a:solidFill>
                  <a:srgbClr val="FF0000"/>
                </a:solidFill>
                <a:latin typeface="Times New Roman" panose="02020603050405020304" pitchFamily="18" charset="0"/>
                <a:cs typeface="Times New Roman" panose="02020603050405020304" pitchFamily="18" charset="0"/>
              </a:rPr>
              <a:t>?”</a:t>
            </a:r>
            <a:endParaRPr lang="en-US" altLang="en-US" sz="2600">
              <a:solidFill>
                <a:srgbClr val="FF0000"/>
              </a:solidFill>
              <a:latin typeface="Times New Roman" panose="02020603050405020304" pitchFamily="18" charset="0"/>
              <a:cs typeface="Times New Roman" panose="02020603050405020304" pitchFamily="18" charset="0"/>
            </a:endParaRPr>
          </a:p>
        </p:txBody>
      </p:sp>
      <p:sp>
        <p:nvSpPr>
          <p:cNvPr id="10" name="Rectangle 91"/>
          <p:cNvSpPr>
            <a:spLocks noChangeArrowheads="1"/>
          </p:cNvSpPr>
          <p:nvPr/>
        </p:nvSpPr>
        <p:spPr bwMode="auto">
          <a:xfrm>
            <a:off x="7200673" y="1940967"/>
            <a:ext cx="3143250"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Thể hiện ý </a:t>
            </a:r>
            <a:r>
              <a:rPr lang="en-US" altLang="en-US" sz="2600">
                <a:solidFill>
                  <a:srgbClr val="FF0000"/>
                </a:solidFill>
                <a:latin typeface="Times New Roman" panose="02020603050405020304" pitchFamily="18" charset="0"/>
                <a:cs typeface="Times New Roman" panose="02020603050405020304" pitchFamily="18" charset="0"/>
              </a:rPr>
              <a:t>chê </a:t>
            </a:r>
            <a:r>
              <a:rPr lang="en-US" altLang="en-US" sz="2600" smtClean="0">
                <a:solidFill>
                  <a:srgbClr val="FF0000"/>
                </a:solidFill>
                <a:latin typeface="Times New Roman" panose="02020603050405020304" pitchFamily="18" charset="0"/>
                <a:cs typeface="Times New Roman" panose="02020603050405020304" pitchFamily="18" charset="0"/>
              </a:rPr>
              <a:t>trách.</a:t>
            </a:r>
            <a:endParaRPr lang="en-US" altLang="en-US" sz="2600">
              <a:solidFill>
                <a:srgbClr val="FF0000"/>
              </a:solidFill>
              <a:latin typeface="Times New Roman" panose="02020603050405020304" pitchFamily="18" charset="0"/>
              <a:cs typeface="Times New Roman" panose="02020603050405020304" pitchFamily="18" charset="0"/>
            </a:endParaRPr>
          </a:p>
        </p:txBody>
      </p:sp>
      <p:sp>
        <p:nvSpPr>
          <p:cNvPr id="11" name="Rectangle 102"/>
          <p:cNvSpPr>
            <a:spLocks noChangeArrowheads="1"/>
          </p:cNvSpPr>
          <p:nvPr/>
        </p:nvSpPr>
        <p:spPr bwMode="auto">
          <a:xfrm>
            <a:off x="922905" y="3160270"/>
            <a:ext cx="5849709"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c. Chị tôi cười: “ </a:t>
            </a:r>
            <a:r>
              <a:rPr lang="en-US" altLang="en-US" sz="2600">
                <a:solidFill>
                  <a:srgbClr val="FF0000"/>
                </a:solidFill>
                <a:latin typeface="Times New Roman" panose="02020603050405020304" pitchFamily="18" charset="0"/>
                <a:cs typeface="Times New Roman" panose="02020603050405020304" pitchFamily="18" charset="0"/>
              </a:rPr>
              <a:t>Em vẽ thế này mà bảo  là con ngựa à? </a:t>
            </a:r>
            <a:r>
              <a:rPr lang="en-US" altLang="en-US" sz="2600">
                <a:solidFill>
                  <a:srgbClr val="0000FF"/>
                </a:solidFill>
                <a:latin typeface="Times New Roman" panose="02020603050405020304" pitchFamily="18" charset="0"/>
                <a:cs typeface="Times New Roman" panose="02020603050405020304" pitchFamily="18" charset="0"/>
              </a:rPr>
              <a:t>”</a:t>
            </a:r>
            <a:endParaRPr lang="en-US" altLang="en-US" sz="2600">
              <a:solidFill>
                <a:srgbClr val="0000FF"/>
              </a:solidFill>
              <a:latin typeface=".VnArial" panose="020B7200000000000000" pitchFamily="34" charset="0"/>
            </a:endParaRPr>
          </a:p>
        </p:txBody>
      </p:sp>
      <p:sp>
        <p:nvSpPr>
          <p:cNvPr id="12" name="Rectangle 105"/>
          <p:cNvSpPr>
            <a:spLocks noChangeArrowheads="1"/>
          </p:cNvSpPr>
          <p:nvPr/>
        </p:nvSpPr>
        <p:spPr bwMode="auto">
          <a:xfrm>
            <a:off x="7167222" y="3144083"/>
            <a:ext cx="4025900" cy="12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Chị </a:t>
            </a:r>
            <a:r>
              <a:rPr lang="en-US" altLang="en-US" sz="2600">
                <a:solidFill>
                  <a:srgbClr val="FF0000"/>
                </a:solidFill>
                <a:latin typeface="Times New Roman" panose="02020603050405020304" pitchFamily="18" charset="0"/>
                <a:cs typeface="Times New Roman" panose="02020603050405020304" pitchFamily="18" charset="0"/>
              </a:rPr>
              <a:t>chê</a:t>
            </a:r>
            <a:r>
              <a:rPr lang="en-US" altLang="en-US" sz="2600">
                <a:solidFill>
                  <a:srgbClr val="0000FF"/>
                </a:solidFill>
                <a:latin typeface="Times New Roman" panose="02020603050405020304" pitchFamily="18" charset="0"/>
                <a:cs typeface="Times New Roman" panose="02020603050405020304" pitchFamily="18" charset="0"/>
              </a:rPr>
              <a:t> em vẽ không giống </a:t>
            </a:r>
            <a:r>
              <a:rPr lang="en-US" altLang="en-US" sz="2600">
                <a:solidFill>
                  <a:srgbClr val="0000FF"/>
                </a:solidFill>
                <a:latin typeface="Times New Roman" panose="02020603050405020304" pitchFamily="18" charset="0"/>
                <a:cs typeface="Times New Roman" panose="02020603050405020304" pitchFamily="18" charset="0"/>
              </a:rPr>
              <a:t>con </a:t>
            </a:r>
            <a:r>
              <a:rPr lang="en-US" altLang="en-US" sz="2600" smtClean="0">
                <a:solidFill>
                  <a:srgbClr val="0000FF"/>
                </a:solidFill>
                <a:latin typeface="Times New Roman" panose="02020603050405020304" pitchFamily="18" charset="0"/>
                <a:cs typeface="Times New Roman" panose="02020603050405020304" pitchFamily="18" charset="0"/>
              </a:rPr>
              <a:t>ngựa. </a:t>
            </a:r>
            <a:r>
              <a:rPr lang="en-US" altLang="en-US" sz="2600"/>
              <a:t>	</a:t>
            </a:r>
            <a:endParaRPr lang="en-US" altLang="en-US" sz="2600"/>
          </a:p>
          <a:p>
            <a:pPr eaLnBrk="1" hangingPunct="1"/>
            <a:endParaRPr lang="en-US" altLang="en-US" sz="2600">
              <a:solidFill>
                <a:srgbClr val="0000FF"/>
              </a:solidFill>
              <a:latin typeface=".VnTime" panose="020B7200000000000000" pitchFamily="34" charset="0"/>
            </a:endParaRPr>
          </a:p>
        </p:txBody>
      </p:sp>
      <p:sp>
        <p:nvSpPr>
          <p:cNvPr id="13" name="Text Box 112"/>
          <p:cNvSpPr txBox="1">
            <a:spLocks noChangeArrowheads="1"/>
          </p:cNvSpPr>
          <p:nvPr/>
        </p:nvSpPr>
        <p:spPr bwMode="auto">
          <a:xfrm>
            <a:off x="901929" y="4312038"/>
            <a:ext cx="6050187" cy="18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600">
                <a:solidFill>
                  <a:srgbClr val="0000FF"/>
                </a:solidFill>
                <a:latin typeface="Times New Roman" panose="02020603050405020304" pitchFamily="18" charset="0"/>
                <a:cs typeface="Times New Roman" panose="02020603050405020304" pitchFamily="18" charset="0"/>
              </a:rPr>
              <a:t>d. Bà cụ hỏi một người đang đứng vơ vẩn trước bến xe: “</a:t>
            </a:r>
            <a:r>
              <a:rPr lang="vi-VN" altLang="en-US" sz="2600">
                <a:solidFill>
                  <a:srgbClr val="FF0000"/>
                </a:solidFill>
                <a:latin typeface="Times New Roman" panose="02020603050405020304" pitchFamily="18" charset="0"/>
                <a:cs typeface="Times New Roman" panose="02020603050405020304" pitchFamily="18" charset="0"/>
              </a:rPr>
              <a:t>Chú có thể xem giúp tôi mấy giờ có xe đi miền Đông không? </a:t>
            </a:r>
            <a:r>
              <a:rPr lang="vi-VN" altLang="en-US" sz="2600">
                <a:solidFill>
                  <a:srgbClr val="0000FF"/>
                </a:solidFill>
                <a:latin typeface="Times New Roman" panose="02020603050405020304" pitchFamily="18" charset="0"/>
                <a:cs typeface="Times New Roman" panose="02020603050405020304" pitchFamily="18" charset="0"/>
              </a:rPr>
              <a:t>”</a:t>
            </a:r>
            <a:endParaRPr lang="vi-VN" altLang="en-US" sz="2600">
              <a:solidFill>
                <a:srgbClr val="0000FF"/>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600">
              <a:solidFill>
                <a:srgbClr val="0000FF"/>
              </a:solidFill>
              <a:latin typeface=".VnTime" panose="020B7200000000000000" pitchFamily="34" charset="0"/>
            </a:endParaRPr>
          </a:p>
        </p:txBody>
      </p:sp>
      <p:sp>
        <p:nvSpPr>
          <p:cNvPr id="14" name="Rectangle 114"/>
          <p:cNvSpPr>
            <a:spLocks noChangeArrowheads="1"/>
          </p:cNvSpPr>
          <p:nvPr/>
        </p:nvSpPr>
        <p:spPr bwMode="auto">
          <a:xfrm>
            <a:off x="7219950" y="4375150"/>
            <a:ext cx="3973195" cy="89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Bà cụ </a:t>
            </a:r>
            <a:r>
              <a:rPr lang="en-US" altLang="en-US" sz="2600">
                <a:solidFill>
                  <a:srgbClr val="FF0000"/>
                </a:solidFill>
                <a:latin typeface="Times New Roman" panose="02020603050405020304" pitchFamily="18" charset="0"/>
                <a:cs typeface="Times New Roman" panose="02020603050405020304" pitchFamily="18" charset="0"/>
              </a:rPr>
              <a:t>mong muốn</a:t>
            </a:r>
            <a:r>
              <a:rPr lang="en-US" altLang="en-US" sz="2600">
                <a:solidFill>
                  <a:srgbClr val="0000FF"/>
                </a:solidFill>
                <a:latin typeface="Times New Roman" panose="02020603050405020304" pitchFamily="18" charset="0"/>
                <a:cs typeface="Times New Roman" panose="02020603050405020304" pitchFamily="18" charset="0"/>
              </a:rPr>
              <a:t> được giúp </a:t>
            </a:r>
            <a:r>
              <a:rPr lang="en-US" altLang="en-US" sz="2600" smtClean="0">
                <a:solidFill>
                  <a:srgbClr val="0000FF"/>
                </a:solidFill>
                <a:latin typeface="Times New Roman" panose="02020603050405020304" pitchFamily="18" charset="0"/>
                <a:cs typeface="Times New Roman" panose="02020603050405020304" pitchFamily="18" charset="0"/>
              </a:rPr>
              <a:t>đỡ.</a:t>
            </a:r>
            <a:r>
              <a:rPr lang="en-US" altLang="en-US" sz="2600">
                <a:solidFill>
                  <a:srgbClr val="0000FF"/>
                </a:solidFill>
                <a:latin typeface=".VnTime" panose="020B7200000000000000" pitchFamily="34" charset="0"/>
              </a:rPr>
              <a:t>	</a:t>
            </a:r>
            <a:endParaRPr lang="en-US" altLang="en-US" sz="2600">
              <a:solidFill>
                <a:srgbClr val="0000FF"/>
              </a:solidFill>
              <a:latin typeface=".VnTime" panose="020B7200000000000000" pitchFamily="34" charset="0"/>
            </a:endParaRPr>
          </a:p>
        </p:txBody>
      </p:sp>
      <p:sp>
        <p:nvSpPr>
          <p:cNvPr id="2" name="Pentagon 1"/>
          <p:cNvSpPr/>
          <p:nvPr/>
        </p:nvSpPr>
        <p:spPr>
          <a:xfrm>
            <a:off x="901700" y="5788025"/>
            <a:ext cx="4671060" cy="586105"/>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2400">
                <a:solidFill>
                  <a:schemeClr val="tx1"/>
                </a:solidFill>
                <a:effectLst>
                  <a:outerShdw blurRad="38100" dist="38100" dir="2700000" algn="tl">
                    <a:srgbClr val="000000">
                      <a:alpha val="43137"/>
                    </a:srgbClr>
                  </a:outerShdw>
                </a:effectLst>
              </a:rPr>
              <a:t>Tác dụng của câu hỏi?</a:t>
            </a:r>
            <a:endParaRPr lang="vi-VN" altLang="en-US" sz="240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P spid="14" grpId="0" bldLvl="0" animBg="1"/>
      <p:bldP spid="2" grpId="0" bldLvl="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5853" y="1873731"/>
            <a:ext cx="10668809" cy="1005680"/>
            <a:chOff x="-8052" y="1699617"/>
            <a:chExt cx="9408277" cy="1006257"/>
          </a:xfrm>
          <a:solidFill>
            <a:srgbClr val="FF99FF"/>
          </a:solidFill>
        </p:grpSpPr>
        <p:sp>
          <p:nvSpPr>
            <p:cNvPr id="5" name="Rectangle 4"/>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593643" y="3335247"/>
            <a:ext cx="10691019" cy="1505694"/>
            <a:chOff x="-26657" y="1747250"/>
            <a:chExt cx="8955744" cy="1506557"/>
          </a:xfrm>
        </p:grpSpPr>
        <p:sp>
          <p:nvSpPr>
            <p:cNvPr id="13" name="Rectangle 12"/>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1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230784" y="144168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 Box 67"/>
          <p:cNvSpPr txBox="1">
            <a:spLocks noChangeArrowheads="1"/>
          </p:cNvSpPr>
          <p:nvPr/>
        </p:nvSpPr>
        <p:spPr bwMode="auto">
          <a:xfrm>
            <a:off x="1153884" y="651061"/>
            <a:ext cx="9804401" cy="55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pPr>
            <a:r>
              <a:rPr lang="en-US" altLang="en-US" sz="2600" b="1" smtClean="0">
                <a:latin typeface="Times New Roman" panose="02020603050405020304" pitchFamily="18" charset="0"/>
                <a:cs typeface="Times New Roman" panose="02020603050405020304" pitchFamily="18" charset="0"/>
              </a:rPr>
              <a:t>Bài 2: </a:t>
            </a:r>
            <a:r>
              <a:rPr lang="en-US" altLang="en-US" sz="2600" b="1">
                <a:latin typeface="Times New Roman" panose="02020603050405020304" pitchFamily="18" charset="0"/>
                <a:cs typeface="Times New Roman" panose="02020603050405020304" pitchFamily="18" charset="0"/>
              </a:rPr>
              <a:t>Đặt câu phù hợp với các tình huống cho sau đây:</a:t>
            </a:r>
            <a:endParaRPr lang="en-US" altLang="en-US" sz="2600" b="1">
              <a:latin typeface="Times New Roman" panose="02020603050405020304" pitchFamily="18" charset="0"/>
              <a:cs typeface="Times New Roman" panose="02020603050405020304" pitchFamily="18" charset="0"/>
            </a:endParaRPr>
          </a:p>
          <a:p>
            <a:pPr algn="just" eaLnBrk="1" hangingPunct="1">
              <a:lnSpc>
                <a:spcPct val="114000"/>
              </a:lnSpc>
            </a:pPr>
            <a:r>
              <a:rPr lang="vi-VN" altLang="en-US" sz="26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endParaRPr lang="vi-VN" altLang="en-US" sz="2600">
              <a:solidFill>
                <a:srgbClr val="0000FF"/>
              </a:solidFill>
              <a:latin typeface="Times New Roman" panose="02020603050405020304" pitchFamily="18" charset="0"/>
              <a:cs typeface="Times New Roman" panose="02020603050405020304" pitchFamily="18" charset="0"/>
            </a:endParaRPr>
          </a:p>
          <a:p>
            <a:pPr algn="just" eaLnBrk="1" hangingPunct="1">
              <a:lnSpc>
                <a:spcPct val="114000"/>
              </a:lnSpc>
            </a:pPr>
            <a:r>
              <a:rPr lang="en-US" altLang="en-US" sz="2600" smtClean="0">
                <a:solidFill>
                  <a:srgbClr val="006600"/>
                </a:solidFill>
                <a:latin typeface="Times New Roman" panose="02020603050405020304" pitchFamily="18" charset="0"/>
                <a:cs typeface="Times New Roman" panose="02020603050405020304" pitchFamily="18" charset="0"/>
              </a:rPr>
              <a:t>b</a:t>
            </a:r>
            <a:r>
              <a:rPr lang="en-US" altLang="en-US" sz="2600">
                <a:solidFill>
                  <a:srgbClr val="006600"/>
                </a:solidFill>
                <a:latin typeface="Times New Roman" panose="02020603050405020304" pitchFamily="18" charset="0"/>
                <a:cs typeface="Times New Roman" panose="02020603050405020304" pitchFamily="18" charset="0"/>
              </a:rPr>
              <a:t>. Đến nhà  một bạn cùng lớp, em thấy nhà rất sạch sẽ, đồ đạc sắp xếp gọn gàng, ngăn nắp. Hãy dùng hình thức câu hỏi để khen bạn.</a:t>
            </a:r>
            <a:endParaRPr lang="en-US" altLang="en-US" sz="2600">
              <a:solidFill>
                <a:srgbClr val="006600"/>
              </a:solidFill>
              <a:latin typeface="Times New Roman" panose="02020603050405020304" pitchFamily="18" charset="0"/>
              <a:cs typeface="Times New Roman" panose="02020603050405020304" pitchFamily="18" charset="0"/>
            </a:endParaRPr>
          </a:p>
          <a:p>
            <a:pPr algn="just" eaLnBrk="1" hangingPunct="1">
              <a:lnSpc>
                <a:spcPct val="114000"/>
              </a:lnSpc>
            </a:pPr>
            <a:r>
              <a:rPr lang="vi-VN" altLang="en-US" sz="2600" smtClean="0">
                <a:solidFill>
                  <a:srgbClr val="FF0066"/>
                </a:solidFill>
                <a:latin typeface="Times New Roman" panose="02020603050405020304" pitchFamily="18" charset="0"/>
                <a:cs typeface="Times New Roman" panose="02020603050405020304" pitchFamily="18" charset="0"/>
              </a:rPr>
              <a:t>c. Trong giờ kiểm tra, em làm sai một bài tập, mãi đến khi về nhà em mới nghĩ ra. Em có thể tự trách mình bằng câu hỏi như thế nào?</a:t>
            </a:r>
            <a:endParaRPr lang="vi-VN" altLang="en-US" sz="2600" smtClean="0">
              <a:solidFill>
                <a:srgbClr val="FF0066"/>
              </a:solidFill>
              <a:latin typeface="Times New Roman" panose="02020603050405020304" pitchFamily="18" charset="0"/>
              <a:cs typeface="Times New Roman" panose="02020603050405020304" pitchFamily="18" charset="0"/>
            </a:endParaRPr>
          </a:p>
          <a:p>
            <a:pPr algn="just" eaLnBrk="1" hangingPunct="1">
              <a:lnSpc>
                <a:spcPct val="114000"/>
              </a:lnSpc>
            </a:pPr>
            <a:r>
              <a:rPr lang="vi-VN" altLang="en-US" sz="2600" smtClean="0">
                <a:solidFill>
                  <a:srgbClr val="9900FF"/>
                </a:solidFill>
                <a:latin typeface="Times New Roman" panose="02020603050405020304" pitchFamily="18" charset="0"/>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endParaRPr lang="vi-VN" altLang="en-US" sz="2600">
              <a:solidFill>
                <a:srgbClr val="9900FF"/>
              </a:solidFill>
              <a:latin typeface="Times New Roman" panose="02020603050405020304" pitchFamily="18" charset="0"/>
              <a:cs typeface="Times New Roman" panose="02020603050405020304" pitchFamily="18" charset="0"/>
            </a:endParaRPr>
          </a:p>
        </p:txBody>
      </p:sp>
      <p:sp>
        <p:nvSpPr>
          <p:cNvPr id="3" name="Cloud 2"/>
          <p:cNvSpPr/>
          <p:nvPr/>
        </p:nvSpPr>
        <p:spPr>
          <a:xfrm>
            <a:off x="9542780" y="72390"/>
            <a:ext cx="2514600" cy="1005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b="1"/>
              <a:t>LÀM VỞ</a:t>
            </a:r>
            <a:endParaRPr lang="vi-V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70113" y="908278"/>
            <a:ext cx="9834109" cy="23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vi-VN" altLang="en-US" sz="32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endParaRPr lang="vi-VN" altLang="en-US" sz="3200">
              <a:solidFill>
                <a:srgbClr val="0000FF"/>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1958067" y="3839028"/>
            <a:ext cx="8458200" cy="1077212"/>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smtClean="0">
                <a:solidFill>
                  <a:srgbClr val="FF0000"/>
                </a:solidFill>
                <a:latin typeface="Times New Roman" panose="02020603050405020304" pitchFamily="18" charset="0"/>
                <a:cs typeface="Times New Roman" panose="02020603050405020304" pitchFamily="18" charset="0"/>
              </a:rPr>
              <a:t>Bạn </a:t>
            </a:r>
            <a:r>
              <a:rPr lang="vi-VN" altLang="en-US" sz="3200" b="1">
                <a:solidFill>
                  <a:srgbClr val="FF0000"/>
                </a:solidFill>
                <a:latin typeface="Times New Roman" panose="02020603050405020304" pitchFamily="18" charset="0"/>
                <a:cs typeface="Times New Roman" panose="02020603050405020304" pitchFamily="18" charset="0"/>
              </a:rPr>
              <a:t>có thể chờ hết giờ sinh hoạt, chúng mình cùng nói chuyện được </a:t>
            </a:r>
            <a:r>
              <a:rPr lang="vi-VN" altLang="en-US" sz="3200" b="1">
                <a:solidFill>
                  <a:srgbClr val="FF0000"/>
                </a:solidFill>
                <a:latin typeface="Times New Roman" panose="02020603050405020304" pitchFamily="18" charset="0"/>
                <a:cs typeface="Times New Roman" panose="02020603050405020304" pitchFamily="18" charset="0"/>
              </a:rPr>
              <a:t>không</a:t>
            </a:r>
            <a:r>
              <a:rPr lang="vi-VN" altLang="en-US" sz="3200" b="1" smtClean="0">
                <a:solidFill>
                  <a:srgbClr val="FF0000"/>
                </a:solidFill>
                <a:latin typeface="Times New Roman" panose="02020603050405020304" pitchFamily="18" charset="0"/>
                <a:cs typeface="Times New Roman" panose="02020603050405020304" pitchFamily="18" charset="0"/>
              </a:rPr>
              <a:t>?</a:t>
            </a:r>
            <a:endParaRPr lang="vi-VN"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endParaRPr lang="vi-VN" altLang="en-US" sz="4000"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51427" y="1240003"/>
            <a:ext cx="9274630" cy="1732334"/>
          </a:xfrm>
          <a:prstGeom prst="rect">
            <a:avLst/>
          </a:prstGeom>
        </p:spPr>
        <p:txBody>
          <a:bodyPr wrap="square">
            <a:spAutoFit/>
          </a:bodyPr>
          <a:lstStyle/>
          <a:p>
            <a:pPr algn="just">
              <a:lnSpc>
                <a:spcPct val="114000"/>
              </a:lnSpc>
            </a:pPr>
            <a:r>
              <a:rPr lang="en-US" altLang="en-US" sz="3200">
                <a:solidFill>
                  <a:srgbClr val="006600"/>
                </a:solidFill>
                <a:latin typeface="Times New Roman" panose="02020603050405020304" pitchFamily="18" charset="0"/>
                <a:cs typeface="Times New Roman" panose="02020603050405020304" pitchFamily="18" charset="0"/>
              </a:rPr>
              <a:t>b. Đến nhà  một bạn cùng lớp, em thấy nhà rất sạch sẽ, đồ đạc sắp xếp gọn gàng, ngăn nắp. Hãy dùng hình thức câu hỏi để khen bạn.</a:t>
            </a:r>
            <a:endParaRPr lang="en-US" altLang="en-US" sz="3200">
              <a:solidFill>
                <a:srgbClr val="006600"/>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2133600" y="3505201"/>
            <a:ext cx="8305800" cy="646325"/>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smtClean="0">
                <a:solidFill>
                  <a:srgbClr val="FF0000"/>
                </a:solidFill>
                <a:latin typeface="Times New Roman" panose="02020603050405020304" pitchFamily="18" charset="0"/>
                <a:cs typeface="Times New Roman" panose="02020603050405020304" pitchFamily="18" charset="0"/>
              </a:rPr>
              <a:t>Sao </a:t>
            </a:r>
            <a:r>
              <a:rPr lang="en-US" altLang="en-US" sz="3600" b="1">
                <a:solidFill>
                  <a:srgbClr val="FF0000"/>
                </a:solidFill>
                <a:latin typeface="Times New Roman" panose="02020603050405020304" pitchFamily="18" charset="0"/>
                <a:cs typeface="Times New Roman" panose="02020603050405020304" pitchFamily="18" charset="0"/>
              </a:rPr>
              <a:t>nhà bạn sạch sẽ, ngăn nắp </a:t>
            </a:r>
            <a:r>
              <a:rPr lang="en-US" altLang="en-US" sz="3600" b="1">
                <a:solidFill>
                  <a:srgbClr val="FF0000"/>
                </a:solidFill>
                <a:latin typeface="Times New Roman" panose="02020603050405020304" pitchFamily="18" charset="0"/>
                <a:cs typeface="Times New Roman" panose="02020603050405020304" pitchFamily="18" charset="0"/>
              </a:rPr>
              <a:t>thế</a:t>
            </a:r>
            <a:r>
              <a:rPr lang="en-US" altLang="en-US" sz="3600" b="1" smtClean="0">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51427" y="1240003"/>
            <a:ext cx="9274630" cy="1732334"/>
          </a:xfrm>
          <a:prstGeom prst="rect">
            <a:avLst/>
          </a:prstGeom>
        </p:spPr>
        <p:txBody>
          <a:bodyPr wrap="square">
            <a:spAutoFit/>
          </a:bodyPr>
          <a:lstStyle/>
          <a:p>
            <a:pPr algn="just">
              <a:lnSpc>
                <a:spcPct val="114000"/>
              </a:lnSpc>
            </a:pPr>
            <a:r>
              <a:rPr lang="vi-VN" altLang="en-US" sz="3200">
                <a:solidFill>
                  <a:srgbClr val="FF0066"/>
                </a:solidFill>
                <a:cs typeface="Times New Roman" panose="02020603050405020304" pitchFamily="18" charset="0"/>
              </a:rPr>
              <a:t>c. Trong giờ kiểm tra, em làm sai một bài tập, mãi đến khi về nhà em mới nghĩ ra. Em có thể tự trách mình bằng câu hỏi như thế nào?</a:t>
            </a:r>
            <a:endParaRPr lang="vi-VN" altLang="en-US" sz="3200">
              <a:solidFill>
                <a:srgbClr val="FF0066"/>
              </a:solidFill>
              <a:cs typeface="Times New Roman" panose="02020603050405020304" pitchFamily="18" charset="0"/>
            </a:endParaRPr>
          </a:p>
        </p:txBody>
      </p:sp>
      <p:sp>
        <p:nvSpPr>
          <p:cNvPr id="3" name="Text Box 11"/>
          <p:cNvSpPr txBox="1">
            <a:spLocks noChangeArrowheads="1"/>
          </p:cNvSpPr>
          <p:nvPr/>
        </p:nvSpPr>
        <p:spPr bwMode="auto">
          <a:xfrm>
            <a:off x="1719941" y="3679373"/>
            <a:ext cx="8737602"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Bài toán không khó sao mình </a:t>
            </a:r>
            <a:r>
              <a:rPr lang="en-US" altLang="en-US" sz="3200" b="1">
                <a:solidFill>
                  <a:srgbClr val="FF0000"/>
                </a:solidFill>
                <a:latin typeface="Times New Roman" panose="02020603050405020304" pitchFamily="18" charset="0"/>
                <a:cs typeface="Times New Roman" panose="02020603050405020304" pitchFamily="18" charset="0"/>
              </a:rPr>
              <a:t>lại </a:t>
            </a:r>
            <a:r>
              <a:rPr lang="en-US" altLang="en-US" sz="3200" b="1" smtClean="0">
                <a:solidFill>
                  <a:srgbClr val="FF0000"/>
                </a:solidFill>
                <a:latin typeface="Times New Roman" panose="02020603050405020304" pitchFamily="18" charset="0"/>
                <a:cs typeface="Times New Roman" panose="02020603050405020304" pitchFamily="18" charset="0"/>
              </a:rPr>
              <a:t>làm </a:t>
            </a:r>
            <a:r>
              <a:rPr lang="en-US" altLang="en-US" sz="3200" b="1">
                <a:solidFill>
                  <a:srgbClr val="FF0000"/>
                </a:solidFill>
                <a:latin typeface="Times New Roman" panose="02020603050405020304" pitchFamily="18" charset="0"/>
                <a:cs typeface="Times New Roman" panose="02020603050405020304" pitchFamily="18" charset="0"/>
              </a:rPr>
              <a:t>sai vậy nhỉ?</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51427" y="1240003"/>
            <a:ext cx="9274630" cy="2293705"/>
          </a:xfrm>
          <a:prstGeom prst="rect">
            <a:avLst/>
          </a:prstGeom>
        </p:spPr>
        <p:txBody>
          <a:bodyPr wrap="square">
            <a:spAutoFit/>
          </a:bodyPr>
          <a:lstStyle/>
          <a:p>
            <a:pPr algn="just">
              <a:lnSpc>
                <a:spcPct val="114000"/>
              </a:lnSpc>
            </a:pPr>
            <a:r>
              <a:rPr lang="vi-VN" altLang="en-US" sz="3200">
                <a:solidFill>
                  <a:srgbClr val="9900FF"/>
                </a:solidFill>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endParaRPr lang="vi-VN" altLang="en-US" sz="3200">
              <a:solidFill>
                <a:srgbClr val="9900FF"/>
              </a:solidFill>
              <a:cs typeface="Times New Roman" panose="02020603050405020304" pitchFamily="18" charset="0"/>
            </a:endParaRPr>
          </a:p>
        </p:txBody>
      </p:sp>
      <p:sp>
        <p:nvSpPr>
          <p:cNvPr id="3" name="Text Box 11"/>
          <p:cNvSpPr txBox="1">
            <a:spLocks noChangeArrowheads="1"/>
          </p:cNvSpPr>
          <p:nvPr/>
        </p:nvSpPr>
        <p:spPr bwMode="auto">
          <a:xfrm>
            <a:off x="2641598" y="3998686"/>
            <a:ext cx="6894287" cy="64632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a:solidFill>
                  <a:srgbClr val="FF0000"/>
                </a:solidFill>
                <a:latin typeface="Times New Roman" panose="02020603050405020304" pitchFamily="18" charset="0"/>
                <a:cs typeface="Times New Roman" panose="02020603050405020304" pitchFamily="18" charset="0"/>
              </a:rPr>
              <a:t>Chơi diều cũng thú vị đấy chứ?</a:t>
            </a:r>
            <a:endParaRPr lang="vi-VN"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465705" y="1816735"/>
            <a:ext cx="7543800" cy="9144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aphicFrame>
        <p:nvGraphicFramePr>
          <p:cNvPr id="3" name="Group 9"/>
          <p:cNvGraphicFramePr>
            <a:graphicFrameLocks noGrp="1"/>
          </p:cNvGraphicFramePr>
          <p:nvPr/>
        </p:nvGraphicFramePr>
        <p:xfrm>
          <a:off x="986972" y="1296035"/>
          <a:ext cx="10058400" cy="3543300"/>
        </p:xfrm>
        <a:graphic>
          <a:graphicData uri="http://schemas.openxmlformats.org/drawingml/2006/table">
            <a:tbl>
              <a:tblPr/>
              <a:tblGrid>
                <a:gridCol w="738231"/>
                <a:gridCol w="9320169"/>
              </a:tblGrid>
              <a:tr h="9442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smtClean="0">
                          <a:ln>
                            <a:noFill/>
                          </a:ln>
                          <a:solidFill>
                            <a:srgbClr val="FF0000"/>
                          </a:solidFill>
                          <a:effectLst/>
                          <a:latin typeface="Times New Roman" panose="02020603050405020304" pitchFamily="18" charset="0"/>
                        </a:rPr>
                        <a:t>a</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smtClean="0">
                          <a:ln>
                            <a:noFill/>
                          </a:ln>
                          <a:solidFill>
                            <a:srgbClr val="FF0000"/>
                          </a:solidFill>
                          <a:effectLst/>
                          <a:latin typeface="Times New Roman" panose="02020603050405020304" pitchFamily="18" charset="0"/>
                        </a:rPr>
                        <a:t>b</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smtClean="0">
                          <a:ln>
                            <a:noFill/>
                          </a:ln>
                          <a:solidFill>
                            <a:srgbClr val="FF0000"/>
                          </a:solidFill>
                          <a:effectLst/>
                          <a:latin typeface="Times New Roman" panose="02020603050405020304" pitchFamily="18" charset="0"/>
                        </a:rPr>
                        <a:t>c</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1" i="0" u="none" strike="noStrike" cap="none" normalizeH="0" baseline="0" smtClean="0">
                          <a:ln>
                            <a:noFill/>
                          </a:ln>
                          <a:solidFill>
                            <a:srgbClr val="FF0000"/>
                          </a:solidFill>
                          <a:effectLst/>
                          <a:latin typeface="Times New Roman" panose="02020603050405020304" pitchFamily="18" charset="0"/>
                        </a:rPr>
                        <a:t>d</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1" i="0" u="none" strike="noStrike" cap="none" normalizeH="0" baseline="0" dirty="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4" name="Text Box 26"/>
          <p:cNvSpPr txBox="1">
            <a:spLocks noChangeArrowheads="1"/>
          </p:cNvSpPr>
          <p:nvPr/>
        </p:nvSpPr>
        <p:spPr bwMode="auto">
          <a:xfrm>
            <a:off x="1874247" y="1561791"/>
            <a:ext cx="8969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smtClean="0">
                <a:solidFill>
                  <a:srgbClr val="0000FF"/>
                </a:solidFill>
                <a:latin typeface="Times New Roman" panose="02020603050405020304" pitchFamily="18" charset="0"/>
                <a:cs typeface="Times New Roman" panose="02020603050405020304" pitchFamily="18" charset="0"/>
              </a:rPr>
              <a:t>Bạn </a:t>
            </a:r>
            <a:r>
              <a:rPr lang="en-US" altLang="en-US" sz="2800">
                <a:solidFill>
                  <a:srgbClr val="0000FF"/>
                </a:solidFill>
                <a:latin typeface="Times New Roman" panose="02020603050405020304" pitchFamily="18" charset="0"/>
                <a:cs typeface="Times New Roman" panose="02020603050405020304" pitchFamily="18" charset="0"/>
              </a:rPr>
              <a:t>chờ hết giờ sinh hoạt rồi hãy nói chuyện có được không?</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5" name="Text Box 27"/>
          <p:cNvSpPr txBox="1">
            <a:spLocks noChangeArrowheads="1"/>
          </p:cNvSpPr>
          <p:nvPr/>
        </p:nvSpPr>
        <p:spPr bwMode="auto">
          <a:xfrm>
            <a:off x="1874247" y="2516822"/>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Sao </a:t>
            </a:r>
            <a:r>
              <a:rPr lang="en-US" altLang="en-US" sz="2800">
                <a:solidFill>
                  <a:srgbClr val="0000FF"/>
                </a:solidFill>
                <a:latin typeface="Times New Roman" panose="02020603050405020304" pitchFamily="18" charset="0"/>
                <a:cs typeface="Times New Roman" panose="02020603050405020304" pitchFamily="18" charset="0"/>
              </a:rPr>
              <a:t>nhà bạn sạch sẽ, gọn gàng và ngăn nắp thế?</a:t>
            </a:r>
            <a:endParaRPr lang="en-US" altLang="en-US" sz="2800">
              <a:latin typeface="Times New Roman" panose="02020603050405020304" pitchFamily="18" charset="0"/>
              <a:cs typeface="Times New Roman" panose="02020603050405020304" pitchFamily="18" charset="0"/>
            </a:endParaRPr>
          </a:p>
        </p:txBody>
      </p:sp>
      <p:sp>
        <p:nvSpPr>
          <p:cNvPr id="6" name="Text Box 28"/>
          <p:cNvSpPr txBox="1">
            <a:spLocks noChangeArrowheads="1"/>
          </p:cNvSpPr>
          <p:nvPr/>
        </p:nvSpPr>
        <p:spPr bwMode="auto">
          <a:xfrm>
            <a:off x="1874247" y="3369311"/>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Bài </a:t>
            </a:r>
            <a:r>
              <a:rPr lang="en-US" altLang="en-US" sz="2800">
                <a:solidFill>
                  <a:srgbClr val="0000FF"/>
                </a:solidFill>
                <a:latin typeface="Times New Roman" panose="02020603050405020304" pitchFamily="18" charset="0"/>
                <a:cs typeface="Times New Roman" panose="02020603050405020304" pitchFamily="18" charset="0"/>
              </a:rPr>
              <a:t>toán dễ vậy, sao mình lại không làm được nhỉ?</a:t>
            </a:r>
            <a:endParaRPr lang="en-US" altLang="en-US" sz="2800">
              <a:latin typeface="Times New Roman" panose="02020603050405020304" pitchFamily="18" charset="0"/>
              <a:cs typeface="Times New Roman" panose="02020603050405020304" pitchFamily="18" charset="0"/>
            </a:endParaRPr>
          </a:p>
        </p:txBody>
      </p:sp>
      <p:sp>
        <p:nvSpPr>
          <p:cNvPr id="7" name="Text Box 29"/>
          <p:cNvSpPr txBox="1">
            <a:spLocks noChangeArrowheads="1"/>
          </p:cNvSpPr>
          <p:nvPr/>
        </p:nvSpPr>
        <p:spPr bwMode="auto">
          <a:xfrm>
            <a:off x="1874247" y="4243344"/>
            <a:ext cx="739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Chơi </a:t>
            </a:r>
            <a:r>
              <a:rPr lang="en-US" altLang="en-US" sz="2800">
                <a:solidFill>
                  <a:srgbClr val="0000FF"/>
                </a:solidFill>
                <a:latin typeface="Times New Roman" panose="02020603050405020304" pitchFamily="18" charset="0"/>
                <a:cs typeface="Times New Roman" panose="02020603050405020304" pitchFamily="18" charset="0"/>
              </a:rPr>
              <a:t>diều cũng thú vị đấy chứ?</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8" name="Text Box 33"/>
          <p:cNvSpPr txBox="1">
            <a:spLocks noChangeArrowheads="1"/>
          </p:cNvSpPr>
          <p:nvPr/>
        </p:nvSpPr>
        <p:spPr bwMode="auto">
          <a:xfrm>
            <a:off x="2465886" y="546431"/>
            <a:ext cx="8668657" cy="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en-US" altLang="en-US" sz="2800" b="1">
                <a:latin typeface="Times New Roman" panose="02020603050405020304" pitchFamily="18" charset="0"/>
                <a:cs typeface="Times New Roman" panose="02020603050405020304" pitchFamily="18" charset="0"/>
              </a:rPr>
              <a:t>Bài 2: Đặt câu phù hợp với các </a:t>
            </a:r>
            <a:r>
              <a:rPr lang="en-US" altLang="en-US" sz="2800" b="1">
                <a:latin typeface="Times New Roman" panose="02020603050405020304" pitchFamily="18" charset="0"/>
                <a:cs typeface="Times New Roman" panose="02020603050405020304" pitchFamily="18" charset="0"/>
              </a:rPr>
              <a:t>tình </a:t>
            </a:r>
            <a:r>
              <a:rPr lang="en-US" altLang="en-US" sz="2800" b="1" smtClean="0">
                <a:latin typeface="Times New Roman" panose="02020603050405020304" pitchFamily="18" charset="0"/>
                <a:cs typeface="Times New Roman" panose="02020603050405020304" pitchFamily="18" charset="0"/>
              </a:rPr>
              <a:t>huống:</a:t>
            </a:r>
            <a:endParaRPr lang="en-US" altLang="en-US" sz="2800" b="1">
              <a:latin typeface="Times New Roman" panose="02020603050405020304" pitchFamily="18" charset="0"/>
              <a:cs typeface="Times New Roman" panose="02020603050405020304" pitchFamily="18" charset="0"/>
            </a:endParaRPr>
          </a:p>
        </p:txBody>
      </p:sp>
      <p:sp>
        <p:nvSpPr>
          <p:cNvPr id="9" name="Pentagon 8"/>
          <p:cNvSpPr/>
          <p:nvPr/>
        </p:nvSpPr>
        <p:spPr>
          <a:xfrm>
            <a:off x="974725" y="5220970"/>
            <a:ext cx="10232390" cy="10058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800">
                <a:solidFill>
                  <a:schemeClr val="tx1"/>
                </a:solidFill>
                <a:latin typeface="Times New Roman" panose="02020603050405020304" pitchFamily="18" charset="0"/>
                <a:cs typeface="Times New Roman" panose="02020603050405020304" pitchFamily="18" charset="0"/>
              </a:rPr>
              <a:t>Qua BT2, để đặt câu hỏi dựa vào nội dung liên quan đến các câu đó con đã làm cách nào?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0" name="Pentagon 9"/>
          <p:cNvSpPr/>
          <p:nvPr/>
        </p:nvSpPr>
        <p:spPr>
          <a:xfrm>
            <a:off x="974725" y="5220970"/>
            <a:ext cx="10232390" cy="10058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2800">
                <a:solidFill>
                  <a:schemeClr val="tx1"/>
                </a:solidFill>
                <a:latin typeface="Times New Roman" panose="02020603050405020304" pitchFamily="18" charset="0"/>
                <a:cs typeface="Times New Roman" panose="02020603050405020304" pitchFamily="18" charset="0"/>
              </a:rPr>
              <a:t>Để đặt câu hỏi dựa vào nội dung của câu kể ta cần đặt câu hỏi liên quan đến nội dung câu cho trước</a:t>
            </a:r>
            <a:r>
              <a:rPr lang="vi-VN" altLang="en-US" sz="2800">
                <a:solidFill>
                  <a:schemeClr val="tx1"/>
                </a:solidFill>
                <a:latin typeface="Times New Roman" panose="02020603050405020304" pitchFamily="18" charset="0"/>
                <a:cs typeface="Times New Roman" panose="02020603050405020304" pitchFamily="18" charset="0"/>
              </a:rPr>
              <a:t> và</a:t>
            </a:r>
            <a:r>
              <a:rPr lang="en-US" sz="2800">
                <a:solidFill>
                  <a:schemeClr val="tx1"/>
                </a:solidFill>
                <a:latin typeface="Times New Roman" panose="02020603050405020304" pitchFamily="18" charset="0"/>
                <a:cs typeface="Times New Roman" panose="02020603050405020304" pitchFamily="18" charset="0"/>
              </a:rPr>
              <a:t> thêm các từ nghi vấn.</a:t>
            </a:r>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bldLvl="0" animBg="1"/>
      <p:bldP spid="10" grpId="1" animBg="1"/>
      <p:bldP spid="9"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5853" y="1873731"/>
            <a:ext cx="10668809" cy="1005680"/>
            <a:chOff x="-8052" y="1699617"/>
            <a:chExt cx="9408277" cy="1006257"/>
          </a:xfrm>
          <a:solidFill>
            <a:srgbClr val="FF99FF"/>
          </a:solidFill>
        </p:grpSpPr>
        <p:sp>
          <p:nvSpPr>
            <p:cNvPr id="5" name="Rectangle 4"/>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593643" y="3335247"/>
            <a:ext cx="10691019" cy="1505694"/>
            <a:chOff x="-26657" y="1747250"/>
            <a:chExt cx="8955744" cy="1506557"/>
          </a:xfrm>
        </p:grpSpPr>
        <p:sp>
          <p:nvSpPr>
            <p:cNvPr id="13" name="Rectangle 12"/>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2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41247" y="357774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928915" y="1026886"/>
            <a:ext cx="106534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Bài 3</a:t>
            </a:r>
            <a:r>
              <a:rPr lang="en-US" altLang="en-US" sz="3200" b="1">
                <a:latin typeface="Times New Roman" panose="02020603050405020304" pitchFamily="18" charset="0"/>
                <a:cs typeface="Times New Roman" panose="02020603050405020304" pitchFamily="18" charset="0"/>
              </a:rPr>
              <a:t>. Hãy nêu một vài tình huống có thể dùng câu hỏi để:</a:t>
            </a:r>
            <a:endParaRPr lang="en-US" altLang="en-US" sz="3200" b="1">
              <a:latin typeface="Times New Roman" panose="02020603050405020304" pitchFamily="18" charset="0"/>
              <a:cs typeface="Times New Roman" panose="02020603050405020304" pitchFamily="18" charset="0"/>
            </a:endParaRPr>
          </a:p>
          <a:p>
            <a:pPr algn="just" eaLnBrk="1" hangingPunct="1"/>
            <a:r>
              <a:rPr lang="en-US" altLang="en-US" sz="3200" smtClean="0">
                <a:latin typeface="Times New Roman" panose="02020603050405020304" pitchFamily="18" charset="0"/>
                <a:cs typeface="Times New Roman" panose="02020603050405020304" pitchFamily="18" charset="0"/>
              </a:rPr>
              <a:t> 	a</a:t>
            </a:r>
            <a:r>
              <a:rPr lang="en-US" altLang="en-US" sz="3200">
                <a:latin typeface="Times New Roman" panose="02020603050405020304" pitchFamily="18" charset="0"/>
                <a:cs typeface="Times New Roman" panose="02020603050405020304" pitchFamily="18" charset="0"/>
              </a:rPr>
              <a:t>. Tỏ thái độ khen, chê.</a:t>
            </a:r>
            <a:endParaRPr lang="en-US" altLang="en-US" sz="3200">
              <a:latin typeface="Times New Roman" panose="02020603050405020304" pitchFamily="18" charset="0"/>
              <a:cs typeface="Times New Roman" panose="02020603050405020304" pitchFamily="18" charset="0"/>
            </a:endParaRPr>
          </a:p>
          <a:p>
            <a:pPr algn="just" eaLnBrk="1" hangingPunct="1"/>
            <a:r>
              <a:rPr lang="en-US" altLang="en-US" sz="3200" smtClean="0">
                <a:latin typeface="Times New Roman" panose="02020603050405020304" pitchFamily="18" charset="0"/>
                <a:cs typeface="Times New Roman" panose="02020603050405020304" pitchFamily="18" charset="0"/>
              </a:rPr>
              <a:t>	b</a:t>
            </a:r>
            <a:r>
              <a:rPr lang="en-US" altLang="en-US" sz="3200">
                <a:latin typeface="Times New Roman" panose="02020603050405020304" pitchFamily="18" charset="0"/>
                <a:cs typeface="Times New Roman" panose="02020603050405020304" pitchFamily="18" charset="0"/>
              </a:rPr>
              <a:t>. Khẳng định, phủ định.</a:t>
            </a:r>
            <a:endParaRPr lang="en-US" altLang="en-US" sz="3200">
              <a:latin typeface="Times New Roman" panose="02020603050405020304" pitchFamily="18" charset="0"/>
              <a:cs typeface="Times New Roman" panose="02020603050405020304" pitchFamily="18" charset="0"/>
            </a:endParaRPr>
          </a:p>
          <a:p>
            <a:pPr algn="just" eaLnBrk="1" hangingPunct="1"/>
            <a:r>
              <a:rPr lang="en-US" altLang="en-US" sz="3200" smtClean="0">
                <a:latin typeface="Times New Roman" panose="02020603050405020304" pitchFamily="18" charset="0"/>
                <a:cs typeface="Times New Roman" panose="02020603050405020304" pitchFamily="18" charset="0"/>
              </a:rPr>
              <a:t>	c</a:t>
            </a:r>
            <a:r>
              <a:rPr lang="en-US" altLang="en-US" sz="3200">
                <a:latin typeface="Times New Roman" panose="02020603050405020304" pitchFamily="18" charset="0"/>
                <a:cs typeface="Times New Roman" panose="02020603050405020304" pitchFamily="18" charset="0"/>
              </a:rPr>
              <a:t>. Thể hiện yêu cầu, mong muốn.</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auto">
          <a:xfrm>
            <a:off x="950686" y="771978"/>
            <a:ext cx="104865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a) Tỏ thái độ khen, chê:</a:t>
            </a: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Tối qua, bé rất nghịch, bôi mực hết sách của em. Em tức quá, kêu lên: “</a:t>
            </a:r>
            <a:r>
              <a:rPr lang="en-US" altLang="en-US" sz="2800" b="1">
                <a:solidFill>
                  <a:srgbClr val="FF3300"/>
                </a:solidFill>
                <a:latin typeface="Times New Roman" panose="02020603050405020304" pitchFamily="18" charset="0"/>
                <a:cs typeface="Times New Roman" panose="02020603050405020304" pitchFamily="18" charset="0"/>
              </a:rPr>
              <a:t>Sao em hư thế nhỉ?</a:t>
            </a:r>
            <a:r>
              <a:rPr lang="en-US" altLang="en-US" sz="2800" b="1">
                <a:solidFill>
                  <a:srgbClr val="0000FF"/>
                </a:solidFill>
                <a:latin typeface="Times New Roman" panose="02020603050405020304" pitchFamily="18" charset="0"/>
                <a:cs typeface="Times New Roman" panose="02020603050405020304" pitchFamily="18" charset="0"/>
              </a:rPr>
              <a:t> Anh không chơi với em nữa”.</a:t>
            </a:r>
            <a:endParaRPr lang="en-US" altLang="en-US" sz="2800" b="1">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gái em học mẫu giáo chiều qua mang về phiếu bé ngoan. Em khen bé: </a:t>
            </a:r>
            <a:r>
              <a:rPr lang="en-US" altLang="en-US" sz="2800" b="1">
                <a:solidFill>
                  <a:srgbClr val="FF3300"/>
                </a:solidFill>
                <a:latin typeface="Times New Roman" panose="02020603050405020304" pitchFamily="18" charset="0"/>
                <a:cs typeface="Times New Roman" panose="02020603050405020304" pitchFamily="18" charset="0"/>
              </a:rPr>
              <a:t>“Sao bé ngoan thế nhỉ?”</a:t>
            </a:r>
            <a:endParaRPr lang="en-US" altLang="en-US" sz="2800" b="1">
              <a:solidFill>
                <a:srgbClr val="FF3300"/>
              </a:solidFill>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b) Khẳng định, phủ định:</a:t>
            </a: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Một bạn chỉ thích ăn táo. Em nói với bạn: </a:t>
            </a:r>
            <a:r>
              <a:rPr lang="en-US" altLang="en-US" sz="2800" b="1">
                <a:solidFill>
                  <a:srgbClr val="FF3300"/>
                </a:solidFill>
                <a:latin typeface="Times New Roman" panose="02020603050405020304" pitchFamily="18" charset="0"/>
                <a:cs typeface="Times New Roman" panose="02020603050405020304" pitchFamily="18" charset="0"/>
              </a:rPr>
              <a:t>“Ăn mận cũng hay chứ?”</a:t>
            </a:r>
            <a:endParaRPr lang="en-US" altLang="en-US" sz="2800" b="1">
              <a:solidFill>
                <a:srgbClr val="FF3300"/>
              </a:solidFill>
              <a:latin typeface="Times New Roman" panose="02020603050405020304" pitchFamily="18" charset="0"/>
              <a:cs typeface="Times New Roman" panose="02020603050405020304" pitchFamily="18" charset="0"/>
            </a:endParaRP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Bạn thấy em nói vậy thì bĩu môi: </a:t>
            </a:r>
            <a:r>
              <a:rPr lang="en-US" altLang="en-US" sz="2800" b="1">
                <a:solidFill>
                  <a:srgbClr val="FF3300"/>
                </a:solidFill>
                <a:latin typeface="Times New Roman" panose="02020603050405020304" pitchFamily="18" charset="0"/>
                <a:cs typeface="Times New Roman" panose="02020603050405020304" pitchFamily="18" charset="0"/>
              </a:rPr>
              <a:t>“Ăn mận cho hỏng răng à?”</a:t>
            </a:r>
            <a:endParaRPr lang="en-US" altLang="en-US" sz="2800" b="1">
              <a:solidFill>
                <a:srgbClr val="FF3300"/>
              </a:solidFill>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c) Thể hiện yêu cầu, mong muốn</a:t>
            </a: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trai em nhảy nhót trên giường huỳnh huỵch lúc em đang chăm chú học bài. Em bảo: </a:t>
            </a:r>
            <a:r>
              <a:rPr lang="en-US" altLang="en-US" sz="2800" b="1">
                <a:solidFill>
                  <a:srgbClr val="FF3300"/>
                </a:solidFill>
                <a:latin typeface="Times New Roman" panose="02020603050405020304" pitchFamily="18" charset="0"/>
                <a:cs typeface="Times New Roman" panose="02020603050405020304" pitchFamily="18" charset="0"/>
              </a:rPr>
              <a:t>“Em ra ngoài cho chị học bài được không?”</a:t>
            </a:r>
            <a:endParaRPr lang="en-US" altLang="en-US" sz="2800" b="1">
              <a:solidFill>
                <a:srgbClr val="FF3300"/>
              </a:solidFill>
              <a:latin typeface="Times New Roman" panose="02020603050405020304" pitchFamily="18" charset="0"/>
              <a:cs typeface="Times New Roman" panose="02020603050405020304" pitchFamily="18" charset="0"/>
            </a:endParaRPr>
          </a:p>
        </p:txBody>
      </p:sp>
      <p:sp>
        <p:nvSpPr>
          <p:cNvPr id="2" name="Pentagon 1"/>
          <p:cNvSpPr/>
          <p:nvPr/>
        </p:nvSpPr>
        <p:spPr>
          <a:xfrm>
            <a:off x="286385" y="5650865"/>
            <a:ext cx="11906250" cy="868045"/>
          </a:xfrm>
          <a:prstGeom prst="homePlate">
            <a:avLst/>
          </a:prstGeom>
          <a:solidFill>
            <a:srgbClr val="FE974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vi-VN" altLang="en-US" sz="2400">
                <a:solidFill>
                  <a:schemeClr val="tx1"/>
                </a:solidFill>
              </a:rPr>
              <a:t>   Trong 1 vài tình huống ta có thể đặt câu hỏi để thể hiện thái độ khen chê, khẳng định, phủ định, yêu cầu, mong muốn...  </a:t>
            </a:r>
            <a:endParaRPr lang="vi-VN" altLang="en-US"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615853" y="1873731"/>
            <a:ext cx="10668809" cy="1005680"/>
            <a:chOff x="-8052" y="1699617"/>
            <a:chExt cx="9408277" cy="1006257"/>
          </a:xfrm>
          <a:solidFill>
            <a:srgbClr val="FF99FF"/>
          </a:solidFill>
        </p:grpSpPr>
        <p:sp>
          <p:nvSpPr>
            <p:cNvPr id="5" name="Rectangle 4"/>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593643" y="3335247"/>
            <a:ext cx="10691019" cy="1505694"/>
            <a:chOff x="-26657" y="1747250"/>
            <a:chExt cx="8955744" cy="1506557"/>
          </a:xfrm>
        </p:grpSpPr>
        <p:sp>
          <p:nvSpPr>
            <p:cNvPr id="13" name="Rectangle 12"/>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3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41247" y="357774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772535" y="1773555"/>
            <a:ext cx="5102860" cy="2432685"/>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4000" b="1">
                <a:solidFill>
                  <a:srgbClr val="FF0000"/>
                </a:solidFill>
              </a:rPr>
              <a:t>VẬN DỤNG</a:t>
            </a:r>
            <a:endParaRPr lang="vi-VN" altLang="en-US" sz="4000" b="1">
              <a:solidFill>
                <a:srgbClr val="FF0000"/>
              </a:solidFill>
            </a:endParaRPr>
          </a:p>
        </p:txBody>
      </p:sp>
      <p:pic>
        <p:nvPicPr>
          <p:cNvPr id="3" name="Picture 2" descr="pp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737360" y="2774315"/>
            <a:ext cx="2773680" cy="31013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1141095" y="758190"/>
            <a:ext cx="10432415"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Arial" panose="020B0604020202020204" pitchFamily="34" charset="0"/>
              </a:rPr>
              <a:t>Trò chơi: “AI NHANH, AI ĐÚNG”</a:t>
            </a:r>
            <a:endParaRPr lang="en-US" altLang="en-US" sz="2600" b="1">
              <a:solidFill>
                <a:srgbClr val="FF0000"/>
              </a:solidFill>
              <a:latin typeface="Times New Roman" panose="02020603050405020304" pitchFamily="18" charset="0"/>
              <a:cs typeface="Arial" panose="020B0604020202020204" pitchFamily="34" charset="0"/>
            </a:endParaRPr>
          </a:p>
          <a:p>
            <a:pPr eaLnBrk="1" hangingPunct="1"/>
            <a:endParaRPr lang="en-US" altLang="en-US" sz="2600" i="1">
              <a:solidFill>
                <a:srgbClr val="FF0000"/>
              </a:solidFill>
              <a:cs typeface="Arial" panose="020B0604020202020204" pitchFamily="34" charset="0"/>
            </a:endParaRPr>
          </a:p>
          <a:p>
            <a:pPr eaLnBrk="1" hangingPunct="1"/>
            <a:r>
              <a:rPr lang="en-US" altLang="en-US" sz="2600" i="1">
                <a:solidFill>
                  <a:srgbClr val="FF0000"/>
                </a:solidFill>
                <a:cs typeface="Arial" panose="020B0604020202020204" pitchFamily="34" charset="0"/>
              </a:rPr>
              <a:t> </a:t>
            </a:r>
            <a:r>
              <a:rPr lang="en-US" altLang="en-US" sz="2600" i="1">
                <a:solidFill>
                  <a:srgbClr val="FF0000"/>
                </a:solidFill>
                <a:latin typeface="Times New Roman" panose="02020603050405020304" pitchFamily="18" charset="0"/>
                <a:cs typeface="Times New Roman" panose="02020603050405020304" pitchFamily="18" charset="0"/>
              </a:rPr>
              <a:t>Em hãy chọn chữ cái đặt trước câu trả lời đúng</a:t>
            </a:r>
            <a:endParaRPr lang="en-US" altLang="en-US" sz="2600" i="1">
              <a:solidFill>
                <a:srgbClr val="FF0000"/>
              </a:solidFill>
              <a:latin typeface="Times New Roman" panose="02020603050405020304" pitchFamily="18" charset="0"/>
              <a:cs typeface="Times New Roman" panose="02020603050405020304" pitchFamily="18" charset="0"/>
            </a:endParaRPr>
          </a:p>
          <a:p>
            <a:pPr eaLnBrk="1" hangingPunct="1"/>
            <a:r>
              <a:rPr lang="en-US" altLang="en-US" sz="2600" b="1" i="1">
                <a:solidFill>
                  <a:srgbClr val="7030A0"/>
                </a:solidFill>
                <a:latin typeface="Times New Roman" panose="02020603050405020304" pitchFamily="18" charset="0"/>
                <a:cs typeface="Times New Roman" panose="02020603050405020304" pitchFamily="18" charset="0"/>
              </a:rPr>
              <a:t> * Các câu hỏi sau được dùng để làm gì?</a:t>
            </a:r>
            <a:endParaRPr lang="en-US" altLang="en-US" sz="2600" b="1" i="1">
              <a:solidFill>
                <a:srgbClr val="7030A0"/>
              </a:solidFill>
              <a:latin typeface="Times New Roman" panose="02020603050405020304" pitchFamily="18" charset="0"/>
              <a:cs typeface="Times New Roman" panose="02020603050405020304" pitchFamily="18" charset="0"/>
            </a:endParaRPr>
          </a:p>
          <a:p>
            <a:pPr eaLnBrk="1" hangingPunct="1"/>
            <a:r>
              <a:rPr lang="en-US" altLang="en-US" sz="2600">
                <a:solidFill>
                  <a:schemeClr val="tx1"/>
                </a:solidFill>
                <a:latin typeface="Times New Roman" panose="02020603050405020304" pitchFamily="18" charset="0"/>
                <a:cs typeface="Times New Roman" panose="02020603050405020304" pitchFamily="18" charset="0"/>
              </a:rPr>
              <a:t> </a:t>
            </a:r>
            <a:r>
              <a:rPr lang="vi-VN" altLang="en-US" sz="2600">
                <a:solidFill>
                  <a:schemeClr val="tx1"/>
                </a:solidFill>
                <a:latin typeface="Times New Roman" panose="02020603050405020304" pitchFamily="18" charset="0"/>
                <a:cs typeface="Times New Roman" panose="02020603050405020304" pitchFamily="18" charset="0"/>
              </a:rPr>
              <a:t> 1) </a:t>
            </a:r>
            <a:r>
              <a:rPr lang="en-US" altLang="en-US" sz="2600">
                <a:solidFill>
                  <a:schemeClr val="tx1"/>
                </a:solidFill>
                <a:latin typeface="Times New Roman" panose="02020603050405020304" pitchFamily="18" charset="0"/>
                <a:cs typeface="Times New Roman" panose="02020603050405020304" pitchFamily="18" charset="0"/>
              </a:rPr>
              <a:t>Co</a:t>
            </a:r>
            <a:r>
              <a:rPr lang="en-US" altLang="en-US" sz="2600">
                <a:latin typeface="Times New Roman" panose="02020603050405020304" pitchFamily="18" charset="0"/>
                <a:cs typeface="Times New Roman" panose="02020603050405020304" pitchFamily="18" charset="0"/>
              </a:rPr>
              <a:t>n mèo nhà em hay ăn vụng. Em mắng nó </a:t>
            </a:r>
            <a:r>
              <a:rPr lang="en-US" altLang="en-US" sz="2600">
                <a:solidFill>
                  <a:srgbClr val="FF3300"/>
                </a:solidFill>
                <a:latin typeface="Times New Roman" panose="02020603050405020304" pitchFamily="18" charset="0"/>
                <a:cs typeface="Times New Roman" panose="02020603050405020304" pitchFamily="18" charset="0"/>
              </a:rPr>
              <a:t>“Sao mày hư thế?”</a:t>
            </a:r>
            <a:endParaRPr lang="en-US" altLang="en-US" sz="2600">
              <a:solidFill>
                <a:srgbClr val="FF3300"/>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chê.</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Khẳng định, phủ định.</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a:t>
            </a:r>
            <a:r>
              <a:rPr lang="vi-VN" altLang="en-US" sz="2600">
                <a:solidFill>
                  <a:srgbClr val="0000FF"/>
                </a:solidFill>
                <a:latin typeface="Times New Roman" panose="02020603050405020304" pitchFamily="18" charset="0"/>
                <a:cs typeface="Times New Roman" panose="02020603050405020304" pitchFamily="18" charset="0"/>
              </a:rPr>
              <a:t>m</a:t>
            </a:r>
            <a:r>
              <a:rPr lang="en-US" altLang="en-US" sz="2600">
                <a:solidFill>
                  <a:srgbClr val="0000FF"/>
                </a:solidFill>
                <a:latin typeface="Times New Roman" panose="02020603050405020304" pitchFamily="18" charset="0"/>
                <a:cs typeface="Times New Roman" panose="02020603050405020304" pitchFamily="18" charset="0"/>
              </a:rPr>
              <a:t>uốn.</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 </a:t>
            </a:r>
            <a:r>
              <a:rPr lang="vi-VN" altLang="en-US" sz="2600">
                <a:latin typeface="Times New Roman" panose="02020603050405020304" pitchFamily="18" charset="0"/>
                <a:cs typeface="Times New Roman" panose="02020603050405020304" pitchFamily="18" charset="0"/>
              </a:rPr>
              <a:t> 2) </a:t>
            </a:r>
            <a:r>
              <a:rPr lang="en-US" altLang="en-US" sz="2600">
                <a:latin typeface="Times New Roman" panose="02020603050405020304" pitchFamily="18" charset="0"/>
                <a:cs typeface="Times New Roman" panose="02020603050405020304" pitchFamily="18" charset="0"/>
              </a:rPr>
              <a:t>Một bạn</a:t>
            </a:r>
            <a:r>
              <a:rPr lang="vi-VN" altLang="en-US" sz="2600">
                <a:latin typeface="Times New Roman" panose="02020603050405020304" pitchFamily="18" charset="0"/>
                <a:cs typeface="Times New Roman" panose="02020603050405020304" pitchFamily="18" charset="0"/>
              </a:rPr>
              <a:t> nói thích</a:t>
            </a:r>
            <a:r>
              <a:rPr lang="en-US" altLang="en-US" sz="2600">
                <a:latin typeface="Times New Roman" panose="02020603050405020304" pitchFamily="18" charset="0"/>
                <a:cs typeface="Times New Roman" panose="02020603050405020304" pitchFamily="18" charset="0"/>
              </a:rPr>
              <a:t> học tiếng Pháp</a:t>
            </a:r>
            <a:r>
              <a:rPr lang="vi-VN" altLang="en-US" sz="2600">
                <a:latin typeface="Times New Roman" panose="02020603050405020304" pitchFamily="18" charset="0"/>
                <a:cs typeface="Times New Roman" panose="02020603050405020304" pitchFamily="18" charset="0"/>
              </a:rPr>
              <a:t> vì tiếng Pháp học hay hơn tiếng Anh</a:t>
            </a:r>
            <a:r>
              <a:rPr lang="en-US" altLang="en-US" sz="2600">
                <a:latin typeface="Times New Roman" panose="02020603050405020304" pitchFamily="18" charset="0"/>
                <a:cs typeface="Times New Roman" panose="02020603050405020304" pitchFamily="18" charset="0"/>
              </a:rPr>
              <a:t>. Em nói với bạn: </a:t>
            </a:r>
            <a:r>
              <a:rPr lang="en-US" altLang="en-US" sz="2600">
                <a:solidFill>
                  <a:srgbClr val="FF3300"/>
                </a:solidFill>
                <a:latin typeface="Times New Roman" panose="02020603050405020304" pitchFamily="18" charset="0"/>
                <a:cs typeface="Times New Roman" panose="02020603050405020304" pitchFamily="18" charset="0"/>
              </a:rPr>
              <a:t>“ Tiếng Anh cũng hay chứ?”</a:t>
            </a:r>
            <a:endParaRPr lang="en-US" altLang="en-US" sz="2600">
              <a:solidFill>
                <a:srgbClr val="FF3300"/>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khen, chê</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Phủ  định.</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muốn</a:t>
            </a:r>
            <a:r>
              <a:rPr lang="en-US" altLang="en-US" sz="2600">
                <a:cs typeface="Arial" panose="020B0604020202020204" pitchFamily="34" charset="0"/>
              </a:rPr>
              <a:t>     </a:t>
            </a:r>
            <a:endParaRPr lang="en-US" altLang="en-US" sz="2600">
              <a:solidFill>
                <a:srgbClr val="0000CC"/>
              </a:solidFill>
              <a:cs typeface="Arial" panose="020B0604020202020204" pitchFamily="34" charset="0"/>
            </a:endParaRPr>
          </a:p>
        </p:txBody>
      </p:sp>
      <p:sp>
        <p:nvSpPr>
          <p:cNvPr id="5" name="Oval 7"/>
          <p:cNvSpPr>
            <a:spLocks noChangeArrowheads="1"/>
          </p:cNvSpPr>
          <p:nvPr/>
        </p:nvSpPr>
        <p:spPr bwMode="auto">
          <a:xfrm>
            <a:off x="1219654" y="5193846"/>
            <a:ext cx="495300" cy="457200"/>
          </a:xfrm>
          <a:prstGeom prst="ellipse">
            <a:avLst/>
          </a:prstGeom>
          <a:noFill/>
          <a:ln w="28575" cmpd="sng">
            <a:solidFill>
              <a:srgbClr val="FF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FF3300"/>
              </a:solidFill>
              <a:latin typeface="Times New Roman" panose="02020603050405020304" pitchFamily="18" charset="0"/>
              <a:cs typeface="Arial" panose="020B0604020202020204" pitchFamily="34" charset="0"/>
            </a:endParaRPr>
          </a:p>
        </p:txBody>
      </p:sp>
      <p:sp>
        <p:nvSpPr>
          <p:cNvPr id="7" name="Oval 8"/>
          <p:cNvSpPr>
            <a:spLocks noChangeArrowheads="1"/>
          </p:cNvSpPr>
          <p:nvPr/>
        </p:nvSpPr>
        <p:spPr bwMode="auto">
          <a:xfrm>
            <a:off x="1219655" y="2755446"/>
            <a:ext cx="481013" cy="457200"/>
          </a:xfrm>
          <a:prstGeom prst="ellipse">
            <a:avLst/>
          </a:prstGeom>
          <a:noFill/>
          <a:ln w="28575" cmpd="sng">
            <a:solidFill>
              <a:srgbClr val="FF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FF3300"/>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edge">
                                      <p:cBhvr>
                                        <p:cTn id="14" dur="2000"/>
                                        <p:tgtEl>
                                          <p:spTgt spid="4">
                                            <p:txEl>
                                              <p:pRg st="3" end="3"/>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par>
                          <p:cTn id="18" fill="hold">
                            <p:stCondLst>
                              <p:cond delay="200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1"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5" end="5"/>
                                            </p:txEl>
                                          </p:spTgt>
                                        </p:tgtEl>
                                        <p:attrNameLst>
                                          <p:attrName>fill.type</p:attrName>
                                        </p:attrNameLst>
                                      </p:cBhvr>
                                      <p:to>
                                        <p:strVal val="solid"/>
                                      </p:to>
                                    </p:set>
                                  </p:childTnLst>
                                </p:cTn>
                              </p:par>
                            </p:childTnLst>
                          </p:cTn>
                        </p:par>
                        <p:par>
                          <p:cTn id="24" fill="hold">
                            <p:stCondLst>
                              <p:cond delay="30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7"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29" dur="80"/>
                                        <p:tgtEl>
                                          <p:spTgt spid="4">
                                            <p:txEl>
                                              <p:pRg st="6" end="6"/>
                                            </p:txEl>
                                          </p:spTgt>
                                        </p:tgtEl>
                                        <p:attrNameLst>
                                          <p:attrName>fill.type</p:attrName>
                                        </p:attrNameLst>
                                      </p:cBhvr>
                                      <p:to>
                                        <p:strVal val="solid"/>
                                      </p:to>
                                    </p:set>
                                  </p:childTnLst>
                                </p:cTn>
                              </p:par>
                            </p:childTnLst>
                          </p:cTn>
                        </p:par>
                        <p:par>
                          <p:cTn id="30" fill="hold">
                            <p:stCondLst>
                              <p:cond delay="4279"/>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3"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5" dur="80"/>
                                        <p:tgtEl>
                                          <p:spTgt spid="4">
                                            <p:txEl>
                                              <p:pRg st="7" end="7"/>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edge">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5"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47" dur="80"/>
                                        <p:tgtEl>
                                          <p:spTgt spid="4">
                                            <p:txEl>
                                              <p:pRg st="8" end="8"/>
                                            </p:txEl>
                                          </p:spTgt>
                                        </p:tgtEl>
                                        <p:attrNameLst>
                                          <p:attrName>fill.type</p:attrName>
                                        </p:attrNameLst>
                                      </p:cBhvr>
                                      <p:to>
                                        <p:strVal val="solid"/>
                                      </p:to>
                                    </p:set>
                                  </p:childTnLst>
                                </p:cTn>
                              </p:par>
                            </p:childTnLst>
                          </p:cTn>
                        </p:par>
                        <p:par>
                          <p:cTn id="48" fill="hold">
                            <p:stCondLst>
                              <p:cond delay="4759"/>
                            </p:stCondLst>
                            <p:childTnLst>
                              <p:par>
                                <p:cTn id="49" presetID="27" presetClass="entr" presetSubtype="0" fill="hold" nodeType="afterEffect">
                                  <p:stCondLst>
                                    <p:cond delay="0"/>
                                  </p:stCondLst>
                                  <p:iterate type="lt">
                                    <p:tmPct val="50000"/>
                                  </p:iterate>
                                  <p:childTnLst>
                                    <p:set>
                                      <p:cBhvr>
                                        <p:cTn id="50"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51"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3" dur="80"/>
                                        <p:tgtEl>
                                          <p:spTgt spid="4">
                                            <p:txEl>
                                              <p:pRg st="9" end="9"/>
                                            </p:txEl>
                                          </p:spTgt>
                                        </p:tgtEl>
                                        <p:attrNameLst>
                                          <p:attrName>fill.type</p:attrName>
                                        </p:attrNameLst>
                                      </p:cBhvr>
                                      <p:to>
                                        <p:strVal val="solid"/>
                                      </p:to>
                                    </p:set>
                                  </p:childTnLst>
                                </p:cTn>
                              </p:par>
                            </p:childTnLst>
                          </p:cTn>
                        </p:par>
                        <p:par>
                          <p:cTn id="54" fill="hold">
                            <p:stCondLst>
                              <p:cond delay="5959"/>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57"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59" dur="80"/>
                                        <p:tgtEl>
                                          <p:spTgt spid="4">
                                            <p:txEl>
                                              <p:pRg st="10" end="10"/>
                                            </p:txEl>
                                          </p:spTgt>
                                        </p:tgtEl>
                                        <p:attrNameLst>
                                          <p:attrName>fill.type</p:attrName>
                                        </p:attrNameLst>
                                      </p:cBhvr>
                                      <p:to>
                                        <p:strVal val="solid"/>
                                      </p:to>
                                    </p:set>
                                  </p:childTnLst>
                                </p:cTn>
                              </p:par>
                            </p:childTnLst>
                          </p:cTn>
                        </p:par>
                        <p:par>
                          <p:cTn id="60" fill="hold">
                            <p:stCondLst>
                              <p:cond delay="6799"/>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63"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65" dur="80"/>
                                        <p:tgtEl>
                                          <p:spTgt spid="4">
                                            <p:txEl>
                                              <p:pRg st="11" end="11"/>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edge">
                                      <p:cBhvr>
                                        <p:cTn id="7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1006475" y="916940"/>
            <a:ext cx="10634980" cy="483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1</a:t>
            </a:r>
            <a:r>
              <a:rPr lang="en-US" altLang="en-US" sz="2800" b="1" smtClean="0">
                <a:solidFill>
                  <a:srgbClr val="FF0000"/>
                </a:solidFill>
                <a:latin typeface="Times New Roman" panose="02020603050405020304" pitchFamily="18" charset="0"/>
                <a:cs typeface="Times New Roman" panose="02020603050405020304" pitchFamily="18" charset="0"/>
              </a:rPr>
              <a:t>. Tìm </a:t>
            </a:r>
            <a:r>
              <a:rPr lang="en-US" altLang="en-US" sz="2800" b="1">
                <a:solidFill>
                  <a:srgbClr val="FF0000"/>
                </a:solidFill>
                <a:latin typeface="Times New Roman" panose="02020603050405020304" pitchFamily="18" charset="0"/>
                <a:cs typeface="Times New Roman" panose="02020603050405020304" pitchFamily="18" charset="0"/>
              </a:rPr>
              <a:t>từ nghi vấn trong câu hỏi sau:</a:t>
            </a:r>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Có phải chú bé Đất trở thành chú Đất Nung không?</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Chú bé Đất trở thành chú Đất Nung, phải không?</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b="1">
                <a:solidFill>
                  <a:srgbClr val="FF0000"/>
                </a:solidFill>
                <a:latin typeface="Times New Roman" panose="02020603050405020304" pitchFamily="18" charset="0"/>
                <a:cs typeface="Times New Roman" panose="02020603050405020304" pitchFamily="18" charset="0"/>
              </a:rPr>
              <a:t>2. Trong các câu dưới đây, câu nào không phải là câu hỏi và không được dùng dấu chấm hỏi?</a:t>
            </a:r>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Bạn có thích chơi diều không?</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Thử xem ai khéo tay hơn nào?     </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Thử xem ai khéo tay hơn nào.</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7" name="Line 13"/>
          <p:cNvSpPr>
            <a:spLocks noChangeShapeType="1"/>
          </p:cNvSpPr>
          <p:nvPr/>
        </p:nvSpPr>
        <p:spPr bwMode="auto">
          <a:xfrm>
            <a:off x="1907678" y="1756728"/>
            <a:ext cx="990600"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8002089" y="1771015"/>
            <a:ext cx="957942"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5"/>
          <p:cNvSpPr>
            <a:spLocks noChangeShapeType="1"/>
          </p:cNvSpPr>
          <p:nvPr/>
        </p:nvSpPr>
        <p:spPr bwMode="auto">
          <a:xfrm>
            <a:off x="7140984" y="2185353"/>
            <a:ext cx="1371600"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17"/>
          <p:cNvSpPr>
            <a:spLocks noChangeArrowheads="1"/>
          </p:cNvSpPr>
          <p:nvPr/>
        </p:nvSpPr>
        <p:spPr bwMode="auto">
          <a:xfrm>
            <a:off x="1242061" y="3915410"/>
            <a:ext cx="533400" cy="533400"/>
          </a:xfrm>
          <a:prstGeom prst="ellipse">
            <a:avLst/>
          </a:prstGeom>
          <a:noFill/>
          <a:ln w="28575" cmpd="sng">
            <a:solidFill>
              <a:srgbClr val="FF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a:solidFill>
                <a:srgbClr val="FF0000"/>
              </a:solidFill>
              <a:latin typeface=".VnTime" panose="020B7200000000000000" pitchFamily="34" charset="0"/>
            </a:endParaRPr>
          </a:p>
        </p:txBody>
      </p:sp>
      <p:sp>
        <p:nvSpPr>
          <p:cNvPr id="13" name="Line 18"/>
          <p:cNvSpPr>
            <a:spLocks noChangeShapeType="1"/>
          </p:cNvSpPr>
          <p:nvPr/>
        </p:nvSpPr>
        <p:spPr bwMode="auto">
          <a:xfrm>
            <a:off x="2003199" y="4626247"/>
            <a:ext cx="533400" cy="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plus(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1000"/>
                                        <p:tgtEl>
                                          <p:spTgt spid="6">
                                            <p:txEl>
                                              <p:pRg st="5" end="5"/>
                                            </p:txEl>
                                          </p:spTgt>
                                        </p:tgtEl>
                                      </p:cBhvr>
                                    </p:animEffect>
                                    <p:anim calcmode="lin" valueType="num">
                                      <p:cBhvr>
                                        <p:cTn id="4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par>
                                <p:cTn id="61" presetID="24" presetClass="entr" presetSubtype="0" fill="hold" nodeType="with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to="" calcmode="lin" valueType="num">
                                      <p:cBhvr>
                                        <p:cTn id="63" dur="1" fill="hold"/>
                                        <p:tgtEl>
                                          <p:spTgt spid="6">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411085" y="707573"/>
            <a:ext cx="5576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Arial" panose="020B0604020202020204" pitchFamily="34" charset="0"/>
              </a:rPr>
              <a:t>Trò chơi: “AI NHANH, AI ĐÚNG”</a:t>
            </a:r>
            <a:endParaRPr lang="en-US" altLang="en-US" sz="2800" b="1">
              <a:solidFill>
                <a:srgbClr val="FF0000"/>
              </a:solidFill>
              <a:latin typeface="Times New Roman" panose="02020603050405020304" pitchFamily="18" charset="0"/>
              <a:cs typeface="Arial" panose="020B0604020202020204" pitchFamily="34" charset="0"/>
            </a:endParaRPr>
          </a:p>
        </p:txBody>
      </p:sp>
      <p:sp>
        <p:nvSpPr>
          <p:cNvPr id="8" name="Rectangle 7"/>
          <p:cNvSpPr>
            <a:spLocks noChangeArrowheads="1"/>
          </p:cNvSpPr>
          <p:nvPr/>
        </p:nvSpPr>
        <p:spPr bwMode="auto">
          <a:xfrm>
            <a:off x="1045845" y="1316990"/>
            <a:ext cx="10371455" cy="439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3300"/>
                </a:solidFill>
                <a:cs typeface="Arial" panose="020B0604020202020204" pitchFamily="34" charset="0"/>
              </a:rPr>
              <a:t>       </a:t>
            </a:r>
            <a:r>
              <a:rPr lang="en-US" altLang="en-US" sz="2800">
                <a:solidFill>
                  <a:srgbClr val="FF3300"/>
                </a:solidFill>
                <a:latin typeface="Times New Roman" panose="02020603050405020304" pitchFamily="18" charset="0"/>
                <a:cs typeface="Times New Roman" panose="02020603050405020304" pitchFamily="18" charset="0"/>
              </a:rPr>
              <a:t>Em hãy chọn chữ cái đặt trước câu trả lời đúng</a:t>
            </a:r>
            <a:endParaRPr lang="en-US" altLang="en-US" sz="2800">
              <a:solidFill>
                <a:srgbClr val="FF3300"/>
              </a:solidFill>
              <a:latin typeface="Times New Roman" panose="02020603050405020304" pitchFamily="18" charset="0"/>
              <a:cs typeface="Times New Roman" panose="02020603050405020304" pitchFamily="18" charset="0"/>
            </a:endParaRPr>
          </a:p>
          <a:p>
            <a:pPr eaLnBrk="1" hangingPunct="1"/>
            <a:r>
              <a:rPr lang="en-US" altLang="en-US" sz="2800" b="1">
                <a:solidFill>
                  <a:srgbClr val="7030A0"/>
                </a:solidFill>
                <a:latin typeface="Times New Roman" panose="02020603050405020304" pitchFamily="18" charset="0"/>
                <a:cs typeface="Times New Roman" panose="02020603050405020304" pitchFamily="18" charset="0"/>
              </a:rPr>
              <a:t> </a:t>
            </a:r>
            <a:r>
              <a:rPr lang="en-US" altLang="en-US" sz="2800" b="1" i="1">
                <a:solidFill>
                  <a:srgbClr val="7030A0"/>
                </a:solidFill>
                <a:latin typeface="Times New Roman" panose="02020603050405020304" pitchFamily="18" charset="0"/>
                <a:cs typeface="Times New Roman" panose="02020603050405020304" pitchFamily="18" charset="0"/>
              </a:rPr>
              <a:t>* Các câu hỏi sau được dùng làm gì?</a:t>
            </a:r>
            <a:endParaRPr lang="en-US" altLang="en-US" sz="2800" b="1" i="1">
              <a:solidFill>
                <a:srgbClr val="7030A0"/>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Tôi đang học bài, bé Lan đến ôm cổ tôi. Tôi bảo: </a:t>
            </a:r>
            <a:r>
              <a:rPr lang="en-US" altLang="en-US" sz="2800">
                <a:solidFill>
                  <a:srgbClr val="FF0000"/>
                </a:solidFill>
                <a:latin typeface="Times New Roman" panose="02020603050405020304" pitchFamily="18" charset="0"/>
                <a:cs typeface="Times New Roman" panose="02020603050405020304" pitchFamily="18" charset="0"/>
              </a:rPr>
              <a:t>“Em ra ngoài cho chị học bài được không?”</a:t>
            </a:r>
            <a:endParaRPr lang="en-US" altLang="en-US" sz="2800">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   Tỏ thái độ khen, chê.</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    Thể hiện yêu cầu, mong muốn.</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C .     Khẳng đ</a:t>
            </a:r>
            <a:r>
              <a:rPr lang="vi-VN" altLang="en-US" sz="2800">
                <a:solidFill>
                  <a:srgbClr val="0000FF"/>
                </a:solidFill>
                <a:latin typeface="Times New Roman" panose="02020603050405020304" pitchFamily="18" charset="0"/>
                <a:cs typeface="Times New Roman" panose="02020603050405020304" pitchFamily="18" charset="0"/>
              </a:rPr>
              <a:t>ị</a:t>
            </a:r>
            <a:r>
              <a:rPr lang="en-US" altLang="en-US" sz="2800">
                <a:solidFill>
                  <a:srgbClr val="0000FF"/>
                </a:solidFill>
                <a:latin typeface="Times New Roman" panose="02020603050405020304" pitchFamily="18" charset="0"/>
                <a:cs typeface="Times New Roman" panose="02020603050405020304" pitchFamily="18" charset="0"/>
              </a:rPr>
              <a:t>nh, phủ định.</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9" name="Oval 8"/>
          <p:cNvSpPr>
            <a:spLocks noChangeArrowheads="1"/>
          </p:cNvSpPr>
          <p:nvPr/>
        </p:nvSpPr>
        <p:spPr bwMode="auto">
          <a:xfrm>
            <a:off x="1200331" y="4279447"/>
            <a:ext cx="533400" cy="533400"/>
          </a:xfrm>
          <a:prstGeom prst="ellipse">
            <a:avLst/>
          </a:prstGeom>
          <a:noFill/>
          <a:ln w="28575" cmpd="sng">
            <a:solidFill>
              <a:srgbClr val="FF0000"/>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FF3300"/>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7"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2" end="2"/>
                                            </p:txEl>
                                          </p:spTgt>
                                        </p:tgtEl>
                                        <p:attrNameLst>
                                          <p:attrName>fill.type</p:attrName>
                                        </p:attrNameLst>
                                      </p:cBhvr>
                                      <p:to>
                                        <p:strVal val="solid"/>
                                      </p:to>
                                    </p:set>
                                  </p:childTnLst>
                                </p:cTn>
                              </p:par>
                            </p:childTnLst>
                          </p:cTn>
                        </p:par>
                        <p:par>
                          <p:cTn id="10" fill="hold">
                            <p:stCondLst>
                              <p:cond delay="387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13"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15" dur="80"/>
                                        <p:tgtEl>
                                          <p:spTgt spid="8">
                                            <p:txEl>
                                              <p:pRg st="4" end="4"/>
                                            </p:txEl>
                                          </p:spTgt>
                                        </p:tgtEl>
                                        <p:attrNameLst>
                                          <p:attrName>fill.type</p:attrName>
                                        </p:attrNameLst>
                                      </p:cBhvr>
                                      <p:to>
                                        <p:strVal val="solid"/>
                                      </p:to>
                                    </p:set>
                                  </p:childTnLst>
                                </p:cTn>
                              </p:par>
                            </p:childTnLst>
                          </p:cTn>
                        </p:par>
                        <p:par>
                          <p:cTn id="16" fill="hold">
                            <p:stCondLst>
                              <p:cond delay="5079"/>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8">
                                            <p:txEl>
                                              <p:pRg st="6" end="6"/>
                                            </p:txEl>
                                          </p:spTgt>
                                        </p:tgtEl>
                                        <p:attrNameLst>
                                          <p:attrName>style.visibility</p:attrName>
                                        </p:attrNameLst>
                                      </p:cBhvr>
                                      <p:to>
                                        <p:strVal val="visible"/>
                                      </p:to>
                                    </p:set>
                                    <p:anim calcmode="discrete" valueType="clr">
                                      <p:cBhvr override="childStyle">
                                        <p:cTn id="19" dur="80"/>
                                        <p:tgtEl>
                                          <p:spTgt spid="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6" end="6"/>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6" end="6"/>
                                            </p:txEl>
                                          </p:spTgt>
                                        </p:tgtEl>
                                        <p:attrNameLst>
                                          <p:attrName>fill.type</p:attrName>
                                        </p:attrNameLst>
                                      </p:cBhvr>
                                      <p:to>
                                        <p:strVal val="solid"/>
                                      </p:to>
                                    </p:set>
                                  </p:childTnLst>
                                </p:cTn>
                              </p:par>
                            </p:childTnLst>
                          </p:cTn>
                        </p:par>
                        <p:par>
                          <p:cTn id="22" fill="hold">
                            <p:stCondLst>
                              <p:cond delay="6599"/>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8">
                                            <p:txEl>
                                              <p:pRg st="8" end="8"/>
                                            </p:txEl>
                                          </p:spTgt>
                                        </p:tgtEl>
                                        <p:attrNameLst>
                                          <p:attrName>style.visibility</p:attrName>
                                        </p:attrNameLst>
                                      </p:cBhvr>
                                      <p:to>
                                        <p:strVal val="visible"/>
                                      </p:to>
                                    </p:set>
                                    <p:anim calcmode="discrete" valueType="clr">
                                      <p:cBhvr override="childStyle">
                                        <p:cTn id="25" dur="80"/>
                                        <p:tgtEl>
                                          <p:spTgt spid="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
                                            <p:txEl>
                                              <p:pRg st="8" end="8"/>
                                            </p:txEl>
                                          </p:spTgt>
                                        </p:tgtEl>
                                        <p:attrNameLst>
                                          <p:attrName>fillcolor</p:attrName>
                                        </p:attrNameLst>
                                      </p:cBhvr>
                                      <p:tavLst>
                                        <p:tav tm="0">
                                          <p:val>
                                            <p:clrVal>
                                              <a:schemeClr val="accent2"/>
                                            </p:clrVal>
                                          </p:val>
                                        </p:tav>
                                        <p:tav tm="50000">
                                          <p:val>
                                            <p:clrVal>
                                              <a:schemeClr val="hlink"/>
                                            </p:clrVal>
                                          </p:val>
                                        </p:tav>
                                      </p:tavLst>
                                    </p:anim>
                                    <p:set>
                                      <p:cBhvr>
                                        <p:cTn id="27" dur="80"/>
                                        <p:tgtEl>
                                          <p:spTgt spid="8">
                                            <p:txEl>
                                              <p:pRg st="8" end="8"/>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Ngoài mục đích hỏi, câu hỏi còn được dùng để làm gì?</a:t>
            </a:r>
            <a:endParaRPr lang="en-US" sz="3200" dirty="0">
              <a:solidFill>
                <a:schemeClr val="tx1"/>
              </a:solidFill>
            </a:endParaRPr>
          </a:p>
        </p:txBody>
      </p:sp>
      <p:sp>
        <p:nvSpPr>
          <p:cNvPr id="6" name="Double Wave 5"/>
          <p:cNvSpPr/>
          <p:nvPr/>
        </p:nvSpPr>
        <p:spPr>
          <a:xfrm>
            <a:off x="113211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801370" y="877570"/>
            <a:ext cx="10771505" cy="1753235"/>
          </a:xfrm>
          <a:prstGeom prst="rect">
            <a:avLst/>
          </a:prstGeom>
          <a:noFill/>
        </p:spPr>
        <p:txBody>
          <a:bodyPr wrap="square" rtlCol="0">
            <a:spAutoFit/>
          </a:bodyPr>
          <a:p>
            <a:pPr algn="ctr"/>
            <a:r>
              <a:rPr lang="vi-VN" altLang="en-US" sz="3600">
                <a:effectLst>
                  <a:outerShdw blurRad="38100" dist="38100" dir="2700000" algn="tl">
                    <a:srgbClr val="000000">
                      <a:alpha val="43137"/>
                    </a:srgbClr>
                  </a:outerShdw>
                </a:effectLst>
              </a:rPr>
              <a:t>Thứ sáu ngày 10 tháng 12 năm 2021</a:t>
            </a:r>
            <a:endParaRPr lang="vi-VN" altLang="en-US" sz="3600">
              <a:effectLst>
                <a:outerShdw blurRad="38100" dist="38100" dir="2700000" algn="tl">
                  <a:srgbClr val="000000">
                    <a:alpha val="43137"/>
                  </a:srgbClr>
                </a:outerShdw>
              </a:effectLst>
            </a:endParaRPr>
          </a:p>
          <a:p>
            <a:pPr algn="ctr"/>
            <a:r>
              <a:rPr lang="vi-VN" altLang="en-US" sz="3600">
                <a:effectLst>
                  <a:outerShdw blurRad="38100" dist="38100" dir="2700000" algn="tl">
                    <a:srgbClr val="000000">
                      <a:alpha val="43137"/>
                    </a:srgbClr>
                  </a:outerShdw>
                </a:effectLst>
              </a:rPr>
              <a:t>Luyện từ và câu</a:t>
            </a:r>
            <a:endParaRPr lang="vi-VN" altLang="en-US" sz="3600">
              <a:effectLst>
                <a:outerShdw blurRad="38100" dist="38100" dir="2700000" algn="tl">
                  <a:srgbClr val="000000">
                    <a:alpha val="43137"/>
                  </a:srgbClr>
                </a:outerShdw>
              </a:effectLst>
            </a:endParaRPr>
          </a:p>
          <a:p>
            <a:pPr algn="ctr"/>
            <a:r>
              <a:rPr lang="vi-VN" altLang="en-US" sz="3600">
                <a:solidFill>
                  <a:srgbClr val="FF0000"/>
                </a:solidFill>
                <a:effectLst>
                  <a:outerShdw blurRad="38100" dist="38100" dir="2700000" algn="tl">
                    <a:srgbClr val="000000">
                      <a:alpha val="43137"/>
                    </a:srgbClr>
                  </a:outerShdw>
                </a:effectLst>
              </a:rPr>
              <a:t>Dùng câu hỏi vào mục đích khác</a:t>
            </a:r>
            <a:endParaRPr lang="vi-VN" altLang="en-US" sz="360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5853" y="1873731"/>
            <a:ext cx="10668809" cy="1005680"/>
            <a:chOff x="-8052" y="1699617"/>
            <a:chExt cx="9408277" cy="1006257"/>
          </a:xfrm>
          <a:solidFill>
            <a:srgbClr val="FF99FF"/>
          </a:solidFill>
        </p:grpSpPr>
        <p:sp>
          <p:nvSpPr>
            <p:cNvPr id="5" name="Rectangle 4"/>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593643" y="3335247"/>
            <a:ext cx="10691019" cy="1505694"/>
            <a:chOff x="-26657" y="1747250"/>
            <a:chExt cx="8955744" cy="1506557"/>
          </a:xfrm>
        </p:grpSpPr>
        <p:sp>
          <p:nvSpPr>
            <p:cNvPr id="13" name="Rectangle 12"/>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25825" y="1636395"/>
            <a:ext cx="6290945" cy="2642870"/>
          </a:xfrm>
          <a:prstGeom prst="roundRect">
            <a:avLst/>
          </a:prstGeom>
          <a:solidFill>
            <a:srgbClr val="FFF5C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b="1">
                <a:solidFill>
                  <a:srgbClr val="FF0000"/>
                </a:solidFill>
              </a:rPr>
              <a:t>HÌNH THÀNH </a:t>
            </a:r>
            <a:endParaRPr lang="vi-VN" altLang="en-US" sz="3600" b="1">
              <a:solidFill>
                <a:srgbClr val="FF0000"/>
              </a:solidFill>
            </a:endParaRPr>
          </a:p>
          <a:p>
            <a:pPr algn="ctr"/>
            <a:r>
              <a:rPr lang="vi-VN" altLang="en-US" sz="3600" b="1">
                <a:solidFill>
                  <a:srgbClr val="FF0000"/>
                </a:solidFill>
              </a:rPr>
              <a:t>KIẾN THỨC MỚI</a:t>
            </a:r>
            <a:endParaRPr lang="vi-VN" altLang="en-US" sz="3600" b="1">
              <a:solidFill>
                <a:srgbClr val="FF0000"/>
              </a:solidFill>
            </a:endParaRPr>
          </a:p>
        </p:txBody>
      </p:sp>
      <p:pic>
        <p:nvPicPr>
          <p:cNvPr id="3" name="Picture 2" descr="pp2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flipH="1">
            <a:off x="1595120" y="2820035"/>
            <a:ext cx="2499995" cy="34359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Content Placeholder 1" descr="2pp"/>
          <p:cNvPicPr>
            <a:picLocks noChangeAspect="1"/>
          </p:cNvPicPr>
          <p:nvPr>
            <p:ph idx="4294967295"/>
          </p:nvPr>
        </p:nvPicPr>
        <p:blipFill>
          <a:blip r:embed="rId2">
            <a:clrChange>
              <a:clrFrom>
                <a:srgbClr val="FBFAF8">
                  <a:alpha val="100000"/>
                </a:srgbClr>
              </a:clrFrom>
              <a:clrTo>
                <a:srgbClr val="FBFAF8">
                  <a:alpha val="100000"/>
                  <a:alpha val="0"/>
                </a:srgbClr>
              </a:clrTo>
            </a:clrChange>
          </a:blip>
          <a:srcRect l="19443" t="11602" r="23174" b="7116"/>
          <a:stretch>
            <a:fillRect/>
          </a:stretch>
        </p:blipFill>
        <p:spPr>
          <a:xfrm>
            <a:off x="1673225" y="795020"/>
            <a:ext cx="8312785" cy="5053965"/>
          </a:xfrm>
          <a:prstGeom prst="rect">
            <a:avLst/>
          </a:prstGeom>
        </p:spPr>
      </p:pic>
      <p:sp>
        <p:nvSpPr>
          <p:cNvPr id="4" name="Text Box 3"/>
          <p:cNvSpPr txBox="1"/>
          <p:nvPr/>
        </p:nvSpPr>
        <p:spPr>
          <a:xfrm rot="180000">
            <a:off x="3571875" y="2102485"/>
            <a:ext cx="4819015" cy="1445260"/>
          </a:xfrm>
          <a:prstGeom prst="rect">
            <a:avLst/>
          </a:prstGeom>
          <a:noFill/>
        </p:spPr>
        <p:txBody>
          <a:bodyPr wrap="square" rtlCol="0">
            <a:spAutoFit/>
          </a:bodyPr>
          <a:p>
            <a:pPr algn="ctr"/>
            <a:r>
              <a:rPr lang="vi-VN" altLang="en-US" sz="4400" b="1">
                <a:solidFill>
                  <a:schemeClr val="tx1"/>
                </a:solidFill>
                <a:latin typeface="Times New Roman" panose="02020603050405020304" pitchFamily="18" charset="0"/>
                <a:cs typeface="Times New Roman" panose="02020603050405020304" pitchFamily="18" charset="0"/>
              </a:rPr>
              <a:t>Hoạt động 1: </a:t>
            </a:r>
            <a:endParaRPr lang="vi-VN" altLang="en-US" sz="4400" b="1">
              <a:solidFill>
                <a:schemeClr val="tx1"/>
              </a:solidFill>
              <a:latin typeface="Times New Roman" panose="02020603050405020304" pitchFamily="18" charset="0"/>
              <a:cs typeface="Times New Roman" panose="02020603050405020304" pitchFamily="18" charset="0"/>
            </a:endParaRPr>
          </a:p>
          <a:p>
            <a:pPr algn="ctr"/>
            <a:r>
              <a:rPr lang="vi-VN" altLang="en-US" sz="4400" b="1">
                <a:solidFill>
                  <a:schemeClr val="tx1"/>
                </a:solidFill>
                <a:latin typeface="Times New Roman" panose="02020603050405020304" pitchFamily="18" charset="0"/>
                <a:cs typeface="Times New Roman" panose="02020603050405020304" pitchFamily="18" charset="0"/>
              </a:rPr>
              <a:t>Nhận xét</a:t>
            </a:r>
            <a:endParaRPr lang="vi-VN" altLang="en-US" sz="4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31850" y="1187450"/>
            <a:ext cx="10620375" cy="476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en-US" sz="3200" smtClean="0">
              <a:latin typeface="Times New Roman" panose="02020603050405020304" pitchFamily="18" charset="0"/>
              <a:cs typeface="Times New Roman" panose="02020603050405020304" pitchFamily="18" charset="0"/>
            </a:endParaRPr>
          </a:p>
          <a:p>
            <a:pPr algn="just" eaLnBrk="1" hangingPunct="1"/>
            <a:endParaRPr lang="en-US" altLang="en-US" sz="3200" smtClean="0">
              <a:latin typeface="Times New Roman" panose="02020603050405020304" pitchFamily="18" charset="0"/>
              <a:cs typeface="Times New Roman" panose="02020603050405020304" pitchFamily="18" charset="0"/>
            </a:endParaRPr>
          </a:p>
          <a:p>
            <a:pPr algn="just" eaLnBrk="1" hangingPunct="1"/>
            <a:r>
              <a:rPr lang="vi-VN" altLang="en-US" sz="3200" smtClean="0">
                <a:latin typeface="Times New Roman" panose="02020603050405020304" pitchFamily="18" charset="0"/>
                <a:cs typeface="Times New Roman" panose="02020603050405020304" pitchFamily="18" charset="0"/>
              </a:rPr>
              <a:t>Ông Hòn Rấm cười bảo:</a:t>
            </a:r>
            <a:endParaRPr lang="vi-VN" altLang="en-US" sz="3200" smtClean="0">
              <a:latin typeface="Times New Roman" panose="02020603050405020304" pitchFamily="18" charset="0"/>
              <a:cs typeface="Times New Roman" panose="02020603050405020304" pitchFamily="18" charset="0"/>
            </a:endParaRPr>
          </a:p>
          <a:p>
            <a:pPr algn="just" eaLnBrk="1" hangingPunct="1"/>
            <a:r>
              <a:rPr lang="en-US" altLang="en-US" sz="3200" smtClean="0">
                <a:latin typeface="Times New Roman" panose="02020603050405020304" pitchFamily="18" charset="0"/>
                <a:cs typeface="Times New Roman" panose="02020603050405020304" pitchFamily="18" charset="0"/>
              </a:rPr>
              <a:t>- Sao chú mày nhát thế? Đất có thể nung trong lửa kia mà!</a:t>
            </a:r>
            <a:endParaRPr lang="en-US" altLang="en-US" sz="3200" smtClean="0">
              <a:latin typeface="Times New Roman" panose="02020603050405020304" pitchFamily="18" charset="0"/>
              <a:cs typeface="Times New Roman" panose="02020603050405020304" pitchFamily="18" charset="0"/>
            </a:endParaRPr>
          </a:p>
          <a:p>
            <a:pPr algn="just" eaLnBrk="1" hangingPunct="1"/>
            <a:r>
              <a:rPr lang="en-US" altLang="en-US" sz="3200" smtClean="0">
                <a:latin typeface="Times New Roman" panose="02020603050405020304" pitchFamily="18" charset="0"/>
                <a:cs typeface="Times New Roman" panose="02020603050405020304" pitchFamily="18" charset="0"/>
              </a:rPr>
              <a:t>Chú bé Đất ngạc nhiên hỏi lại:</a:t>
            </a:r>
            <a:endParaRPr lang="en-US" altLang="en-US" sz="3200" smtClean="0">
              <a:latin typeface="Times New Roman" panose="02020603050405020304" pitchFamily="18" charset="0"/>
              <a:cs typeface="Times New Roman" panose="02020603050405020304" pitchFamily="18" charset="0"/>
            </a:endParaRPr>
          </a:p>
          <a:p>
            <a:pPr algn="just" eaLnBrk="1" hangingPunct="1"/>
            <a:r>
              <a:rPr lang="en-US" altLang="en-US" sz="3200" smtClean="0">
                <a:latin typeface="Times New Roman" panose="02020603050405020304" pitchFamily="18" charset="0"/>
                <a:cs typeface="Times New Roman" panose="02020603050405020304" pitchFamily="18" charset="0"/>
              </a:rPr>
              <a:t>- Nung ấy ạ? </a:t>
            </a:r>
            <a:endParaRPr lang="en-US" altLang="en-US" sz="3200" smtClean="0">
              <a:latin typeface="Times New Roman" panose="02020603050405020304" pitchFamily="18" charset="0"/>
              <a:cs typeface="Times New Roman" panose="02020603050405020304" pitchFamily="18" charset="0"/>
            </a:endParaRPr>
          </a:p>
          <a:p>
            <a:pPr algn="just" eaLnBrk="1" hangingPunct="1"/>
            <a:r>
              <a:rPr lang="en-US" altLang="en-US" sz="3200" smtClean="0">
                <a:latin typeface="Times New Roman" panose="02020603050405020304" pitchFamily="18" charset="0"/>
                <a:cs typeface="Times New Roman" panose="02020603050405020304" pitchFamily="18" charset="0"/>
              </a:rPr>
              <a:t>- </a:t>
            </a:r>
            <a:r>
              <a:rPr lang="vi-VN" altLang="en-US" sz="3200" smtClean="0">
                <a:latin typeface="Times New Roman" panose="02020603050405020304" pitchFamily="18" charset="0"/>
                <a:cs typeface="Times New Roman" panose="02020603050405020304" pitchFamily="18" charset="0"/>
              </a:rPr>
              <a:t>Chứ sao? Đã là người thì phải dám xông pha, làm được nhiều việc có ích.</a:t>
            </a:r>
            <a:endParaRPr lang="vi-VN" altLang="en-US" sz="3200" smtClean="0">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3200">
              <a:solidFill>
                <a:srgbClr val="FF0000"/>
              </a:solidFill>
              <a:latin typeface=".VnArial" panose="020B7200000000000000" pitchFamily="34" charset="0"/>
            </a:endParaRPr>
          </a:p>
        </p:txBody>
      </p:sp>
      <p:sp>
        <p:nvSpPr>
          <p:cNvPr id="5" name="Line 3"/>
          <p:cNvSpPr>
            <a:spLocks noChangeShapeType="1"/>
          </p:cNvSpPr>
          <p:nvPr/>
        </p:nvSpPr>
        <p:spPr bwMode="auto">
          <a:xfrm flipV="1">
            <a:off x="1129121" y="3131127"/>
            <a:ext cx="3505199" cy="9524"/>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6" name="Line 4"/>
          <p:cNvSpPr>
            <a:spLocks noChangeShapeType="1"/>
          </p:cNvSpPr>
          <p:nvPr/>
        </p:nvSpPr>
        <p:spPr bwMode="auto">
          <a:xfrm>
            <a:off x="1181056" y="4108321"/>
            <a:ext cx="170066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7" name="Line 5"/>
          <p:cNvSpPr>
            <a:spLocks noChangeShapeType="1"/>
          </p:cNvSpPr>
          <p:nvPr/>
        </p:nvSpPr>
        <p:spPr bwMode="auto">
          <a:xfrm>
            <a:off x="1226975" y="4605292"/>
            <a:ext cx="1404373"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8" name="Text Box 6"/>
          <p:cNvSpPr txBox="1">
            <a:spLocks noChangeArrowheads="1"/>
          </p:cNvSpPr>
          <p:nvPr/>
        </p:nvSpPr>
        <p:spPr bwMode="auto">
          <a:xfrm>
            <a:off x="831579" y="2645832"/>
            <a:ext cx="4143375" cy="132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Sao chú mày nhát thế? </a:t>
            </a:r>
            <a:endParaRPr lang="en-US" altLang="en-US" sz="3200">
              <a:solidFill>
                <a:srgbClr val="0000FF"/>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3200">
              <a:latin typeface=".VnTime" panose="020B7200000000000000" pitchFamily="34" charset="0"/>
            </a:endParaRPr>
          </a:p>
        </p:txBody>
      </p:sp>
      <p:sp>
        <p:nvSpPr>
          <p:cNvPr id="10" name="Text Box 8"/>
          <p:cNvSpPr txBox="1">
            <a:spLocks noChangeArrowheads="1"/>
          </p:cNvSpPr>
          <p:nvPr/>
        </p:nvSpPr>
        <p:spPr bwMode="auto">
          <a:xfrm>
            <a:off x="846884" y="4111054"/>
            <a:ext cx="2760211" cy="58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smtClean="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79552" y="1146351"/>
            <a:ext cx="10002839" cy="1014730"/>
          </a:xfrm>
          <a:prstGeom prst="rect">
            <a:avLst/>
          </a:prstGeom>
        </p:spPr>
        <p:txBody>
          <a:bodyPr wrap="square">
            <a:spAutoFit/>
          </a:bodyPr>
          <a:lstStyle/>
          <a:p>
            <a:pPr algn="just"/>
            <a:r>
              <a:rPr lang="en-US" altLang="en-US" sz="3000" b="1">
                <a:latin typeface="Times New Roman" panose="02020603050405020304" pitchFamily="18" charset="0"/>
                <a:cs typeface="Times New Roman" panose="02020603050405020304" pitchFamily="18" charset="0"/>
              </a:rPr>
              <a:t>1. Đọc lại đoạn đối thoại giữa ông Hòn Rấm với chú bé Đất trong truyện </a:t>
            </a:r>
            <a:r>
              <a:rPr lang="en-US" altLang="en-US" sz="3000" b="1" i="1">
                <a:latin typeface="Times New Roman" panose="02020603050405020304" pitchFamily="18" charset="0"/>
                <a:cs typeface="Times New Roman" panose="02020603050405020304" pitchFamily="18" charset="0"/>
              </a:rPr>
              <a:t>Chú Đất Nung</a:t>
            </a:r>
            <a:r>
              <a:rPr lang="en-US" altLang="en-US" sz="3000" b="1">
                <a:latin typeface="Times New Roman" panose="02020603050405020304" pitchFamily="18" charset="0"/>
                <a:cs typeface="Times New Roman" panose="02020603050405020304" pitchFamily="18" charset="0"/>
              </a:rPr>
              <a:t>:</a:t>
            </a:r>
            <a:endParaRPr lang="en-US" altLang="en-US" sz="3000" b="1">
              <a:latin typeface="Times New Roman" panose="02020603050405020304" pitchFamily="18" charset="0"/>
              <a:cs typeface="Times New Roman" panose="02020603050405020304" pitchFamily="18" charset="0"/>
            </a:endParaRPr>
          </a:p>
        </p:txBody>
      </p:sp>
      <p:sp>
        <p:nvSpPr>
          <p:cNvPr id="3" name="Cloud 2"/>
          <p:cNvSpPr/>
          <p:nvPr/>
        </p:nvSpPr>
        <p:spPr>
          <a:xfrm>
            <a:off x="7568565" y="-635"/>
            <a:ext cx="4543425" cy="1188085"/>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chemeClr val="tx1"/>
                </a:solidFill>
              </a:rPr>
              <a:t>Hãy chỉ ra những câu hỏi có trong đoạn đối thoại.</a:t>
            </a:r>
            <a:endParaRPr lang="vi-VN" altLang="en-US" sz="2400" b="1">
              <a:solidFill>
                <a:schemeClr val="tx1"/>
              </a:solidFill>
            </a:endParaRPr>
          </a:p>
        </p:txBody>
      </p:sp>
      <p:sp>
        <p:nvSpPr>
          <p:cNvPr id="9" name="Cloud 8"/>
          <p:cNvSpPr/>
          <p:nvPr/>
        </p:nvSpPr>
        <p:spPr>
          <a:xfrm>
            <a:off x="7255510" y="62230"/>
            <a:ext cx="4936490" cy="1188085"/>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chemeClr val="tx1"/>
                </a:solidFill>
              </a:rPr>
              <a:t>Trong các câu hỏi, câu nào không dùng để hỏi điều chưa biết?</a:t>
            </a:r>
            <a:endParaRPr lang="vi-VN" altLang="en-US" sz="24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par>
                                <p:cTn id="12" presetID="5"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par>
                                <p:cTn id="15" presetID="5"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2"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3" grpId="0" animBg="1"/>
      <p:bldP spid="3" grpId="1" animBg="1"/>
      <p:bldP spid="3" grpId="2"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021704"/>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p:nvPr/>
        </p:nvGraphicFramePr>
        <p:xfrm>
          <a:off x="1345065" y="1619613"/>
          <a:ext cx="9526135" cy="3744705"/>
        </p:xfrm>
        <a:graphic>
          <a:graphicData uri="http://schemas.openxmlformats.org/drawingml/2006/table">
            <a:tbl>
              <a:tblPr/>
              <a:tblGrid>
                <a:gridCol w="4441349"/>
                <a:gridCol w="5084786"/>
              </a:tblGrid>
              <a:tr h="4781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706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48"/>
          <p:cNvSpPr txBox="1">
            <a:spLocks noChangeArrowheads="1"/>
          </p:cNvSpPr>
          <p:nvPr/>
        </p:nvSpPr>
        <p:spPr bwMode="auto">
          <a:xfrm>
            <a:off x="1527627" y="2388416"/>
            <a:ext cx="4250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Sao chú mày nhát thế?</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8" name="Text Box 49"/>
          <p:cNvSpPr txBox="1">
            <a:spLocks noChangeArrowheads="1"/>
          </p:cNvSpPr>
          <p:nvPr/>
        </p:nvSpPr>
        <p:spPr bwMode="auto">
          <a:xfrm>
            <a:off x="6108132" y="2431762"/>
            <a:ext cx="4433321"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chê</a:t>
            </a:r>
            <a:r>
              <a:rPr lang="en-US" altLang="en-US" sz="3200">
                <a:solidFill>
                  <a:srgbClr val="0000FF"/>
                </a:solidFill>
                <a:latin typeface="Times New Roman" panose="02020603050405020304" pitchFamily="18" charset="0"/>
                <a:cs typeface="Times New Roman" panose="02020603050405020304" pitchFamily="18" charset="0"/>
              </a:rPr>
              <a:t> chú bé Đất nhát.</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0" name="Rectangle 72"/>
          <p:cNvSpPr>
            <a:spLocks noChangeArrowheads="1"/>
          </p:cNvSpPr>
          <p:nvPr/>
        </p:nvSpPr>
        <p:spPr bwMode="auto">
          <a:xfrm>
            <a:off x="1527628" y="4070713"/>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1" name="Rectangle 78"/>
          <p:cNvSpPr>
            <a:spLocks noChangeArrowheads="1"/>
          </p:cNvSpPr>
          <p:nvPr/>
        </p:nvSpPr>
        <p:spPr bwMode="auto">
          <a:xfrm>
            <a:off x="6076892" y="4047350"/>
            <a:ext cx="449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khẳng định </a:t>
            </a:r>
            <a:r>
              <a:rPr lang="en-US" altLang="en-US" sz="3200">
                <a:solidFill>
                  <a:srgbClr val="0000FF"/>
                </a:solidFill>
                <a:latin typeface="Times New Roman" panose="02020603050405020304" pitchFamily="18" charset="0"/>
                <a:cs typeface="Times New Roman" panose="02020603050405020304" pitchFamily="18" charset="0"/>
              </a:rPr>
              <a:t>đất có thể nung trong lửa.</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3" name="Text Box 92"/>
          <p:cNvSpPr txBox="1">
            <a:spLocks noChangeArrowheads="1"/>
          </p:cNvSpPr>
          <p:nvPr/>
        </p:nvSpPr>
        <p:spPr bwMode="auto">
          <a:xfrm>
            <a:off x="1246641" y="504371"/>
            <a:ext cx="9624559"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2. Các câu hỏi này được dùng với mục đích gì?</a:t>
            </a:r>
            <a:endParaRPr lang="vi-VN" altLang="en-US" sz="3200" b="1">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800" b="1">
              <a:solidFill>
                <a:srgbClr val="0000FF"/>
              </a:solidFill>
              <a:latin typeface=".VnArial" panose="020B7200000000000000" pitchFamily="34" charset="0"/>
            </a:endParaRPr>
          </a:p>
        </p:txBody>
      </p:sp>
      <p:cxnSp>
        <p:nvCxnSpPr>
          <p:cNvPr id="15" name="Straight Connector 14"/>
          <p:cNvCxnSpPr/>
          <p:nvPr/>
        </p:nvCxnSpPr>
        <p:spPr>
          <a:xfrm flipV="1">
            <a:off x="1345065" y="3753219"/>
            <a:ext cx="9526135" cy="7241"/>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5"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11" grpId="0" bldLvl="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7449</Words>
  <Application>WPS Presentation</Application>
  <PresentationFormat>Widescreen</PresentationFormat>
  <Paragraphs>299</Paragraphs>
  <Slides>32</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32</vt:i4>
      </vt:variant>
    </vt:vector>
  </HeadingPairs>
  <TitlesOfParts>
    <vt:vector size="49" baseType="lpstr">
      <vt:lpstr>Arial</vt:lpstr>
      <vt:lpstr>SimSun</vt:lpstr>
      <vt:lpstr>Wingdings</vt:lpstr>
      <vt:lpstr>Arial</vt:lpstr>
      <vt:lpstr>Times New Roman</vt:lpstr>
      <vt:lpstr>.VnTime</vt:lpstr>
      <vt:lpstr>Tahoma</vt:lpstr>
      <vt:lpstr>.VnArial</vt:lpstr>
      <vt:lpstr>Microsoft YaHei</vt:lpstr>
      <vt:lpstr>Arial Unicode MS</vt:lpstr>
      <vt:lpstr>Garamond</vt:lpstr>
      <vt:lpstr>Calibri</vt:lpstr>
      <vt:lpstr>Segoe Print</vt:lpstr>
      <vt:lpstr>Wingdings 2</vt:lpstr>
      <vt:lpstr>Cambria</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Đinh Thu Hà</cp:lastModifiedBy>
  <cp:revision>229</cp:revision>
  <dcterms:created xsi:type="dcterms:W3CDTF">2021-08-04T18:52:00Z</dcterms:created>
  <dcterms:modified xsi:type="dcterms:W3CDTF">2021-12-05T09:13:01Z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0E2C88D050C54677858D4945D92945DF</vt:lpwstr>
  </property>
  <property fmtid="{D5CDD505-2E9C-101B-9397-08002B2CF9AE}" pid="3" name="KSOProductBuildVer">
    <vt:lpwstr>1033-11.2.0.10382</vt:lpwstr>
  </property>
</Properties>
</file>