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3"/>
  </p:sldMasterIdLst>
  <p:notesMasterIdLst>
    <p:notesMasterId r:id="rId28"/>
  </p:notesMasterIdLst>
  <p:sldIdLst>
    <p:sldId id="445" r:id="rId4"/>
    <p:sldId id="528" r:id="rId5"/>
    <p:sldId id="464" r:id="rId6"/>
    <p:sldId id="499" r:id="rId7"/>
    <p:sldId id="530" r:id="rId8"/>
    <p:sldId id="278" r:id="rId9"/>
    <p:sldId id="529" r:id="rId10"/>
    <p:sldId id="482" r:id="rId11"/>
    <p:sldId id="483" r:id="rId12"/>
    <p:sldId id="484" r:id="rId13"/>
    <p:sldId id="485" r:id="rId14"/>
    <p:sldId id="486" r:id="rId15"/>
    <p:sldId id="487" r:id="rId16"/>
    <p:sldId id="488" r:id="rId17"/>
    <p:sldId id="504" r:id="rId18"/>
    <p:sldId id="490" r:id="rId19"/>
    <p:sldId id="491" r:id="rId20"/>
    <p:sldId id="532" r:id="rId21"/>
    <p:sldId id="533" r:id="rId22"/>
    <p:sldId id="493" r:id="rId23"/>
    <p:sldId id="500" r:id="rId24"/>
    <p:sldId id="505" r:id="rId25"/>
    <p:sldId id="494" r:id="rId26"/>
    <p:sldId id="495" r:id="rId27"/>
    <p:sldId id="501" r:id="rId29"/>
    <p:sldId id="502" r:id="rId30"/>
    <p:sldId id="503" r:id="rId31"/>
    <p:sldId id="506" r:id="rId32"/>
    <p:sldId id="497" r:id="rId33"/>
    <p:sldId id="507" r:id="rId34"/>
    <p:sldId id="531" r:id="rId35"/>
    <p:sldId id="293" r:id="rId36"/>
    <p:sldId id="277" r:id="rId37"/>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4DE6"/>
    <a:srgbClr val="FFCCCC"/>
    <a:srgbClr val="66FFFF"/>
    <a:srgbClr val="CCFF99"/>
    <a:srgbClr val="FFFF99"/>
    <a:srgbClr val="DDBA59"/>
    <a:srgbClr val="E0C066"/>
    <a:srgbClr val="CC99FF"/>
    <a:srgbClr val="003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1" autoAdjust="0"/>
    <p:restoredTop sz="90326" autoAdjust="0"/>
  </p:normalViewPr>
  <p:slideViewPr>
    <p:cSldViewPr snapToGrid="0">
      <p:cViewPr varScale="1">
        <p:scale>
          <a:sx n="74" d="100"/>
          <a:sy n="74" d="100"/>
        </p:scale>
        <p:origin x="1037" y="67"/>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gs" Target="tags/tag1.xml"/><Relationship Id="rId40" Type="http://schemas.openxmlformats.org/officeDocument/2006/relationships/tableStyles" Target="tableStyles.xml"/><Relationship Id="rId4" Type="http://schemas.openxmlformats.org/officeDocument/2006/relationships/slide" Target="slides/slide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notesMaster" Target="notesMasters/notes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p:sp>
      <p:sp>
        <p:nvSpPr>
          <p:cNvPr id="225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a:latin typeface="Arial" panose="020B0604020202020204" pitchFamily="34" charset="0"/>
            </a:endParaRPr>
          </a:p>
        </p:txBody>
      </p:sp>
      <p:sp>
        <p:nvSpPr>
          <p:cNvPr id="225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795B8D4-2490-4DAE-8F15-202A5A80FAC3}" type="slidenum">
              <a:rPr lang="en-US" altLang="vi-VN">
                <a:latin typeface="Arial" panose="020B0604020202020204" pitchFamily="34" charset="0"/>
              </a:rPr>
            </a:fld>
            <a:endParaRPr lang="en-US" altLang="vi-VN">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endParaRPr lang="en-US"/>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8" Type="http://schemas.openxmlformats.org/officeDocument/2006/relationships/theme" Target="../theme/theme2.xml"/><Relationship Id="rId27" Type="http://schemas.openxmlformats.org/officeDocument/2006/relationships/image" Target="../media/image2.png"/><Relationship Id="rId26" Type="http://schemas.openxmlformats.org/officeDocument/2006/relationships/slideLayout" Target="../slideLayouts/slideLayout42.xml"/><Relationship Id="rId25" Type="http://schemas.openxmlformats.org/officeDocument/2006/relationships/slideLayout" Target="../slideLayouts/slideLayout41.xml"/><Relationship Id="rId24" Type="http://schemas.openxmlformats.org/officeDocument/2006/relationships/slideLayout" Target="../slideLayouts/slideLayout40.xml"/><Relationship Id="rId23" Type="http://schemas.openxmlformats.org/officeDocument/2006/relationships/slideLayout" Target="../slideLayouts/slideLayout39.xml"/><Relationship Id="rId22" Type="http://schemas.openxmlformats.org/officeDocument/2006/relationships/slideLayout" Target="../slideLayouts/slideLayout38.xml"/><Relationship Id="rId21" Type="http://schemas.openxmlformats.org/officeDocument/2006/relationships/slideLayout" Target="../slideLayouts/slideLayout37.xml"/><Relationship Id="rId20" Type="http://schemas.openxmlformats.org/officeDocument/2006/relationships/slideLayout" Target="../slideLayouts/slideLayout36.xml"/><Relationship Id="rId2" Type="http://schemas.openxmlformats.org/officeDocument/2006/relationships/slideLayout" Target="../slideLayouts/slideLayout18.xml"/><Relationship Id="rId19" Type="http://schemas.openxmlformats.org/officeDocument/2006/relationships/slideLayout" Target="../slideLayouts/slideLayout35.xml"/><Relationship Id="rId18" Type="http://schemas.openxmlformats.org/officeDocument/2006/relationships/slideLayout" Target="../slideLayouts/slideLayout34.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0.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1.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2.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9.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3.jpe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14.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5.jpe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6.jpe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7.jpe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9" Type="http://schemas.openxmlformats.org/officeDocument/2006/relationships/image" Target="../media/image25.jpeg"/><Relationship Id="rId8" Type="http://schemas.openxmlformats.org/officeDocument/2006/relationships/image" Target="../media/image24.jpeg"/><Relationship Id="rId7" Type="http://schemas.openxmlformats.org/officeDocument/2006/relationships/image" Target="../media/image23.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19.png"/><Relationship Id="rId2" Type="http://schemas.openxmlformats.org/officeDocument/2006/relationships/image" Target="../media/image18.jpeg"/><Relationship Id="rId10" Type="http://schemas.openxmlformats.org/officeDocument/2006/relationships/slideLayout" Target="../slideLayouts/slideLayout23.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6.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xml"/><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7.jpe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7.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8.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980046" y="1648065"/>
            <a:ext cx="8148384"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8000" b="1" spc="5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Luyện từ và câu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136" name="Picture 47"/>
          <p:cNvPicPr>
            <a:picLocks noChangeAspect="1" noChangeArrowheads="1"/>
          </p:cNvPicPr>
          <p:nvPr/>
        </p:nvPicPr>
        <p:blipFill>
          <a:blip r:embed="rId2">
            <a:lum contrast="36000"/>
            <a:extLst>
              <a:ext uri="{28A0092B-C50C-407E-A947-70E740481C1C}">
                <a14:useLocalDpi xmlns:a14="http://schemas.microsoft.com/office/drawing/2010/main" val="0"/>
              </a:ext>
            </a:extLst>
          </a:blip>
          <a:srcRect/>
          <a:stretch>
            <a:fillRect/>
          </a:stretch>
        </p:blipFill>
        <p:spPr bwMode="auto">
          <a:xfrm>
            <a:off x="2575560" y="679268"/>
            <a:ext cx="7347857" cy="4034653"/>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nvGraphicFramePr>
        <p:xfrm>
          <a:off x="2379617" y="5044440"/>
          <a:ext cx="7543800" cy="1285876"/>
        </p:xfrm>
        <a:graphic>
          <a:graphicData uri="http://schemas.openxmlformats.org/drawingml/2006/table">
            <a:tbl>
              <a:tblPr firstRow="1" bandRow="1">
                <a:tableStyleId>{5C22544A-7EE6-4342-B048-85BDC9FD1C3A}</a:tableStyleId>
              </a:tblPr>
              <a:tblGrid>
                <a:gridCol w="2168843"/>
                <a:gridCol w="5374957"/>
              </a:tblGrid>
              <a:tr h="64293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vi-VN" sz="2800" b="1" dirty="0" err="1">
                          <a:solidFill>
                            <a:srgbClr val="FF0000"/>
                          </a:solidFill>
                          <a:latin typeface="Times New Roman" panose="02020603050405020304" pitchFamily="18" charset="0"/>
                          <a:cs typeface="Times New Roman" panose="02020603050405020304" pitchFamily="18" charset="0"/>
                        </a:rPr>
                        <a:t>Đồ</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chơi</a:t>
                      </a:r>
                      <a:endParaRPr lang="en-US" altLang="vi-VN" sz="2800" b="1" dirty="0">
                        <a:solidFill>
                          <a:srgbClr val="FF0000"/>
                        </a:solidFill>
                        <a:latin typeface="Times New Roman" panose="02020603050405020304" pitchFamily="18" charset="0"/>
                        <a:cs typeface="Times New Roman" panose="02020603050405020304" pitchFamily="18" charset="0"/>
                      </a:endParaRPr>
                    </a:p>
                  </a:txBody>
                  <a:tcPr marT="45734" marB="45734">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66FFCC"/>
                    </a:solidFill>
                  </a:tcPr>
                </a:tc>
                <a:tc>
                  <a:txBody>
                    <a:bodyPr/>
                    <a:lstStyle/>
                    <a:p>
                      <a:endParaRPr lang="vi-VN" sz="1800"/>
                    </a:p>
                  </a:txBody>
                  <a:tcPr marT="45734" marB="45734">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66FFCC"/>
                    </a:solidFill>
                  </a:tcPr>
                </a:tc>
              </a:tr>
              <a:tr h="64293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vi-VN" sz="2800" b="1" err="1">
                          <a:solidFill>
                            <a:srgbClr val="FF0000"/>
                          </a:solidFill>
                          <a:latin typeface="Times New Roman" panose="02020603050405020304" pitchFamily="18" charset="0"/>
                          <a:cs typeface="Times New Roman" panose="02020603050405020304" pitchFamily="18" charset="0"/>
                        </a:rPr>
                        <a:t>Trò</a:t>
                      </a:r>
                      <a:r>
                        <a:rPr lang="en-US" altLang="vi-VN" sz="2800" b="1">
                          <a:solidFill>
                            <a:srgbClr val="FF0000"/>
                          </a:solidFill>
                          <a:latin typeface="Times New Roman" panose="02020603050405020304" pitchFamily="18" charset="0"/>
                          <a:cs typeface="Times New Roman" panose="02020603050405020304" pitchFamily="18" charset="0"/>
                        </a:rPr>
                        <a:t> </a:t>
                      </a:r>
                      <a:r>
                        <a:rPr lang="en-US" altLang="vi-VN" sz="2800" b="1" err="1">
                          <a:solidFill>
                            <a:srgbClr val="FF0000"/>
                          </a:solidFill>
                          <a:latin typeface="Times New Roman" panose="02020603050405020304" pitchFamily="18" charset="0"/>
                          <a:cs typeface="Times New Roman" panose="02020603050405020304" pitchFamily="18" charset="0"/>
                        </a:rPr>
                        <a:t>chơi</a:t>
                      </a:r>
                      <a:endParaRPr lang="en-US" altLang="vi-VN" sz="2800" b="1">
                        <a:solidFill>
                          <a:srgbClr val="FF0000"/>
                        </a:solidFill>
                        <a:latin typeface="Times New Roman" panose="02020603050405020304" pitchFamily="18" charset="0"/>
                        <a:cs typeface="Times New Roman" panose="02020603050405020304" pitchFamily="18" charset="0"/>
                      </a:endParaRPr>
                    </a:p>
                  </a:txBody>
                  <a:tcPr marT="45734" marB="45734">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vi-VN" sz="1800" dirty="0"/>
                    </a:p>
                  </a:txBody>
                  <a:tcPr marT="45734" marB="45734">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r>
            </a:tbl>
          </a:graphicData>
        </a:graphic>
      </p:graphicFrame>
      <p:sp>
        <p:nvSpPr>
          <p:cNvPr id="12" name="Text Box 21"/>
          <p:cNvSpPr txBox="1">
            <a:spLocks noChangeArrowheads="1"/>
          </p:cNvSpPr>
          <p:nvPr/>
        </p:nvSpPr>
        <p:spPr bwMode="auto">
          <a:xfrm>
            <a:off x="4665617" y="5120641"/>
            <a:ext cx="5181600" cy="523875"/>
          </a:xfrm>
          <a:prstGeom prst="rect">
            <a:avLst/>
          </a:prstGeom>
          <a:solidFill>
            <a:srgbClr val="66FFFF"/>
          </a:solidFill>
          <a:ln>
            <a:noFill/>
          </a:ln>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vi-VN" sz="2800" b="1">
                <a:solidFill>
                  <a:schemeClr val="tx1"/>
                </a:solidFill>
                <a:cs typeface="Times New Roman" panose="02020603050405020304" pitchFamily="18" charset="0"/>
              </a:rPr>
              <a:t>đầu sư tử, đèn ông sao, đàn gió</a:t>
            </a:r>
            <a:endParaRPr lang="en-US" altLang="vi-VN" sz="2800" b="1">
              <a:solidFill>
                <a:schemeClr val="tx1"/>
              </a:solidFill>
              <a:cs typeface="Times New Roman" panose="02020603050405020304" pitchFamily="18" charset="0"/>
            </a:endParaRPr>
          </a:p>
        </p:txBody>
      </p:sp>
      <p:sp>
        <p:nvSpPr>
          <p:cNvPr id="13" name="Text Box 22"/>
          <p:cNvSpPr txBox="1">
            <a:spLocks noChangeArrowheads="1"/>
          </p:cNvSpPr>
          <p:nvPr/>
        </p:nvSpPr>
        <p:spPr bwMode="auto">
          <a:xfrm>
            <a:off x="5122817" y="5792154"/>
            <a:ext cx="337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vi-VN" sz="2800" b="1">
                <a:solidFill>
                  <a:schemeClr val="tx1"/>
                </a:solidFill>
                <a:cs typeface="Times New Roman" panose="02020603050405020304" pitchFamily="18" charset="0"/>
              </a:rPr>
              <a:t>múa sư tử, rước đèn</a:t>
            </a:r>
            <a:endParaRPr lang="en-US" altLang="vi-VN" sz="2800" b="1">
              <a:solidFill>
                <a:schemeClr val="tx1"/>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6160" name="Picture 48"/>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2476409" y="387136"/>
            <a:ext cx="7239000" cy="411480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nvGraphicFramePr>
        <p:xfrm>
          <a:off x="1988911" y="4706087"/>
          <a:ext cx="8610600" cy="1895476"/>
        </p:xfrm>
        <a:graphic>
          <a:graphicData uri="http://schemas.openxmlformats.org/drawingml/2006/table">
            <a:tbl>
              <a:tblPr firstRow="1" bandRow="1">
                <a:tableStyleId>{5C22544A-7EE6-4342-B048-85BDC9FD1C3A}</a:tableStyleId>
              </a:tblPr>
              <a:tblGrid>
                <a:gridCol w="1676399"/>
                <a:gridCol w="6934201"/>
              </a:tblGrid>
              <a:tr h="94773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vi-VN" sz="2800" b="1" err="1">
                          <a:solidFill>
                            <a:srgbClr val="FF0000"/>
                          </a:solidFill>
                          <a:latin typeface="Times New Roman" panose="02020603050405020304" pitchFamily="18" charset="0"/>
                          <a:cs typeface="Times New Roman" panose="02020603050405020304" pitchFamily="18" charset="0"/>
                        </a:rPr>
                        <a:t>Đồ</a:t>
                      </a:r>
                      <a:r>
                        <a:rPr lang="en-US" altLang="vi-VN" sz="2800" b="1">
                          <a:solidFill>
                            <a:srgbClr val="FF0000"/>
                          </a:solidFill>
                          <a:latin typeface="Times New Roman" panose="02020603050405020304" pitchFamily="18" charset="0"/>
                          <a:cs typeface="Times New Roman" panose="02020603050405020304" pitchFamily="18" charset="0"/>
                        </a:rPr>
                        <a:t> </a:t>
                      </a:r>
                      <a:r>
                        <a:rPr lang="en-US" altLang="vi-VN" sz="2800" b="1" err="1">
                          <a:solidFill>
                            <a:srgbClr val="FF0000"/>
                          </a:solidFill>
                          <a:latin typeface="Times New Roman" panose="02020603050405020304" pitchFamily="18" charset="0"/>
                          <a:cs typeface="Times New Roman" panose="02020603050405020304" pitchFamily="18" charset="0"/>
                        </a:rPr>
                        <a:t>chơi</a:t>
                      </a:r>
                      <a:endParaRPr lang="en-US" altLang="vi-VN" sz="2800" b="1">
                        <a:solidFill>
                          <a:srgbClr val="FF0000"/>
                        </a:solidFill>
                        <a:latin typeface="Times New Roman" panose="02020603050405020304" pitchFamily="18" charset="0"/>
                        <a:cs typeface="Times New Roman" panose="02020603050405020304" pitchFamily="18" charset="0"/>
                      </a:endParaRPr>
                    </a:p>
                  </a:txBody>
                  <a:tcPr marT="45734" marB="45734">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66FFCC"/>
                    </a:solidFill>
                  </a:tcPr>
                </a:tc>
                <a:tc>
                  <a:txBody>
                    <a:bodyPr/>
                    <a:lstStyle/>
                    <a:p>
                      <a:endParaRPr lang="vi-VN" sz="1800"/>
                    </a:p>
                  </a:txBody>
                  <a:tcPr marT="45734" marB="45734">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66FFCC"/>
                    </a:solidFill>
                  </a:tcPr>
                </a:tc>
              </a:tr>
              <a:tr h="94773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vi-VN" sz="2800" b="1" err="1">
                          <a:solidFill>
                            <a:srgbClr val="FF0000"/>
                          </a:solidFill>
                          <a:latin typeface="Times New Roman" panose="02020603050405020304" pitchFamily="18" charset="0"/>
                          <a:cs typeface="Times New Roman" panose="02020603050405020304" pitchFamily="18" charset="0"/>
                        </a:rPr>
                        <a:t>Trò</a:t>
                      </a:r>
                      <a:r>
                        <a:rPr lang="en-US" altLang="vi-VN" sz="2800" b="1">
                          <a:solidFill>
                            <a:srgbClr val="FF0000"/>
                          </a:solidFill>
                          <a:latin typeface="Times New Roman" panose="02020603050405020304" pitchFamily="18" charset="0"/>
                          <a:cs typeface="Times New Roman" panose="02020603050405020304" pitchFamily="18" charset="0"/>
                        </a:rPr>
                        <a:t> </a:t>
                      </a:r>
                      <a:r>
                        <a:rPr lang="en-US" altLang="vi-VN" sz="2800" b="1" err="1">
                          <a:solidFill>
                            <a:srgbClr val="FF0000"/>
                          </a:solidFill>
                          <a:latin typeface="Times New Roman" panose="02020603050405020304" pitchFamily="18" charset="0"/>
                          <a:cs typeface="Times New Roman" panose="02020603050405020304" pitchFamily="18" charset="0"/>
                        </a:rPr>
                        <a:t>chơi</a:t>
                      </a:r>
                      <a:endParaRPr lang="en-US" altLang="vi-VN" sz="2800" b="1">
                        <a:solidFill>
                          <a:srgbClr val="FF0000"/>
                        </a:solidFill>
                        <a:latin typeface="Times New Roman" panose="02020603050405020304" pitchFamily="18" charset="0"/>
                        <a:cs typeface="Times New Roman" panose="02020603050405020304" pitchFamily="18" charset="0"/>
                      </a:endParaRPr>
                    </a:p>
                  </a:txBody>
                  <a:tcPr marT="45734" marB="45734">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vi-VN" sz="1800"/>
                    </a:p>
                  </a:txBody>
                  <a:tcPr marT="45734" marB="45734">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r>
            </a:tbl>
          </a:graphicData>
        </a:graphic>
      </p:graphicFrame>
      <p:sp>
        <p:nvSpPr>
          <p:cNvPr id="7" name="Text Box 8"/>
          <p:cNvSpPr txBox="1">
            <a:spLocks noChangeArrowheads="1"/>
          </p:cNvSpPr>
          <p:nvPr/>
        </p:nvSpPr>
        <p:spPr bwMode="auto">
          <a:xfrm>
            <a:off x="3702141" y="4776256"/>
            <a:ext cx="6705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vi-VN" sz="2800" b="1">
                <a:cs typeface="Times New Roman" panose="02020603050405020304" pitchFamily="18" charset="0"/>
              </a:rPr>
              <a:t>dây thừng, búp bê, bộ xếp hình nhà cửa, đồ chơi nấu bếp</a:t>
            </a:r>
            <a:endParaRPr lang="en-US" altLang="vi-VN" sz="2800" b="1">
              <a:cs typeface="Times New Roman" panose="02020603050405020304" pitchFamily="18" charset="0"/>
            </a:endParaRPr>
          </a:p>
        </p:txBody>
      </p:sp>
      <p:sp>
        <p:nvSpPr>
          <p:cNvPr id="8" name="Text Box 6"/>
          <p:cNvSpPr txBox="1">
            <a:spLocks noChangeArrowheads="1"/>
          </p:cNvSpPr>
          <p:nvPr/>
        </p:nvSpPr>
        <p:spPr bwMode="auto">
          <a:xfrm>
            <a:off x="3701825" y="5620487"/>
            <a:ext cx="68786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vi-VN" sz="2800" b="1">
                <a:cs typeface="Times New Roman" panose="02020603050405020304" pitchFamily="18" charset="0"/>
              </a:rPr>
              <a:t>nhảy dây, cho búp bê ăn, xếp hình nhà cửa, nấu cơm </a:t>
            </a:r>
            <a:endParaRPr lang="en-US" altLang="vi-VN" sz="2800" b="1">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7184" name="Picture 49"/>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3048000" y="320448"/>
            <a:ext cx="5994400" cy="4541838"/>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nvGraphicFramePr>
        <p:xfrm>
          <a:off x="2111829" y="5207000"/>
          <a:ext cx="7772400" cy="1285876"/>
        </p:xfrm>
        <a:graphic>
          <a:graphicData uri="http://schemas.openxmlformats.org/drawingml/2006/table">
            <a:tbl>
              <a:tblPr firstRow="1" bandRow="1">
                <a:tableStyleId>{5C22544A-7EE6-4342-B048-85BDC9FD1C3A}</a:tableStyleId>
              </a:tblPr>
              <a:tblGrid>
                <a:gridCol w="1774133"/>
                <a:gridCol w="5998267"/>
              </a:tblGrid>
              <a:tr h="64293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vi-VN" sz="2800" b="1" dirty="0" err="1">
                          <a:solidFill>
                            <a:srgbClr val="FF0000"/>
                          </a:solidFill>
                          <a:latin typeface="Times New Roman" panose="02020603050405020304" pitchFamily="18" charset="0"/>
                          <a:cs typeface="Times New Roman" panose="02020603050405020304" pitchFamily="18" charset="0"/>
                        </a:rPr>
                        <a:t>Đồ</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chơi</a:t>
                      </a:r>
                      <a:endParaRPr lang="en-US" altLang="vi-VN" sz="2800" b="1" dirty="0">
                        <a:solidFill>
                          <a:srgbClr val="FF0000"/>
                        </a:solidFill>
                        <a:latin typeface="Times New Roman" panose="02020603050405020304" pitchFamily="18" charset="0"/>
                        <a:cs typeface="Times New Roman" panose="02020603050405020304" pitchFamily="18" charset="0"/>
                      </a:endParaRPr>
                    </a:p>
                  </a:txBody>
                  <a:tcPr marT="45734" marB="45734">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66FFCC"/>
                    </a:solidFill>
                  </a:tcPr>
                </a:tc>
                <a:tc>
                  <a:txBody>
                    <a:bodyPr/>
                    <a:lstStyle/>
                    <a:p>
                      <a:endParaRPr lang="vi-VN" sz="1800" dirty="0"/>
                    </a:p>
                  </a:txBody>
                  <a:tcPr marT="45734" marB="45734">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66FFCC"/>
                    </a:solidFill>
                  </a:tcPr>
                </a:tc>
              </a:tr>
              <a:tr h="64293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vi-VN" sz="2800" b="1" err="1">
                          <a:solidFill>
                            <a:srgbClr val="FF0000"/>
                          </a:solidFill>
                          <a:latin typeface="Times New Roman" panose="02020603050405020304" pitchFamily="18" charset="0"/>
                          <a:cs typeface="Times New Roman" panose="02020603050405020304" pitchFamily="18" charset="0"/>
                        </a:rPr>
                        <a:t>Trò</a:t>
                      </a:r>
                      <a:r>
                        <a:rPr lang="en-US" altLang="vi-VN" sz="2800" b="1">
                          <a:solidFill>
                            <a:srgbClr val="FF0000"/>
                          </a:solidFill>
                          <a:latin typeface="Times New Roman" panose="02020603050405020304" pitchFamily="18" charset="0"/>
                          <a:cs typeface="Times New Roman" panose="02020603050405020304" pitchFamily="18" charset="0"/>
                        </a:rPr>
                        <a:t> </a:t>
                      </a:r>
                      <a:r>
                        <a:rPr lang="en-US" altLang="vi-VN" sz="2800" b="1" err="1">
                          <a:solidFill>
                            <a:srgbClr val="FF0000"/>
                          </a:solidFill>
                          <a:latin typeface="Times New Roman" panose="02020603050405020304" pitchFamily="18" charset="0"/>
                          <a:cs typeface="Times New Roman" panose="02020603050405020304" pitchFamily="18" charset="0"/>
                        </a:rPr>
                        <a:t>chơi</a:t>
                      </a:r>
                      <a:endParaRPr lang="en-US" altLang="vi-VN" sz="2800" b="1">
                        <a:solidFill>
                          <a:srgbClr val="FF0000"/>
                        </a:solidFill>
                        <a:latin typeface="Times New Roman" panose="02020603050405020304" pitchFamily="18" charset="0"/>
                        <a:cs typeface="Times New Roman" panose="02020603050405020304" pitchFamily="18" charset="0"/>
                      </a:endParaRPr>
                    </a:p>
                  </a:txBody>
                  <a:tcPr marT="45734" marB="45734">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vi-VN" sz="1800" dirty="0"/>
                    </a:p>
                  </a:txBody>
                  <a:tcPr marT="45734" marB="45734">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r>
            </a:tbl>
          </a:graphicData>
        </a:graphic>
      </p:graphicFrame>
      <p:sp>
        <p:nvSpPr>
          <p:cNvPr id="8" name="Text Box 10"/>
          <p:cNvSpPr txBox="1">
            <a:spLocks noChangeArrowheads="1"/>
          </p:cNvSpPr>
          <p:nvPr/>
        </p:nvSpPr>
        <p:spPr bwMode="auto">
          <a:xfrm>
            <a:off x="3975554" y="5283201"/>
            <a:ext cx="4648200" cy="523875"/>
          </a:xfrm>
          <a:prstGeom prst="rect">
            <a:avLst/>
          </a:prstGeom>
          <a:solidFill>
            <a:srgbClr val="66FFFF"/>
          </a:solidFill>
          <a:ln>
            <a:noFill/>
          </a:ln>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vi-VN" sz="2800" b="1">
                <a:cs typeface="Times New Roman" panose="02020603050405020304" pitchFamily="18" charset="0"/>
              </a:rPr>
              <a:t>ti vi, viên gạch</a:t>
            </a:r>
            <a:endParaRPr lang="en-US" altLang="vi-VN" sz="2800" b="1">
              <a:cs typeface="Times New Roman" panose="02020603050405020304" pitchFamily="18" charset="0"/>
            </a:endParaRPr>
          </a:p>
        </p:txBody>
      </p:sp>
      <p:sp>
        <p:nvSpPr>
          <p:cNvPr id="9" name="Text Box 8"/>
          <p:cNvSpPr txBox="1">
            <a:spLocks noChangeArrowheads="1"/>
          </p:cNvSpPr>
          <p:nvPr/>
        </p:nvSpPr>
        <p:spPr bwMode="auto">
          <a:xfrm>
            <a:off x="3940629" y="5901419"/>
            <a:ext cx="5769429" cy="522288"/>
          </a:xfrm>
          <a:prstGeom prst="rect">
            <a:avLst/>
          </a:prstGeom>
          <a:solidFill>
            <a:schemeClr val="accent2">
              <a:lumMod val="20000"/>
              <a:lumOff val="80000"/>
            </a:schemeClr>
          </a:solid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vi-VN" sz="2800" b="1">
                <a:cs typeface="Times New Roman" panose="02020603050405020304" pitchFamily="18" charset="0"/>
              </a:rPr>
              <a:t>trò chơi điện tử, xếp hình (xếp gạch)</a:t>
            </a:r>
            <a:endParaRPr lang="en-US" altLang="vi-VN" sz="2800" b="1">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208" name="Picture 46"/>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2474685" y="276452"/>
            <a:ext cx="6966857" cy="4945063"/>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nvGraphicFramePr>
        <p:xfrm>
          <a:off x="2667000" y="5659438"/>
          <a:ext cx="6553200" cy="1036638"/>
        </p:xfrm>
        <a:graphic>
          <a:graphicData uri="http://schemas.openxmlformats.org/drawingml/2006/table">
            <a:tbl>
              <a:tblPr firstRow="1" bandRow="1">
                <a:tableStyleId>{5C22544A-7EE6-4342-B048-85BDC9FD1C3A}</a:tableStyleId>
              </a:tblPr>
              <a:tblGrid>
                <a:gridCol w="1884045"/>
                <a:gridCol w="4669155"/>
              </a:tblGrid>
              <a:tr h="518319">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vi-VN" sz="2800" b="1" err="1">
                          <a:solidFill>
                            <a:srgbClr val="FF0000"/>
                          </a:solidFill>
                          <a:latin typeface="Times New Roman" panose="02020603050405020304" pitchFamily="18" charset="0"/>
                          <a:cs typeface="Times New Roman" panose="02020603050405020304" pitchFamily="18" charset="0"/>
                        </a:rPr>
                        <a:t>Đồ</a:t>
                      </a:r>
                      <a:r>
                        <a:rPr lang="en-US" altLang="vi-VN" sz="2800" b="1">
                          <a:solidFill>
                            <a:srgbClr val="FF0000"/>
                          </a:solidFill>
                          <a:latin typeface="Times New Roman" panose="02020603050405020304" pitchFamily="18" charset="0"/>
                          <a:cs typeface="Times New Roman" panose="02020603050405020304" pitchFamily="18" charset="0"/>
                        </a:rPr>
                        <a:t> </a:t>
                      </a:r>
                      <a:r>
                        <a:rPr lang="en-US" altLang="vi-VN" sz="2800" b="1" err="1">
                          <a:solidFill>
                            <a:srgbClr val="FF0000"/>
                          </a:solidFill>
                          <a:latin typeface="Times New Roman" panose="02020603050405020304" pitchFamily="18" charset="0"/>
                          <a:cs typeface="Times New Roman" panose="02020603050405020304" pitchFamily="18" charset="0"/>
                        </a:rPr>
                        <a:t>chơi</a:t>
                      </a:r>
                      <a:endParaRPr lang="en-US" altLang="vi-VN" sz="2800" b="1">
                        <a:solidFill>
                          <a:srgbClr val="FF0000"/>
                        </a:solidFill>
                        <a:latin typeface="Times New Roman" panose="02020603050405020304" pitchFamily="18" charset="0"/>
                        <a:cs typeface="Times New Roman" panose="02020603050405020304" pitchFamily="18" charset="0"/>
                      </a:endParaRPr>
                    </a:p>
                  </a:txBody>
                  <a:tcPr marT="45734" marB="45734">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66FFCC"/>
                    </a:solidFill>
                  </a:tcPr>
                </a:tc>
                <a:tc>
                  <a:txBody>
                    <a:bodyPr/>
                    <a:lstStyle/>
                    <a:p>
                      <a:endParaRPr lang="vi-VN" sz="1800"/>
                    </a:p>
                  </a:txBody>
                  <a:tcPr marT="45734" marB="45734">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66FFCC"/>
                    </a:solidFill>
                  </a:tcPr>
                </a:tc>
              </a:tr>
              <a:tr h="518319">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vi-VN" sz="2800" b="1" err="1">
                          <a:solidFill>
                            <a:srgbClr val="FF0000"/>
                          </a:solidFill>
                          <a:latin typeface="Times New Roman" panose="02020603050405020304" pitchFamily="18" charset="0"/>
                          <a:cs typeface="Times New Roman" panose="02020603050405020304" pitchFamily="18" charset="0"/>
                        </a:rPr>
                        <a:t>Trò</a:t>
                      </a:r>
                      <a:r>
                        <a:rPr lang="en-US" altLang="vi-VN" sz="2800" b="1">
                          <a:solidFill>
                            <a:srgbClr val="FF0000"/>
                          </a:solidFill>
                          <a:latin typeface="Times New Roman" panose="02020603050405020304" pitchFamily="18" charset="0"/>
                          <a:cs typeface="Times New Roman" panose="02020603050405020304" pitchFamily="18" charset="0"/>
                        </a:rPr>
                        <a:t> </a:t>
                      </a:r>
                      <a:r>
                        <a:rPr lang="en-US" altLang="vi-VN" sz="2800" b="1" err="1">
                          <a:solidFill>
                            <a:srgbClr val="FF0000"/>
                          </a:solidFill>
                          <a:latin typeface="Times New Roman" panose="02020603050405020304" pitchFamily="18" charset="0"/>
                          <a:cs typeface="Times New Roman" panose="02020603050405020304" pitchFamily="18" charset="0"/>
                        </a:rPr>
                        <a:t>chơi</a:t>
                      </a:r>
                      <a:endParaRPr lang="en-US" altLang="vi-VN" sz="2800" b="1">
                        <a:solidFill>
                          <a:srgbClr val="FF0000"/>
                        </a:solidFill>
                        <a:latin typeface="Times New Roman" panose="02020603050405020304" pitchFamily="18" charset="0"/>
                        <a:cs typeface="Times New Roman" panose="02020603050405020304" pitchFamily="18" charset="0"/>
                      </a:endParaRPr>
                    </a:p>
                  </a:txBody>
                  <a:tcPr marT="45734" marB="45734">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vi-VN" sz="1800"/>
                    </a:p>
                  </a:txBody>
                  <a:tcPr marT="45734" marB="45734">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r>
            </a:tbl>
          </a:graphicData>
        </a:graphic>
      </p:graphicFrame>
      <p:sp>
        <p:nvSpPr>
          <p:cNvPr id="7" name="Text Box 10"/>
          <p:cNvSpPr txBox="1">
            <a:spLocks noChangeArrowheads="1"/>
          </p:cNvSpPr>
          <p:nvPr/>
        </p:nvSpPr>
        <p:spPr bwMode="auto">
          <a:xfrm>
            <a:off x="4572000" y="5638801"/>
            <a:ext cx="434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vi-VN" sz="2800" b="1">
                <a:cs typeface="Times New Roman" panose="02020603050405020304" pitchFamily="18" charset="0"/>
              </a:rPr>
              <a:t>dây thừng, ná cao su</a:t>
            </a:r>
            <a:endParaRPr lang="en-US" altLang="vi-VN" sz="2800" b="1">
              <a:cs typeface="Times New Roman" panose="02020603050405020304" pitchFamily="18" charset="0"/>
            </a:endParaRPr>
          </a:p>
        </p:txBody>
      </p:sp>
      <p:sp>
        <p:nvSpPr>
          <p:cNvPr id="8" name="Text Box 8"/>
          <p:cNvSpPr txBox="1">
            <a:spLocks noChangeArrowheads="1"/>
          </p:cNvSpPr>
          <p:nvPr/>
        </p:nvSpPr>
        <p:spPr bwMode="auto">
          <a:xfrm>
            <a:off x="4584700" y="6173789"/>
            <a:ext cx="3505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vi-VN" sz="2800" b="1">
                <a:cs typeface="Times New Roman" panose="02020603050405020304" pitchFamily="18" charset="0"/>
              </a:rPr>
              <a:t>kéo co, bắn ná </a:t>
            </a:r>
            <a:endParaRPr lang="en-US" altLang="vi-VN" sz="2800" b="1">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9232" name="Picture 50" descr="6"/>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2668814" y="360931"/>
            <a:ext cx="6810829" cy="434340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nvGraphicFramePr>
        <p:xfrm>
          <a:off x="2797629" y="5077506"/>
          <a:ext cx="6553200" cy="1036638"/>
        </p:xfrm>
        <a:graphic>
          <a:graphicData uri="http://schemas.openxmlformats.org/drawingml/2006/table">
            <a:tbl>
              <a:tblPr firstRow="1" bandRow="1">
                <a:tableStyleId>{5C22544A-7EE6-4342-B048-85BDC9FD1C3A}</a:tableStyleId>
              </a:tblPr>
              <a:tblGrid>
                <a:gridCol w="1884045"/>
                <a:gridCol w="4669155"/>
              </a:tblGrid>
              <a:tr h="518319">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vi-VN" sz="2800" b="1" err="1">
                          <a:solidFill>
                            <a:srgbClr val="FF0000"/>
                          </a:solidFill>
                          <a:latin typeface="Times New Roman" panose="02020603050405020304" pitchFamily="18" charset="0"/>
                          <a:cs typeface="Times New Roman" panose="02020603050405020304" pitchFamily="18" charset="0"/>
                        </a:rPr>
                        <a:t>Đồ</a:t>
                      </a:r>
                      <a:r>
                        <a:rPr lang="en-US" altLang="vi-VN" sz="2800" b="1">
                          <a:solidFill>
                            <a:srgbClr val="FF0000"/>
                          </a:solidFill>
                          <a:latin typeface="Times New Roman" panose="02020603050405020304" pitchFamily="18" charset="0"/>
                          <a:cs typeface="Times New Roman" panose="02020603050405020304" pitchFamily="18" charset="0"/>
                        </a:rPr>
                        <a:t> </a:t>
                      </a:r>
                      <a:r>
                        <a:rPr lang="en-US" altLang="vi-VN" sz="2800" b="1" err="1">
                          <a:solidFill>
                            <a:srgbClr val="FF0000"/>
                          </a:solidFill>
                          <a:latin typeface="Times New Roman" panose="02020603050405020304" pitchFamily="18" charset="0"/>
                          <a:cs typeface="Times New Roman" panose="02020603050405020304" pitchFamily="18" charset="0"/>
                        </a:rPr>
                        <a:t>chơi</a:t>
                      </a:r>
                      <a:endParaRPr lang="en-US" altLang="vi-VN" sz="2800" b="1">
                        <a:solidFill>
                          <a:srgbClr val="FF0000"/>
                        </a:solidFill>
                        <a:latin typeface="Times New Roman" panose="02020603050405020304" pitchFamily="18" charset="0"/>
                        <a:cs typeface="Times New Roman" panose="02020603050405020304" pitchFamily="18" charset="0"/>
                      </a:endParaRPr>
                    </a:p>
                  </a:txBody>
                  <a:tcPr marT="45734" marB="45734">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66FFCC"/>
                    </a:solidFill>
                  </a:tcPr>
                </a:tc>
                <a:tc>
                  <a:txBody>
                    <a:bodyPr/>
                    <a:lstStyle/>
                    <a:p>
                      <a:endParaRPr lang="vi-VN" sz="1800"/>
                    </a:p>
                  </a:txBody>
                  <a:tcPr marT="45734" marB="45734">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66FFCC"/>
                    </a:solidFill>
                  </a:tcPr>
                </a:tc>
              </a:tr>
              <a:tr h="518319">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vi-VN" sz="2800" b="1" err="1">
                          <a:solidFill>
                            <a:srgbClr val="FF0000"/>
                          </a:solidFill>
                          <a:latin typeface="Times New Roman" panose="02020603050405020304" pitchFamily="18" charset="0"/>
                          <a:cs typeface="Times New Roman" panose="02020603050405020304" pitchFamily="18" charset="0"/>
                        </a:rPr>
                        <a:t>Trò</a:t>
                      </a:r>
                      <a:r>
                        <a:rPr lang="en-US" altLang="vi-VN" sz="2800" b="1">
                          <a:solidFill>
                            <a:srgbClr val="FF0000"/>
                          </a:solidFill>
                          <a:latin typeface="Times New Roman" panose="02020603050405020304" pitchFamily="18" charset="0"/>
                          <a:cs typeface="Times New Roman" panose="02020603050405020304" pitchFamily="18" charset="0"/>
                        </a:rPr>
                        <a:t> </a:t>
                      </a:r>
                      <a:r>
                        <a:rPr lang="en-US" altLang="vi-VN" sz="2800" b="1" err="1">
                          <a:solidFill>
                            <a:srgbClr val="FF0000"/>
                          </a:solidFill>
                          <a:latin typeface="Times New Roman" panose="02020603050405020304" pitchFamily="18" charset="0"/>
                          <a:cs typeface="Times New Roman" panose="02020603050405020304" pitchFamily="18" charset="0"/>
                        </a:rPr>
                        <a:t>chơi</a:t>
                      </a:r>
                      <a:endParaRPr lang="en-US" altLang="vi-VN" sz="2800" b="1">
                        <a:solidFill>
                          <a:srgbClr val="FF0000"/>
                        </a:solidFill>
                        <a:latin typeface="Times New Roman" panose="02020603050405020304" pitchFamily="18" charset="0"/>
                        <a:cs typeface="Times New Roman" panose="02020603050405020304" pitchFamily="18" charset="0"/>
                      </a:endParaRPr>
                    </a:p>
                  </a:txBody>
                  <a:tcPr marT="45734" marB="45734">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vi-VN" sz="1800"/>
                    </a:p>
                  </a:txBody>
                  <a:tcPr marT="45734" marB="45734">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r>
            </a:tbl>
          </a:graphicData>
        </a:graphic>
      </p:graphicFrame>
      <p:sp>
        <p:nvSpPr>
          <p:cNvPr id="7" name="Text Box 7"/>
          <p:cNvSpPr txBox="1">
            <a:spLocks noChangeArrowheads="1"/>
          </p:cNvSpPr>
          <p:nvPr/>
        </p:nvSpPr>
        <p:spPr bwMode="auto">
          <a:xfrm>
            <a:off x="4855029" y="5580744"/>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vi-VN" sz="2800" b="1">
                <a:cs typeface="Times New Roman" panose="02020603050405020304" pitchFamily="18" charset="0"/>
              </a:rPr>
              <a:t>bịt mắt bắt dê</a:t>
            </a:r>
            <a:endParaRPr lang="en-US" altLang="vi-VN" sz="2800" b="1">
              <a:cs typeface="Times New Roman" panose="02020603050405020304" pitchFamily="18" charset="0"/>
            </a:endParaRPr>
          </a:p>
        </p:txBody>
      </p:sp>
      <p:sp>
        <p:nvSpPr>
          <p:cNvPr id="8" name="Text Box 8"/>
          <p:cNvSpPr txBox="1">
            <a:spLocks noChangeArrowheads="1"/>
          </p:cNvSpPr>
          <p:nvPr/>
        </p:nvSpPr>
        <p:spPr bwMode="auto">
          <a:xfrm>
            <a:off x="4855029" y="5047344"/>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vi-VN" sz="2800" b="1">
                <a:cs typeface="Times New Roman" panose="02020603050405020304" pitchFamily="18" charset="0"/>
              </a:rPr>
              <a:t>khăn bịt mắt</a:t>
            </a:r>
            <a:endParaRPr lang="en-US" altLang="vi-VN" sz="2800" b="1">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899077" y="1903268"/>
            <a:ext cx="10737751" cy="100568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một số đồ chơi, trò chơi của trẻ em.</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899077" y="3266356"/>
            <a:ext cx="10715804" cy="910467"/>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Biết những đồ chơi, trò chơi có lợi hay những đồ chơi, trò chơi có hại cho trẻ em.</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899077" y="4534231"/>
            <a:ext cx="10715804" cy="910467"/>
            <a:chOff x="-8052" y="1747250"/>
            <a:chExt cx="8976506" cy="910989"/>
          </a:xfrm>
        </p:grpSpPr>
        <p:sp>
          <p:nvSpPr>
            <p:cNvPr id="12" name="Rectangle 11"/>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Tìm những từ ngữ thể hiện tình cảm, thái độ của con người khi tham gia trò chơi.</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91342" y="1563328"/>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1696" name="Line 16"/>
          <p:cNvSpPr>
            <a:spLocks noChangeShapeType="1"/>
          </p:cNvSpPr>
          <p:nvPr/>
        </p:nvSpPr>
        <p:spPr bwMode="auto">
          <a:xfrm>
            <a:off x="3643087" y="1166132"/>
            <a:ext cx="898525" cy="0"/>
          </a:xfrm>
          <a:prstGeom prst="line">
            <a:avLst/>
          </a:prstGeom>
          <a:noFill/>
          <a:ln w="28575">
            <a:solidFill>
              <a:srgbClr val="FF0000"/>
            </a:solidFill>
            <a:round/>
          </a:ln>
        </p:spPr>
        <p:txBody>
          <a:bodyPr/>
          <a:lstStyle/>
          <a:p>
            <a:pPr eaLnBrk="1" hangingPunct="1">
              <a:defRPr/>
            </a:pPr>
            <a:endParaRPr lang="vi-VN">
              <a:ln w="38100">
                <a:solidFill>
                  <a:schemeClr val="tx1"/>
                </a:solidFill>
              </a:ln>
            </a:endParaRPr>
          </a:p>
        </p:txBody>
      </p:sp>
      <p:sp>
        <p:nvSpPr>
          <p:cNvPr id="71697" name="Line 17"/>
          <p:cNvSpPr>
            <a:spLocks noChangeShapeType="1"/>
          </p:cNvSpPr>
          <p:nvPr/>
        </p:nvSpPr>
        <p:spPr bwMode="auto">
          <a:xfrm flipV="1">
            <a:off x="5820229" y="1153432"/>
            <a:ext cx="1045028" cy="0"/>
          </a:xfrm>
          <a:prstGeom prst="line">
            <a:avLst/>
          </a:prstGeom>
          <a:noFill/>
          <a:ln w="28575">
            <a:solidFill>
              <a:srgbClr val="FF0000"/>
            </a:solidFill>
            <a:round/>
          </a:ln>
        </p:spPr>
        <p:txBody>
          <a:bodyPr/>
          <a:lstStyle/>
          <a:p>
            <a:pPr eaLnBrk="1" hangingPunct="1">
              <a:defRPr/>
            </a:pPr>
            <a:endParaRPr lang="vi-VN">
              <a:ln w="38100">
                <a:solidFill>
                  <a:schemeClr val="tx1"/>
                </a:solidFill>
              </a:ln>
            </a:endParaRPr>
          </a:p>
        </p:txBody>
      </p:sp>
      <p:sp>
        <p:nvSpPr>
          <p:cNvPr id="71698" name="Line 18"/>
          <p:cNvSpPr>
            <a:spLocks noChangeShapeType="1"/>
          </p:cNvSpPr>
          <p:nvPr/>
        </p:nvSpPr>
        <p:spPr bwMode="auto">
          <a:xfrm>
            <a:off x="7910285" y="1153432"/>
            <a:ext cx="1872343" cy="0"/>
          </a:xfrm>
          <a:prstGeom prst="line">
            <a:avLst/>
          </a:prstGeom>
          <a:noFill/>
          <a:ln w="28575">
            <a:solidFill>
              <a:srgbClr val="FF0000"/>
            </a:solidFill>
            <a:round/>
          </a:ln>
        </p:spPr>
        <p:txBody>
          <a:bodyPr/>
          <a:lstStyle/>
          <a:p>
            <a:pPr eaLnBrk="1" hangingPunct="1">
              <a:defRPr/>
            </a:pPr>
            <a:endParaRPr lang="vi-VN">
              <a:ln w="38100">
                <a:solidFill>
                  <a:schemeClr val="tx1"/>
                </a:solidFill>
              </a:ln>
            </a:endParaRPr>
          </a:p>
        </p:txBody>
      </p:sp>
      <p:sp>
        <p:nvSpPr>
          <p:cNvPr id="11269" name="Text Box 19"/>
          <p:cNvSpPr txBox="1">
            <a:spLocks noChangeArrowheads="1"/>
          </p:cNvSpPr>
          <p:nvPr/>
        </p:nvSpPr>
        <p:spPr bwMode="auto">
          <a:xfrm>
            <a:off x="1512775" y="688793"/>
            <a:ext cx="883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a:t>2. Tìm thêm từ ngữ chỉ các đồ chơi hoặc trò chơi khác?</a:t>
            </a:r>
            <a:endParaRPr lang="en-US" altLang="vi-VN" sz="2800" b="1"/>
          </a:p>
        </p:txBody>
      </p:sp>
      <p:pic>
        <p:nvPicPr>
          <p:cNvPr id="11270" name="Picture 5" descr="Teu dung v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325564" flipH="1" flipV="1">
            <a:off x="3818255" y="2035175"/>
            <a:ext cx="504952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71696"/>
                                        </p:tgtEl>
                                        <p:attrNameLst>
                                          <p:attrName>style.visibility</p:attrName>
                                        </p:attrNameLst>
                                      </p:cBhvr>
                                      <p:to>
                                        <p:strVal val="visible"/>
                                      </p:to>
                                    </p:set>
                                    <p:animEffect transition="in" filter="strips(downRight)">
                                      <p:cBhvr>
                                        <p:cTn id="7" dur="500"/>
                                        <p:tgtEl>
                                          <p:spTgt spid="71696"/>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71697"/>
                                        </p:tgtEl>
                                        <p:attrNameLst>
                                          <p:attrName>style.visibility</p:attrName>
                                        </p:attrNameLst>
                                      </p:cBhvr>
                                      <p:to>
                                        <p:strVal val="visible"/>
                                      </p:to>
                                    </p:set>
                                    <p:animEffect transition="in" filter="strips(downRight)">
                                      <p:cBhvr>
                                        <p:cTn id="11" dur="500"/>
                                        <p:tgtEl>
                                          <p:spTgt spid="71697"/>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71698"/>
                                        </p:tgtEl>
                                        <p:attrNameLst>
                                          <p:attrName>style.visibility</p:attrName>
                                        </p:attrNameLst>
                                      </p:cBhvr>
                                      <p:to>
                                        <p:strVal val="visible"/>
                                      </p:to>
                                    </p:set>
                                    <p:animEffect transition="in" filter="strips(downRight)">
                                      <p:cBhvr>
                                        <p:cTn id="15" dur="500"/>
                                        <p:tgtEl>
                                          <p:spTgt spid="71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2290" name="Line 4"/>
          <p:cNvSpPr>
            <a:spLocks noChangeShapeType="1"/>
          </p:cNvSpPr>
          <p:nvPr/>
        </p:nvSpPr>
        <p:spPr bwMode="auto">
          <a:xfrm>
            <a:off x="6096000" y="1600200"/>
            <a:ext cx="0" cy="52578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eaVert">
            <a:spAutoFit/>
          </a:bodyPr>
          <a:lstStyle/>
          <a:p>
            <a:endParaRPr lang="en-US"/>
          </a:p>
        </p:txBody>
      </p:sp>
      <p:sp>
        <p:nvSpPr>
          <p:cNvPr id="12291" name="Line 5"/>
          <p:cNvSpPr>
            <a:spLocks noChangeShapeType="1"/>
          </p:cNvSpPr>
          <p:nvPr/>
        </p:nvSpPr>
        <p:spPr bwMode="auto">
          <a:xfrm>
            <a:off x="5715000" y="1752600"/>
            <a:ext cx="76200" cy="5105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eaVert">
            <a:spAutoFit/>
          </a:bodyPr>
          <a:lstStyle/>
          <a:p>
            <a:endParaRPr lang="en-US"/>
          </a:p>
        </p:txBody>
      </p:sp>
      <p:sp>
        <p:nvSpPr>
          <p:cNvPr id="12292" name="Rectangle 11"/>
          <p:cNvSpPr>
            <a:spLocks noChangeArrowheads="1"/>
          </p:cNvSpPr>
          <p:nvPr/>
        </p:nvSpPr>
        <p:spPr bwMode="auto">
          <a:xfrm>
            <a:off x="6708775" y="3943350"/>
            <a:ext cx="25908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20000"/>
              </a:spcBef>
            </a:pPr>
            <a:endParaRPr lang="vi-VN" altLang="vi-VN" sz="2800">
              <a:latin typeface="Arial" panose="020B0604020202020204" pitchFamily="34" charset="0"/>
            </a:endParaRPr>
          </a:p>
        </p:txBody>
      </p:sp>
      <p:sp>
        <p:nvSpPr>
          <p:cNvPr id="12293" name="Rectangle 12"/>
          <p:cNvSpPr>
            <a:spLocks noChangeArrowheads="1"/>
          </p:cNvSpPr>
          <p:nvPr/>
        </p:nvSpPr>
        <p:spPr bwMode="auto">
          <a:xfrm>
            <a:off x="4117975" y="3943350"/>
            <a:ext cx="25908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20000"/>
              </a:spcBef>
            </a:pPr>
            <a:endParaRPr lang="vi-VN" altLang="vi-VN" sz="2800">
              <a:latin typeface="Arial" panose="020B0604020202020204" pitchFamily="34" charset="0"/>
            </a:endParaRPr>
          </a:p>
        </p:txBody>
      </p:sp>
      <p:pic>
        <p:nvPicPr>
          <p:cNvPr id="14410" name="Picture 74" descr="DSCN89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866776"/>
            <a:ext cx="6858000" cy="47720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75"/>
          <p:cNvSpPr txBox="1">
            <a:spLocks noChangeArrowheads="1"/>
          </p:cNvSpPr>
          <p:nvPr/>
        </p:nvSpPr>
        <p:spPr bwMode="auto">
          <a:xfrm>
            <a:off x="3674019" y="5907147"/>
            <a:ext cx="472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vi-VN" sz="2800" b="1"/>
              <a:t>Tên trò chơi: </a:t>
            </a:r>
            <a:r>
              <a:rPr lang="en-US" altLang="vi-VN" sz="2800" b="1">
                <a:solidFill>
                  <a:srgbClr val="FF0000"/>
                </a:solidFill>
              </a:rPr>
              <a:t>Bịt mắt bắt dê</a:t>
            </a:r>
            <a:endParaRPr lang="en-US" altLang="vi-VN" sz="28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410"/>
                                        </p:tgtEl>
                                        <p:attrNameLst>
                                          <p:attrName>style.visibility</p:attrName>
                                        </p:attrNameLst>
                                      </p:cBhvr>
                                      <p:to>
                                        <p:strVal val="visible"/>
                                      </p:to>
                                    </p:set>
                                    <p:animEffect transition="in" filter="wheel(4)">
                                      <p:cBhvr>
                                        <p:cTn id="7" dur="1000"/>
                                        <p:tgtEl>
                                          <p:spTgt spid="144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1000"/>
                                        <p:tgtEl>
                                          <p:spTgt spid="14410"/>
                                        </p:tgtEl>
                                      </p:cBhvr>
                                    </p:animEffect>
                                    <p:set>
                                      <p:cBhvr>
                                        <p:cTn id="12" dur="1" fill="hold">
                                          <p:stCondLst>
                                            <p:cond delay="999"/>
                                          </p:stCondLst>
                                        </p:cTn>
                                        <p:tgtEl>
                                          <p:spTgt spid="144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4"/>
                                        </p:tgtEl>
                                        <p:attrNameLst>
                                          <p:attrName>style.visibility</p:attrName>
                                        </p:attrNameLst>
                                      </p:cBhvr>
                                      <p:to>
                                        <p:strVal val="visible"/>
                                      </p:to>
                                    </p:set>
                                    <p:anim calcmode="discrete" valueType="clr">
                                      <p:cBhvr override="childStyle">
                                        <p:cTn id="1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4"/>
                                        </p:tgtEl>
                                        <p:attrNameLst>
                                          <p:attrName>fillcolor</p:attrName>
                                        </p:attrNameLst>
                                      </p:cBhvr>
                                      <p:tavLst>
                                        <p:tav tm="0">
                                          <p:val>
                                            <p:clrVal>
                                              <a:schemeClr val="accent2"/>
                                            </p:clrVal>
                                          </p:val>
                                        </p:tav>
                                        <p:tav tm="50000">
                                          <p:val>
                                            <p:clrVal>
                                              <a:schemeClr val="hlink"/>
                                            </p:clrVal>
                                          </p:val>
                                        </p:tav>
                                      </p:tavLst>
                                    </p:anim>
                                    <p:set>
                                      <p:cBhvr>
                                        <p:cTn id="19" dur="80"/>
                                        <p:tgtEl>
                                          <p:spTgt spid="4"/>
                                        </p:tgtEl>
                                        <p:attrNameLst>
                                          <p:attrName>fill.type</p:attrName>
                                        </p:attrNameLst>
                                      </p:cBhvr>
                                      <p:to>
                                        <p:strVal val="solid"/>
                                      </p:to>
                                    </p:set>
                                  </p:childTnLst>
                                </p:cTn>
                              </p:par>
                              <p:par>
                                <p:cTn id="20" presetID="8" presetClass="exit" presetSubtype="16" fill="hold" grpId="1" nodeType="withEffect">
                                  <p:stCondLst>
                                    <p:cond delay="0"/>
                                  </p:stCondLst>
                                  <p:iterate type="lt">
                                    <p:tmPct val="0"/>
                                  </p:iterate>
                                  <p:childTnLst>
                                    <p:animEffect transition="out" filter="diamond(in)">
                                      <p:cBhvr>
                                        <p:cTn id="21" dur="1000"/>
                                        <p:tgtEl>
                                          <p:spTgt spid="4"/>
                                        </p:tgtEl>
                                      </p:cBhvr>
                                    </p:animEffect>
                                    <p:set>
                                      <p:cBhvr>
                                        <p:cTn id="22"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2290" name="Line 4"/>
          <p:cNvSpPr>
            <a:spLocks noChangeShapeType="1"/>
          </p:cNvSpPr>
          <p:nvPr/>
        </p:nvSpPr>
        <p:spPr bwMode="auto">
          <a:xfrm>
            <a:off x="6096000" y="1600200"/>
            <a:ext cx="0" cy="52578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eaVert">
            <a:spAutoFit/>
          </a:bodyPr>
          <a:lstStyle/>
          <a:p>
            <a:endParaRPr lang="en-US"/>
          </a:p>
        </p:txBody>
      </p:sp>
      <p:sp>
        <p:nvSpPr>
          <p:cNvPr id="12291" name="Line 5"/>
          <p:cNvSpPr>
            <a:spLocks noChangeShapeType="1"/>
          </p:cNvSpPr>
          <p:nvPr/>
        </p:nvSpPr>
        <p:spPr bwMode="auto">
          <a:xfrm>
            <a:off x="5715000" y="1752600"/>
            <a:ext cx="76200" cy="5105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eaVert">
            <a:spAutoFit/>
          </a:bodyPr>
          <a:lstStyle/>
          <a:p>
            <a:endParaRPr lang="en-US"/>
          </a:p>
        </p:txBody>
      </p:sp>
      <p:pic>
        <p:nvPicPr>
          <p:cNvPr id="14418" name="Picture 82" descr="chơi ô ăn qua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536575"/>
            <a:ext cx="8476615" cy="511746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304" name="Text Box 84"/>
          <p:cNvSpPr txBox="1">
            <a:spLocks noChangeArrowheads="1"/>
          </p:cNvSpPr>
          <p:nvPr/>
        </p:nvSpPr>
        <p:spPr bwMode="auto">
          <a:xfrm>
            <a:off x="3949065" y="5786120"/>
            <a:ext cx="519620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vi-VN" sz="2800" b="1"/>
              <a:t>Tên trò chơi: </a:t>
            </a:r>
            <a:r>
              <a:rPr lang="en-US" altLang="vi-VN" sz="2800" b="1">
                <a:solidFill>
                  <a:srgbClr val="FF0000"/>
                </a:solidFill>
              </a:rPr>
              <a:t>Chơi ô ăn quan.</a:t>
            </a:r>
            <a:endParaRPr lang="en-US" altLang="vi-VN" sz="28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4418"/>
                                        </p:tgtEl>
                                        <p:attrNameLst>
                                          <p:attrName>style.visibility</p:attrName>
                                        </p:attrNameLst>
                                      </p:cBhvr>
                                      <p:to>
                                        <p:strVal val="visible"/>
                                      </p:to>
                                    </p:set>
                                    <p:animEffect transition="in" filter="blinds(horizontal)">
                                      <p:cBhvr>
                                        <p:cTn id="7" dur="1000"/>
                                        <p:tgtEl>
                                          <p:spTgt spid="14418"/>
                                        </p:tgtEl>
                                      </p:cBhvr>
                                    </p:animEffect>
                                  </p:childTnLst>
                                </p:cTn>
                              </p:par>
                              <p:par>
                                <p:cTn id="8" presetID="5" presetClass="exit" presetSubtype="10" fill="hold" nodeType="withEffect">
                                  <p:stCondLst>
                                    <p:cond delay="0"/>
                                  </p:stCondLst>
                                  <p:childTnLst>
                                    <p:animEffect transition="out" filter="checkerboard(across)">
                                      <p:cBhvr>
                                        <p:cTn id="9" dur="1000"/>
                                        <p:tgtEl>
                                          <p:spTgt spid="14418"/>
                                        </p:tgtEl>
                                      </p:cBhvr>
                                    </p:animEffect>
                                    <p:set>
                                      <p:cBhvr>
                                        <p:cTn id="10" dur="1" fill="hold">
                                          <p:stCondLst>
                                            <p:cond delay="999"/>
                                          </p:stCondLst>
                                        </p:cTn>
                                        <p:tgtEl>
                                          <p:spTgt spid="144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2290" name="Line 4"/>
          <p:cNvSpPr>
            <a:spLocks noChangeShapeType="1"/>
          </p:cNvSpPr>
          <p:nvPr/>
        </p:nvSpPr>
        <p:spPr bwMode="auto">
          <a:xfrm>
            <a:off x="6096000" y="1600200"/>
            <a:ext cx="0" cy="52578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eaVert">
            <a:spAutoFit/>
          </a:bodyPr>
          <a:lstStyle/>
          <a:p>
            <a:endParaRPr lang="en-US"/>
          </a:p>
        </p:txBody>
      </p:sp>
      <p:sp>
        <p:nvSpPr>
          <p:cNvPr id="12291" name="Line 5"/>
          <p:cNvSpPr>
            <a:spLocks noChangeShapeType="1"/>
          </p:cNvSpPr>
          <p:nvPr/>
        </p:nvSpPr>
        <p:spPr bwMode="auto">
          <a:xfrm>
            <a:off x="5715000" y="1752600"/>
            <a:ext cx="76200" cy="5105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eaVert">
            <a:spAutoFit/>
          </a:bodyPr>
          <a:lstStyle/>
          <a:p>
            <a:endParaRPr lang="en-US"/>
          </a:p>
        </p:txBody>
      </p:sp>
      <p:sp>
        <p:nvSpPr>
          <p:cNvPr id="12292" name="Rectangle 11"/>
          <p:cNvSpPr>
            <a:spLocks noChangeArrowheads="1"/>
          </p:cNvSpPr>
          <p:nvPr/>
        </p:nvSpPr>
        <p:spPr bwMode="auto">
          <a:xfrm>
            <a:off x="6708775" y="3943350"/>
            <a:ext cx="25908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20000"/>
              </a:spcBef>
            </a:pPr>
            <a:endParaRPr lang="vi-VN" altLang="vi-VN" sz="2800">
              <a:latin typeface="Arial" panose="020B0604020202020204" pitchFamily="34" charset="0"/>
            </a:endParaRPr>
          </a:p>
        </p:txBody>
      </p:sp>
      <p:sp>
        <p:nvSpPr>
          <p:cNvPr id="12293" name="Rectangle 12"/>
          <p:cNvSpPr>
            <a:spLocks noChangeArrowheads="1"/>
          </p:cNvSpPr>
          <p:nvPr/>
        </p:nvSpPr>
        <p:spPr bwMode="auto">
          <a:xfrm>
            <a:off x="4117975" y="3943350"/>
            <a:ext cx="25908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20000"/>
              </a:spcBef>
            </a:pPr>
            <a:endParaRPr lang="vi-VN" altLang="vi-VN" sz="2800">
              <a:latin typeface="Arial" panose="020B0604020202020204" pitchFamily="34" charset="0"/>
            </a:endParaRPr>
          </a:p>
        </p:txBody>
      </p:sp>
      <p:sp>
        <p:nvSpPr>
          <p:cNvPr id="14417" name="Text Box 81"/>
          <p:cNvSpPr txBox="1">
            <a:spLocks noChangeArrowheads="1"/>
          </p:cNvSpPr>
          <p:nvPr/>
        </p:nvSpPr>
        <p:spPr bwMode="auto">
          <a:xfrm>
            <a:off x="3847849" y="5637906"/>
            <a:ext cx="5538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vi-VN" sz="2800" b="1"/>
              <a:t>Tên trò chơi: </a:t>
            </a:r>
            <a:r>
              <a:rPr lang="en-US" altLang="vi-VN" sz="2800" b="1">
                <a:solidFill>
                  <a:srgbClr val="FF0000"/>
                </a:solidFill>
              </a:rPr>
              <a:t>Rồng rắn lên mây</a:t>
            </a:r>
            <a:endParaRPr lang="en-US" altLang="vi-VN" sz="2800" b="1">
              <a:solidFill>
                <a:srgbClr val="FF0000"/>
              </a:solidFill>
            </a:endParaRPr>
          </a:p>
        </p:txBody>
      </p:sp>
      <p:pic>
        <p:nvPicPr>
          <p:cNvPr id="100" name="Picture 99"/>
          <p:cNvPicPr/>
          <p:nvPr/>
        </p:nvPicPr>
        <p:blipFill>
          <a:blip r:embed="rId2"/>
          <a:stretch>
            <a:fillRect/>
          </a:stretch>
        </p:blipFill>
        <p:spPr>
          <a:xfrm>
            <a:off x="2247265" y="720725"/>
            <a:ext cx="8181975" cy="46259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417"/>
                                        </p:tgtEl>
                                        <p:attrNameLst>
                                          <p:attrName>style.visibility</p:attrName>
                                        </p:attrNameLst>
                                      </p:cBhvr>
                                      <p:to>
                                        <p:strVal val="visible"/>
                                      </p:to>
                                    </p:set>
                                    <p:anim calcmode="lin" valueType="num">
                                      <p:cBhvr additive="base">
                                        <p:cTn id="7" dur="1000" fill="hold"/>
                                        <p:tgtEl>
                                          <p:spTgt spid="14417"/>
                                        </p:tgtEl>
                                        <p:attrNameLst>
                                          <p:attrName>ppt_x</p:attrName>
                                        </p:attrNameLst>
                                      </p:cBhvr>
                                      <p:tavLst>
                                        <p:tav tm="0">
                                          <p:val>
                                            <p:strVal val="#ppt_x"/>
                                          </p:val>
                                        </p:tav>
                                        <p:tav tm="100000">
                                          <p:val>
                                            <p:strVal val="#ppt_x"/>
                                          </p:val>
                                        </p:tav>
                                      </p:tavLst>
                                    </p:anim>
                                    <p:anim calcmode="lin" valueType="num">
                                      <p:cBhvr additive="base">
                                        <p:cTn id="8" dur="1000" fill="hold"/>
                                        <p:tgtEl>
                                          <p:spTgt spid="144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grpId="1" nodeType="clickEffect">
                                  <p:stCondLst>
                                    <p:cond delay="0"/>
                                  </p:stCondLst>
                                  <p:childTnLst>
                                    <p:animEffect transition="out" filter="diamond(in)">
                                      <p:cBhvr>
                                        <p:cTn id="12" dur="1000"/>
                                        <p:tgtEl>
                                          <p:spTgt spid="14417"/>
                                        </p:tgtEl>
                                      </p:cBhvr>
                                    </p:animEffect>
                                    <p:set>
                                      <p:cBhvr>
                                        <p:cTn id="13" dur="1" fill="hold">
                                          <p:stCondLst>
                                            <p:cond delay="999"/>
                                          </p:stCondLst>
                                        </p:cTn>
                                        <p:tgtEl>
                                          <p:spTgt spid="144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17" grpId="0"/>
      <p:bldP spid="14417"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Picture 1" descr="pp10"/>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3263265" y="3202305"/>
            <a:ext cx="6325235" cy="3441700"/>
          </a:xfrm>
          <a:prstGeom prst="rect">
            <a:avLst/>
          </a:prstGeom>
        </p:spPr>
      </p:pic>
      <p:sp>
        <p:nvSpPr>
          <p:cNvPr id="5" name="Cloud 4"/>
          <p:cNvSpPr/>
          <p:nvPr/>
        </p:nvSpPr>
        <p:spPr>
          <a:xfrm>
            <a:off x="3024505" y="614045"/>
            <a:ext cx="6427470" cy="2906395"/>
          </a:xfrm>
          <a:prstGeom prst="cloud">
            <a:avLst/>
          </a:prstGeom>
          <a:solidFill>
            <a:srgbClr val="FCB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b="1">
                <a:solidFill>
                  <a:schemeClr val="tx1"/>
                </a:solidFill>
              </a:rPr>
              <a:t>KHỞI ĐỘNG</a:t>
            </a:r>
            <a:endParaRPr lang="vi-VN" altLang="en-US" sz="4000" b="1">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4338" name="Picture 2" descr="C:\Users\user\Desktop\MRVT TRÒ CHOI - ĐỒ CHƠI\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914400"/>
            <a:ext cx="2286000" cy="22860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4339" name="Picture 3" descr="C:\Users\user\Desktop\MRVT TRÒ CHOI - ĐỒ CHƠI\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14400"/>
            <a:ext cx="2286000" cy="22860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4340" name="Picture 4" descr="C:\Users\user\Desktop\MRVT TRÒ CHOI - ĐỒ CHƠI\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914400"/>
            <a:ext cx="2286000" cy="22860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4341" name="Picture 5" descr="C:\Users\user\Desktop\MRVT TRÒ CHOI - ĐỒ CHƠI\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914400"/>
            <a:ext cx="2286000" cy="22860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4342" name="Picture 7" descr="C:\Users\user\Desktop\MRVT TRÒ CHOI - ĐỒ CHƠI\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761921"/>
            <a:ext cx="2286000" cy="22860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4343" name="Picture 8" descr="C:\Users\user\Desktop\MRVT TRÒ CHOI - ĐỒ CHƠI\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3761921"/>
            <a:ext cx="2286000" cy="22860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4344" name="Picture 9" descr="C:\Users\user\Desktop\MRVT TRÒ CHOI - ĐỒ CHƠI\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0" y="3761921"/>
            <a:ext cx="2286000" cy="22860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4345" name="Picture 2" descr="C:\Users\user\Desktop\MRVT TRÒ CHOI - ĐỒ CHƠI\04-choi-con-3209-300-a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4901" y="3761921"/>
            <a:ext cx="2143125" cy="22860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6175829" y="925286"/>
            <a:ext cx="0" cy="4198257"/>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en-US"/>
          </a:p>
        </p:txBody>
      </p:sp>
      <p:sp>
        <p:nvSpPr>
          <p:cNvPr id="11" name="Text Box 179202"/>
          <p:cNvSpPr txBox="1">
            <a:spLocks noChangeArrowheads="1"/>
          </p:cNvSpPr>
          <p:nvPr/>
        </p:nvSpPr>
        <p:spPr bwMode="auto">
          <a:xfrm>
            <a:off x="1406072" y="1548268"/>
            <a:ext cx="4200525" cy="519112"/>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9pPr>
          </a:lstStyle>
          <a:p>
            <a:pPr>
              <a:spcBef>
                <a:spcPct val="50000"/>
              </a:spcBef>
            </a:pPr>
            <a:r>
              <a:rPr lang="en-US" altLang="en-US">
                <a:solidFill>
                  <a:srgbClr val="CC0000"/>
                </a:solidFill>
                <a:latin typeface="Times New Roman" panose="02020603050405020304" pitchFamily="18" charset="0"/>
                <a:cs typeface="Arial" panose="020B0604020202020204" pitchFamily="34" charset="0"/>
              </a:rPr>
              <a:t>    </a:t>
            </a:r>
            <a:r>
              <a:rPr lang="en-US" altLang="en-US" sz="2800" b="1">
                <a:solidFill>
                  <a:srgbClr val="FF0000"/>
                </a:solidFill>
                <a:latin typeface="Times New Roman" panose="02020603050405020304" pitchFamily="18" charset="0"/>
                <a:cs typeface="Arial" panose="020B0604020202020204" pitchFamily="34" charset="0"/>
              </a:rPr>
              <a:t>Các từ ngữ chỉ đồ chơi</a:t>
            </a:r>
            <a:endParaRPr lang="en-US" altLang="en-US" sz="2800" b="1">
              <a:solidFill>
                <a:srgbClr val="FF0000"/>
              </a:solidFill>
              <a:latin typeface="Times New Roman" panose="02020603050405020304" pitchFamily="18" charset="0"/>
              <a:cs typeface="Arial" panose="020B0604020202020204" pitchFamily="34" charset="0"/>
            </a:endParaRPr>
          </a:p>
        </p:txBody>
      </p:sp>
      <p:sp>
        <p:nvSpPr>
          <p:cNvPr id="12" name="Text Box 179203"/>
          <p:cNvSpPr txBox="1">
            <a:spLocks noChangeArrowheads="1"/>
          </p:cNvSpPr>
          <p:nvPr/>
        </p:nvSpPr>
        <p:spPr bwMode="auto">
          <a:xfrm>
            <a:off x="6773410" y="1528992"/>
            <a:ext cx="3886200" cy="519113"/>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9pPr>
          </a:lstStyle>
          <a:p>
            <a:pPr>
              <a:spcBef>
                <a:spcPct val="50000"/>
              </a:spcBef>
            </a:pPr>
            <a:r>
              <a:rPr lang="en-US" altLang="en-US" sz="2800" b="1">
                <a:solidFill>
                  <a:srgbClr val="FF0000"/>
                </a:solidFill>
                <a:latin typeface="Times New Roman" panose="02020603050405020304" pitchFamily="18" charset="0"/>
                <a:cs typeface="Arial" panose="020B0604020202020204" pitchFamily="34" charset="0"/>
              </a:rPr>
              <a:t>Các từ ngữ chỉ trò chơi</a:t>
            </a:r>
            <a:endParaRPr lang="en-US" altLang="en-US" sz="2800" b="1">
              <a:solidFill>
                <a:srgbClr val="FF0000"/>
              </a:solidFill>
              <a:latin typeface="Times New Roman" panose="02020603050405020304" pitchFamily="18" charset="0"/>
              <a:cs typeface="Arial" panose="020B0604020202020204" pitchFamily="34" charset="0"/>
            </a:endParaRPr>
          </a:p>
        </p:txBody>
      </p:sp>
      <p:sp>
        <p:nvSpPr>
          <p:cNvPr id="13" name="Text Box 179204"/>
          <p:cNvSpPr txBox="1">
            <a:spLocks noChangeArrowheads="1"/>
          </p:cNvSpPr>
          <p:nvPr/>
        </p:nvSpPr>
        <p:spPr bwMode="auto">
          <a:xfrm>
            <a:off x="1144135" y="2191658"/>
            <a:ext cx="4724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9pPr>
          </a:lstStyle>
          <a:p>
            <a:pPr algn="just">
              <a:spcBef>
                <a:spcPct val="50000"/>
              </a:spcBef>
            </a:pPr>
            <a:r>
              <a:rPr lang="en-US" altLang="en-US" sz="2800" i="1">
                <a:latin typeface="Times New Roman" panose="02020603050405020304" pitchFamily="18" charset="0"/>
                <a:cs typeface="Arial" panose="020B0604020202020204" pitchFamily="34" charset="0"/>
              </a:rPr>
              <a:t>Bóng, quả cầu, kiếm, quân cờ, xích đu, đồ hàng, các viên sỏi, que chuyền, bi, diều, mô tô, con ngựa …</a:t>
            </a:r>
            <a:endParaRPr lang="en-US" altLang="en-US" sz="2800" i="1">
              <a:latin typeface="Times New Roman" panose="02020603050405020304" pitchFamily="18" charset="0"/>
              <a:cs typeface="Arial" panose="020B0604020202020204" pitchFamily="34" charset="0"/>
            </a:endParaRPr>
          </a:p>
        </p:txBody>
      </p:sp>
      <p:sp>
        <p:nvSpPr>
          <p:cNvPr id="14" name="Text Box 179205"/>
          <p:cNvSpPr txBox="1">
            <a:spLocks noChangeArrowheads="1"/>
          </p:cNvSpPr>
          <p:nvPr/>
        </p:nvSpPr>
        <p:spPr bwMode="auto">
          <a:xfrm>
            <a:off x="6501947" y="2206172"/>
            <a:ext cx="483371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9pPr>
          </a:lstStyle>
          <a:p>
            <a:pPr algn="just">
              <a:spcBef>
                <a:spcPct val="50000"/>
              </a:spcBef>
            </a:pPr>
            <a:r>
              <a:rPr lang="en-US" altLang="en-US" sz="2800" i="1">
                <a:latin typeface="Times New Roman" panose="02020603050405020304" pitchFamily="18" charset="0"/>
                <a:cs typeface="Arial" panose="020B0604020202020204" pitchFamily="34" charset="0"/>
              </a:rPr>
              <a:t>Đá bóng, đá cầu, đấu kiếm, cờ tướng, cờ vua, chơi đu, chơi nấu ăn, chơi ô ăn quan, chơi chuyền, chơi bắn bi, chơi thả diều, đua mô tô trên sàn quay, cưỡi ngựa, …</a:t>
            </a:r>
            <a:endParaRPr lang="en-US" altLang="en-US" sz="2800" i="1">
              <a:latin typeface="Times New Roman" panose="02020603050405020304" pitchFamily="18" charset="0"/>
              <a:cs typeface="Arial" panose="020B0604020202020204" pitchFamily="34" charset="0"/>
            </a:endParaRPr>
          </a:p>
        </p:txBody>
      </p:sp>
      <p:sp>
        <p:nvSpPr>
          <p:cNvPr id="2" name="Pentagon 1"/>
          <p:cNvSpPr/>
          <p:nvPr/>
        </p:nvSpPr>
        <p:spPr>
          <a:xfrm>
            <a:off x="847090" y="5495290"/>
            <a:ext cx="10597515" cy="61277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800" b="1">
                <a:latin typeface="Times New Roman" panose="02020603050405020304" pitchFamily="18" charset="0"/>
                <a:cs typeface="Times New Roman" panose="02020603050405020304" pitchFamily="18" charset="0"/>
              </a:rPr>
              <a:t>C</a:t>
            </a:r>
            <a:r>
              <a:rPr lang="en-US" sz="2800" b="1">
                <a:latin typeface="Times New Roman" panose="02020603050405020304" pitchFamily="18" charset="0"/>
                <a:cs typeface="Times New Roman" panose="02020603050405020304" pitchFamily="18" charset="0"/>
              </a:rPr>
              <a:t>ó 1 số trò chơi mà tên đồ chơi và tên trò chơi giống nhau</a:t>
            </a:r>
            <a:r>
              <a:rPr lang="vi-VN" altLang="en-US" sz="2800" b="1">
                <a:latin typeface="Times New Roman" panose="02020603050405020304" pitchFamily="18" charset="0"/>
                <a:cs typeface="Times New Roman" panose="02020603050405020304" pitchFamily="18" charset="0"/>
              </a:rPr>
              <a:t>.</a:t>
            </a:r>
            <a:endParaRPr lang="vi-VN" altLang="en-US" sz="28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7"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0" fill="hold"/>
                                        <p:tgtEl>
                                          <p:spTgt spid="10"/>
                                        </p:tgtEl>
                                        <p:attrNameLst>
                                          <p:attrName>ppt_x</p:attrName>
                                        </p:attrNameLst>
                                      </p:cBhvr>
                                      <p:tavLst>
                                        <p:tav tm="0">
                                          <p:val>
                                            <p:strVal val="#ppt_x"/>
                                          </p:val>
                                        </p:tav>
                                        <p:tav tm="100000">
                                          <p:val>
                                            <p:strVal val="#ppt_x"/>
                                          </p:val>
                                        </p:tav>
                                      </p:tavLst>
                                    </p:anim>
                                    <p:anim calcmode="lin" valueType="num">
                                      <p:cBhvr additive="base">
                                        <p:cTn id="11"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strips(downLeft)">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P spid="2" grpId="0" animBg="1"/>
      <p:bldP spid="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899077" y="1903268"/>
            <a:ext cx="10737751" cy="100568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một số đồ chơi, trò chơi của trẻ em.</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899077" y="3266356"/>
            <a:ext cx="10715804" cy="910467"/>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Biết những đồ chơi, trò chơi có lợi hay những đồ chơi, trò chơi có hại cho trẻ em.</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899077" y="4534231"/>
            <a:ext cx="10715804" cy="910467"/>
            <a:chOff x="-8052" y="1747250"/>
            <a:chExt cx="8976506" cy="910989"/>
          </a:xfrm>
        </p:grpSpPr>
        <p:sp>
          <p:nvSpPr>
            <p:cNvPr id="12" name="Rectangle 11"/>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Tìm những từ ngữ thể hiện tình cảm, thái độ của con người khi tham gia trò chơi.</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91342" y="1563328"/>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861060" y="1708785"/>
            <a:ext cx="10412095"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r>
              <a:rPr lang="en-US" altLang="vi-VN" sz="2800"/>
              <a:t>a/ Những trò chơi nào các bạn trai thường ưa thích? Những trò chơi nào bạn gái thường ưa thích? Những trò chơi nào cả bạn trai lẫn bạn gái đều ưa thích? </a:t>
            </a:r>
            <a:endParaRPr lang="en-US" altLang="vi-VN" sz="2800"/>
          </a:p>
        </p:txBody>
      </p:sp>
      <p:sp>
        <p:nvSpPr>
          <p:cNvPr id="17411" name="Text Box 5"/>
          <p:cNvSpPr txBox="1">
            <a:spLocks noChangeArrowheads="1"/>
          </p:cNvSpPr>
          <p:nvPr/>
        </p:nvSpPr>
        <p:spPr bwMode="auto">
          <a:xfrm>
            <a:off x="3043555" y="749935"/>
            <a:ext cx="60896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a:t>3. Trong các đồ chơi, trò chơi kể trên:</a:t>
            </a:r>
            <a:endParaRPr lang="en-US" altLang="vi-VN" sz="2800" b="1"/>
          </a:p>
        </p:txBody>
      </p:sp>
      <p:sp>
        <p:nvSpPr>
          <p:cNvPr id="17412" name="Text Box 6"/>
          <p:cNvSpPr txBox="1">
            <a:spLocks noChangeArrowheads="1"/>
          </p:cNvSpPr>
          <p:nvPr/>
        </p:nvSpPr>
        <p:spPr bwMode="auto">
          <a:xfrm>
            <a:off x="861060" y="3094355"/>
            <a:ext cx="1041209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r>
              <a:rPr lang="en-US" altLang="vi-VN" sz="2800"/>
              <a:t>b/ Những đồ chơi, trò chơi nào có ích? Chúng có ích như thế nào? Chơi các đồ chơi, trò chơi ấy như thế nào thì chúng trở nên có hại? </a:t>
            </a:r>
            <a:endParaRPr lang="en-US" altLang="vi-VN" sz="2800"/>
          </a:p>
        </p:txBody>
      </p:sp>
      <p:sp>
        <p:nvSpPr>
          <p:cNvPr id="17413" name="Text Box 7"/>
          <p:cNvSpPr txBox="1">
            <a:spLocks noChangeArrowheads="1"/>
          </p:cNvSpPr>
          <p:nvPr/>
        </p:nvSpPr>
        <p:spPr bwMode="auto">
          <a:xfrm>
            <a:off x="861060" y="4479290"/>
            <a:ext cx="104120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r>
              <a:rPr lang="en-US" altLang="vi-VN" sz="2800"/>
              <a:t>c/ Những đồ chơi, trò chơi nào có hại. Chúng có hại như thế nào? </a:t>
            </a:r>
            <a:endParaRPr lang="en-US" altLang="vi-VN" sz="280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fltVal val="0"/>
                                          </p:val>
                                        </p:tav>
                                        <p:tav tm="100000">
                                          <p:val>
                                            <p:strVal val="#ppt_w"/>
                                          </p:val>
                                        </p:tav>
                                      </p:tavLst>
                                    </p:anim>
                                    <p:anim calcmode="lin" valueType="num">
                                      <p:cBhvr>
                                        <p:cTn id="8" dur="1000" fill="hold"/>
                                        <p:tgtEl>
                                          <p:spTgt spid="17410"/>
                                        </p:tgtEl>
                                        <p:attrNameLst>
                                          <p:attrName>ppt_h</p:attrName>
                                        </p:attrNameLst>
                                      </p:cBhvr>
                                      <p:tavLst>
                                        <p:tav tm="0">
                                          <p:val>
                                            <p:fltVal val="0"/>
                                          </p:val>
                                        </p:tav>
                                        <p:tav tm="100000">
                                          <p:val>
                                            <p:strVal val="#ppt_h"/>
                                          </p:val>
                                        </p:tav>
                                      </p:tavLst>
                                    </p:anim>
                                    <p:anim calcmode="lin" valueType="num">
                                      <p:cBhvr>
                                        <p:cTn id="9" dur="1000" fill="hold"/>
                                        <p:tgtEl>
                                          <p:spTgt spid="17410"/>
                                        </p:tgtEl>
                                        <p:attrNameLst>
                                          <p:attrName>style.rotation</p:attrName>
                                        </p:attrNameLst>
                                      </p:cBhvr>
                                      <p:tavLst>
                                        <p:tav tm="0">
                                          <p:val>
                                            <p:fltVal val="90"/>
                                          </p:val>
                                        </p:tav>
                                        <p:tav tm="100000">
                                          <p:val>
                                            <p:fltVal val="0"/>
                                          </p:val>
                                        </p:tav>
                                      </p:tavLst>
                                    </p:anim>
                                    <p:animEffect transition="in" filter="fade">
                                      <p:cBhvr>
                                        <p:cTn id="10" dur="1000"/>
                                        <p:tgtEl>
                                          <p:spTgt spid="174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7411"/>
                                        </p:tgtEl>
                                        <p:attrNameLst>
                                          <p:attrName>style.visibility</p:attrName>
                                        </p:attrNameLst>
                                      </p:cBhvr>
                                      <p:to>
                                        <p:strVal val="visible"/>
                                      </p:to>
                                    </p:set>
                                    <p:anim calcmode="lin" valueType="num">
                                      <p:cBhvr>
                                        <p:cTn id="13" dur="1000" fill="hold"/>
                                        <p:tgtEl>
                                          <p:spTgt spid="17411"/>
                                        </p:tgtEl>
                                        <p:attrNameLst>
                                          <p:attrName>ppt_w</p:attrName>
                                        </p:attrNameLst>
                                      </p:cBhvr>
                                      <p:tavLst>
                                        <p:tav tm="0">
                                          <p:val>
                                            <p:fltVal val="0"/>
                                          </p:val>
                                        </p:tav>
                                        <p:tav tm="100000">
                                          <p:val>
                                            <p:strVal val="#ppt_w"/>
                                          </p:val>
                                        </p:tav>
                                      </p:tavLst>
                                    </p:anim>
                                    <p:anim calcmode="lin" valueType="num">
                                      <p:cBhvr>
                                        <p:cTn id="14" dur="1000" fill="hold"/>
                                        <p:tgtEl>
                                          <p:spTgt spid="17411"/>
                                        </p:tgtEl>
                                        <p:attrNameLst>
                                          <p:attrName>ppt_h</p:attrName>
                                        </p:attrNameLst>
                                      </p:cBhvr>
                                      <p:tavLst>
                                        <p:tav tm="0">
                                          <p:val>
                                            <p:fltVal val="0"/>
                                          </p:val>
                                        </p:tav>
                                        <p:tav tm="100000">
                                          <p:val>
                                            <p:strVal val="#ppt_h"/>
                                          </p:val>
                                        </p:tav>
                                      </p:tavLst>
                                    </p:anim>
                                    <p:anim calcmode="lin" valueType="num">
                                      <p:cBhvr>
                                        <p:cTn id="15" dur="1000" fill="hold"/>
                                        <p:tgtEl>
                                          <p:spTgt spid="17411"/>
                                        </p:tgtEl>
                                        <p:attrNameLst>
                                          <p:attrName>style.rotation</p:attrName>
                                        </p:attrNameLst>
                                      </p:cBhvr>
                                      <p:tavLst>
                                        <p:tav tm="0">
                                          <p:val>
                                            <p:fltVal val="90"/>
                                          </p:val>
                                        </p:tav>
                                        <p:tav tm="100000">
                                          <p:val>
                                            <p:fltVal val="0"/>
                                          </p:val>
                                        </p:tav>
                                      </p:tavLst>
                                    </p:anim>
                                    <p:animEffect transition="in" filter="fade">
                                      <p:cBhvr>
                                        <p:cTn id="16" dur="1000"/>
                                        <p:tgtEl>
                                          <p:spTgt spid="1741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7412"/>
                                        </p:tgtEl>
                                        <p:attrNameLst>
                                          <p:attrName>style.visibility</p:attrName>
                                        </p:attrNameLst>
                                      </p:cBhvr>
                                      <p:to>
                                        <p:strVal val="visible"/>
                                      </p:to>
                                    </p:set>
                                    <p:anim calcmode="lin" valueType="num">
                                      <p:cBhvr>
                                        <p:cTn id="19" dur="1000" fill="hold"/>
                                        <p:tgtEl>
                                          <p:spTgt spid="17412"/>
                                        </p:tgtEl>
                                        <p:attrNameLst>
                                          <p:attrName>ppt_w</p:attrName>
                                        </p:attrNameLst>
                                      </p:cBhvr>
                                      <p:tavLst>
                                        <p:tav tm="0">
                                          <p:val>
                                            <p:fltVal val="0"/>
                                          </p:val>
                                        </p:tav>
                                        <p:tav tm="100000">
                                          <p:val>
                                            <p:strVal val="#ppt_w"/>
                                          </p:val>
                                        </p:tav>
                                      </p:tavLst>
                                    </p:anim>
                                    <p:anim calcmode="lin" valueType="num">
                                      <p:cBhvr>
                                        <p:cTn id="20" dur="1000" fill="hold"/>
                                        <p:tgtEl>
                                          <p:spTgt spid="17412"/>
                                        </p:tgtEl>
                                        <p:attrNameLst>
                                          <p:attrName>ppt_h</p:attrName>
                                        </p:attrNameLst>
                                      </p:cBhvr>
                                      <p:tavLst>
                                        <p:tav tm="0">
                                          <p:val>
                                            <p:fltVal val="0"/>
                                          </p:val>
                                        </p:tav>
                                        <p:tav tm="100000">
                                          <p:val>
                                            <p:strVal val="#ppt_h"/>
                                          </p:val>
                                        </p:tav>
                                      </p:tavLst>
                                    </p:anim>
                                    <p:anim calcmode="lin" valueType="num">
                                      <p:cBhvr>
                                        <p:cTn id="21" dur="1000" fill="hold"/>
                                        <p:tgtEl>
                                          <p:spTgt spid="17412"/>
                                        </p:tgtEl>
                                        <p:attrNameLst>
                                          <p:attrName>style.rotation</p:attrName>
                                        </p:attrNameLst>
                                      </p:cBhvr>
                                      <p:tavLst>
                                        <p:tav tm="0">
                                          <p:val>
                                            <p:fltVal val="90"/>
                                          </p:val>
                                        </p:tav>
                                        <p:tav tm="100000">
                                          <p:val>
                                            <p:fltVal val="0"/>
                                          </p:val>
                                        </p:tav>
                                      </p:tavLst>
                                    </p:anim>
                                    <p:animEffect transition="in" filter="fade">
                                      <p:cBhvr>
                                        <p:cTn id="22" dur="1000"/>
                                        <p:tgtEl>
                                          <p:spTgt spid="17412"/>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7413"/>
                                        </p:tgtEl>
                                        <p:attrNameLst>
                                          <p:attrName>style.visibility</p:attrName>
                                        </p:attrNameLst>
                                      </p:cBhvr>
                                      <p:to>
                                        <p:strVal val="visible"/>
                                      </p:to>
                                    </p:set>
                                    <p:anim calcmode="lin" valueType="num">
                                      <p:cBhvr>
                                        <p:cTn id="25" dur="1000" fill="hold"/>
                                        <p:tgtEl>
                                          <p:spTgt spid="17413"/>
                                        </p:tgtEl>
                                        <p:attrNameLst>
                                          <p:attrName>ppt_w</p:attrName>
                                        </p:attrNameLst>
                                      </p:cBhvr>
                                      <p:tavLst>
                                        <p:tav tm="0">
                                          <p:val>
                                            <p:fltVal val="0"/>
                                          </p:val>
                                        </p:tav>
                                        <p:tav tm="100000">
                                          <p:val>
                                            <p:strVal val="#ppt_w"/>
                                          </p:val>
                                        </p:tav>
                                      </p:tavLst>
                                    </p:anim>
                                    <p:anim calcmode="lin" valueType="num">
                                      <p:cBhvr>
                                        <p:cTn id="26" dur="1000" fill="hold"/>
                                        <p:tgtEl>
                                          <p:spTgt spid="17413"/>
                                        </p:tgtEl>
                                        <p:attrNameLst>
                                          <p:attrName>ppt_h</p:attrName>
                                        </p:attrNameLst>
                                      </p:cBhvr>
                                      <p:tavLst>
                                        <p:tav tm="0">
                                          <p:val>
                                            <p:fltVal val="0"/>
                                          </p:val>
                                        </p:tav>
                                        <p:tav tm="100000">
                                          <p:val>
                                            <p:strVal val="#ppt_h"/>
                                          </p:val>
                                        </p:tav>
                                      </p:tavLst>
                                    </p:anim>
                                    <p:anim calcmode="lin" valueType="num">
                                      <p:cBhvr>
                                        <p:cTn id="27" dur="1000" fill="hold"/>
                                        <p:tgtEl>
                                          <p:spTgt spid="17413"/>
                                        </p:tgtEl>
                                        <p:attrNameLst>
                                          <p:attrName>style.rotation</p:attrName>
                                        </p:attrNameLst>
                                      </p:cBhvr>
                                      <p:tavLst>
                                        <p:tav tm="0">
                                          <p:val>
                                            <p:fltVal val="90"/>
                                          </p:val>
                                        </p:tav>
                                        <p:tav tm="100000">
                                          <p:val>
                                            <p:fltVal val="0"/>
                                          </p:val>
                                        </p:tav>
                                      </p:tavLst>
                                    </p:anim>
                                    <p:animEffect transition="in" filter="fade">
                                      <p:cBhvr>
                                        <p:cTn id="28" dur="10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p:bldP spid="17412" grpId="0"/>
      <p:bldP spid="174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aphicFrame>
        <p:nvGraphicFramePr>
          <p:cNvPr id="63539" name="Group 51"/>
          <p:cNvGraphicFramePr>
            <a:graphicFrameLocks noGrp="1"/>
          </p:cNvGraphicFramePr>
          <p:nvPr/>
        </p:nvGraphicFramePr>
        <p:xfrm>
          <a:off x="2057400" y="914400"/>
          <a:ext cx="8001000" cy="4953000"/>
        </p:xfrm>
        <a:graphic>
          <a:graphicData uri="http://schemas.openxmlformats.org/drawingml/2006/table">
            <a:tbl>
              <a:tblPr/>
              <a:tblGrid>
                <a:gridCol w="2667000"/>
                <a:gridCol w="2667000"/>
                <a:gridCol w="2667000"/>
              </a:tblGrid>
              <a:tr h="873147">
                <a:tc gridSpan="3">
                  <a:txBody>
                    <a:bodyPr/>
                    <a:lstStyle>
                      <a:lvl1pPr>
                        <a:spcBef>
                          <a:spcPct val="20000"/>
                        </a:spcBef>
                        <a:defRPr sz="2800">
                          <a:solidFill>
                            <a:schemeClr val="tx1"/>
                          </a:solidFill>
                          <a:latin typeface=".VnTime" panose="020B7200000000000000" pitchFamily="34" charset="0"/>
                        </a:defRPr>
                      </a:lvl1pPr>
                      <a:lvl2pPr marL="742950" indent="-285750">
                        <a:spcBef>
                          <a:spcPct val="20000"/>
                        </a:spcBef>
                        <a:defRPr sz="2400">
                          <a:solidFill>
                            <a:schemeClr val="tx1"/>
                          </a:solidFill>
                          <a:latin typeface=".VnTime" panose="020B7200000000000000" pitchFamily="34" charset="0"/>
                        </a:defRPr>
                      </a:lvl2pPr>
                      <a:lvl3pPr marL="1143000" indent="-228600">
                        <a:spcBef>
                          <a:spcPct val="20000"/>
                        </a:spcBef>
                        <a:defRPr sz="2000">
                          <a:solidFill>
                            <a:schemeClr val="tx1"/>
                          </a:solidFill>
                          <a:latin typeface=".VnTime" panose="020B7200000000000000" pitchFamily="34" charset="0"/>
                        </a:defRPr>
                      </a:lvl3pPr>
                      <a:lvl4pPr marL="1600200" indent="-228600">
                        <a:spcBef>
                          <a:spcPct val="20000"/>
                        </a:spcBef>
                        <a:defRPr>
                          <a:solidFill>
                            <a:schemeClr val="tx1"/>
                          </a:solidFill>
                          <a:latin typeface=".VnTime" panose="020B7200000000000000" pitchFamily="34" charset="0"/>
                        </a:defRPr>
                      </a:lvl4pPr>
                      <a:lvl5pPr marL="2057400" indent="-228600">
                        <a:spcBef>
                          <a:spcPct val="20000"/>
                        </a:spcBef>
                        <a:defRPr>
                          <a:solidFill>
                            <a:schemeClr val="tx1"/>
                          </a:solidFill>
                          <a:latin typeface=".VnTime" panose="020B7200000000000000" pitchFamily="34" charset="0"/>
                        </a:defRPr>
                      </a:lvl5pPr>
                      <a:lvl6pPr marL="2514600" indent="-228600" eaLnBrk="0" fontAlgn="base" hangingPunct="0">
                        <a:spcBef>
                          <a:spcPct val="20000"/>
                        </a:spcBef>
                        <a:spcAft>
                          <a:spcPct val="0"/>
                        </a:spcAft>
                        <a:defRPr>
                          <a:solidFill>
                            <a:schemeClr val="tx1"/>
                          </a:solidFill>
                          <a:latin typeface=".VnTime" panose="020B7200000000000000" pitchFamily="34" charset="0"/>
                        </a:defRPr>
                      </a:lvl6pPr>
                      <a:lvl7pPr marL="2971800" indent="-228600" eaLnBrk="0" fontAlgn="base" hangingPunct="0">
                        <a:spcBef>
                          <a:spcPct val="20000"/>
                        </a:spcBef>
                        <a:spcAft>
                          <a:spcPct val="0"/>
                        </a:spcAft>
                        <a:defRPr>
                          <a:solidFill>
                            <a:schemeClr val="tx1"/>
                          </a:solidFill>
                          <a:latin typeface=".VnTime" panose="020B7200000000000000" pitchFamily="34" charset="0"/>
                        </a:defRPr>
                      </a:lvl7pPr>
                      <a:lvl8pPr marL="3429000" indent="-228600" eaLnBrk="0" fontAlgn="base" hangingPunct="0">
                        <a:spcBef>
                          <a:spcPct val="20000"/>
                        </a:spcBef>
                        <a:spcAft>
                          <a:spcPct val="0"/>
                        </a:spcAft>
                        <a:defRPr>
                          <a:solidFill>
                            <a:schemeClr val="tx1"/>
                          </a:solidFill>
                          <a:latin typeface=".VnTime" panose="020B7200000000000000" pitchFamily="34" charset="0"/>
                        </a:defRPr>
                      </a:lvl8pPr>
                      <a:lvl9pPr marL="3886200" indent="-228600" eaLnBrk="0" fontAlgn="base" hangingPunct="0">
                        <a:spcBef>
                          <a:spcPct val="20000"/>
                        </a:spcBef>
                        <a:spcAft>
                          <a:spcPct val="0"/>
                        </a:spcAft>
                        <a:defRPr>
                          <a:solidFill>
                            <a:schemeClr val="tx1"/>
                          </a:solidFill>
                          <a:latin typeface=".VnTime" panose="020B7200000000000000"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en-US" sz="3200" b="1" i="0" u="none" strike="noStrike" cap="none" normalizeH="0" baseline="0" dirty="0" err="1">
                          <a:ln>
                            <a:noFill/>
                          </a:ln>
                          <a:solidFill>
                            <a:schemeClr val="tx1"/>
                          </a:solidFill>
                          <a:effectLst/>
                          <a:latin typeface="Times New Roman" panose="02020603050405020304" pitchFamily="18" charset="0"/>
                        </a:rPr>
                        <a:t>Trò</a:t>
                      </a:r>
                      <a:r>
                        <a:rPr kumimoji="0" lang="en-US" sz="3200" b="1" i="0" u="none" strike="noStrike" cap="none" normalizeH="0" baseline="0" dirty="0">
                          <a:ln>
                            <a:noFill/>
                          </a:ln>
                          <a:solidFill>
                            <a:schemeClr val="tx1"/>
                          </a:solidFill>
                          <a:effectLst/>
                          <a:latin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rPr>
                        <a:t>chơi</a:t>
                      </a:r>
                      <a:r>
                        <a:rPr kumimoji="0" lang="en-US" sz="3200" b="1" i="0" u="none" strike="noStrike" cap="none" normalizeH="0" baseline="0" dirty="0">
                          <a:ln>
                            <a:noFill/>
                          </a:ln>
                          <a:solidFill>
                            <a:schemeClr val="tx1"/>
                          </a:solidFill>
                          <a:effectLst/>
                          <a:latin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rPr>
                        <a:t>thường</a:t>
                      </a:r>
                      <a:r>
                        <a:rPr kumimoji="0" lang="en-US" sz="3200" b="1" i="0" u="none" strike="noStrike" cap="none" normalizeH="0" baseline="0" dirty="0">
                          <a:ln>
                            <a:noFill/>
                          </a:ln>
                          <a:solidFill>
                            <a:schemeClr val="tx1"/>
                          </a:solidFill>
                          <a:effectLst/>
                          <a:latin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rPr>
                        <a:t>ưa</a:t>
                      </a:r>
                      <a:r>
                        <a:rPr kumimoji="0" lang="en-US" sz="3200" b="1" i="0" u="none" strike="noStrike" cap="none" normalizeH="0" baseline="0" dirty="0">
                          <a:ln>
                            <a:noFill/>
                          </a:ln>
                          <a:solidFill>
                            <a:schemeClr val="tx1"/>
                          </a:solidFill>
                          <a:effectLst/>
                          <a:latin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rPr>
                        <a:t>thích</a:t>
                      </a:r>
                      <a:endParaRPr kumimoji="0" lang="vi-VN" sz="3200" b="1" i="0" u="none" strike="noStrike" cap="none" normalizeH="0" baseline="0" dirty="0">
                        <a:ln>
                          <a:noFill/>
                        </a:ln>
                        <a:solidFill>
                          <a:schemeClr val="tx1"/>
                        </a:solidFill>
                        <a:effectLst/>
                        <a:latin typeface="Times New Roman" panose="02020603050405020304" pitchFamily="18" charset="0"/>
                      </a:endParaRP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hMerge="1">
                  <a:tcPr/>
                </a:tc>
                <a:tc hMerge="1">
                  <a:tcPr/>
                </a:tc>
              </a:tr>
              <a:tr h="1298481">
                <a:tc>
                  <a:txBody>
                    <a:bodyPr/>
                    <a:lstStyle>
                      <a:lvl1pPr>
                        <a:spcBef>
                          <a:spcPct val="20000"/>
                        </a:spcBef>
                        <a:defRPr sz="2800">
                          <a:solidFill>
                            <a:schemeClr val="tx1"/>
                          </a:solidFill>
                          <a:latin typeface=".VnTime" panose="020B7200000000000000" pitchFamily="34" charset="0"/>
                        </a:defRPr>
                      </a:lvl1pPr>
                      <a:lvl2pPr marL="742950" indent="-285750">
                        <a:spcBef>
                          <a:spcPct val="20000"/>
                        </a:spcBef>
                        <a:defRPr sz="2400">
                          <a:solidFill>
                            <a:schemeClr val="tx1"/>
                          </a:solidFill>
                          <a:latin typeface=".VnTime" panose="020B7200000000000000" pitchFamily="34" charset="0"/>
                        </a:defRPr>
                      </a:lvl2pPr>
                      <a:lvl3pPr marL="1143000" indent="-228600">
                        <a:spcBef>
                          <a:spcPct val="20000"/>
                        </a:spcBef>
                        <a:defRPr sz="2000">
                          <a:solidFill>
                            <a:schemeClr val="tx1"/>
                          </a:solidFill>
                          <a:latin typeface=".VnTime" panose="020B7200000000000000" pitchFamily="34" charset="0"/>
                        </a:defRPr>
                      </a:lvl3pPr>
                      <a:lvl4pPr marL="1600200" indent="-228600">
                        <a:spcBef>
                          <a:spcPct val="20000"/>
                        </a:spcBef>
                        <a:defRPr>
                          <a:solidFill>
                            <a:schemeClr val="tx1"/>
                          </a:solidFill>
                          <a:latin typeface=".VnTime" panose="020B7200000000000000" pitchFamily="34" charset="0"/>
                        </a:defRPr>
                      </a:lvl4pPr>
                      <a:lvl5pPr marL="2057400" indent="-228600">
                        <a:spcBef>
                          <a:spcPct val="20000"/>
                        </a:spcBef>
                        <a:defRPr>
                          <a:solidFill>
                            <a:schemeClr val="tx1"/>
                          </a:solidFill>
                          <a:latin typeface=".VnTime" panose="020B7200000000000000" pitchFamily="34" charset="0"/>
                        </a:defRPr>
                      </a:lvl5pPr>
                      <a:lvl6pPr marL="2514600" indent="-228600" eaLnBrk="0" fontAlgn="base" hangingPunct="0">
                        <a:spcBef>
                          <a:spcPct val="20000"/>
                        </a:spcBef>
                        <a:spcAft>
                          <a:spcPct val="0"/>
                        </a:spcAft>
                        <a:defRPr>
                          <a:solidFill>
                            <a:schemeClr val="tx1"/>
                          </a:solidFill>
                          <a:latin typeface=".VnTime" panose="020B7200000000000000" pitchFamily="34" charset="0"/>
                        </a:defRPr>
                      </a:lvl6pPr>
                      <a:lvl7pPr marL="2971800" indent="-228600" eaLnBrk="0" fontAlgn="base" hangingPunct="0">
                        <a:spcBef>
                          <a:spcPct val="20000"/>
                        </a:spcBef>
                        <a:spcAft>
                          <a:spcPct val="0"/>
                        </a:spcAft>
                        <a:defRPr>
                          <a:solidFill>
                            <a:schemeClr val="tx1"/>
                          </a:solidFill>
                          <a:latin typeface=".VnTime" panose="020B7200000000000000" pitchFamily="34" charset="0"/>
                        </a:defRPr>
                      </a:lvl7pPr>
                      <a:lvl8pPr marL="3429000" indent="-228600" eaLnBrk="0" fontAlgn="base" hangingPunct="0">
                        <a:spcBef>
                          <a:spcPct val="20000"/>
                        </a:spcBef>
                        <a:spcAft>
                          <a:spcPct val="0"/>
                        </a:spcAft>
                        <a:defRPr>
                          <a:solidFill>
                            <a:schemeClr val="tx1"/>
                          </a:solidFill>
                          <a:latin typeface=".VnTime" panose="020B7200000000000000" pitchFamily="34" charset="0"/>
                        </a:defRPr>
                      </a:lvl8pPr>
                      <a:lvl9pPr marL="3886200" indent="-228600" eaLnBrk="0" fontAlgn="base" hangingPunct="0">
                        <a:spcBef>
                          <a:spcPct val="20000"/>
                        </a:spcBef>
                        <a:spcAft>
                          <a:spcPct val="0"/>
                        </a:spcAft>
                        <a:defRPr>
                          <a:solidFill>
                            <a:schemeClr val="tx1"/>
                          </a:solidFill>
                          <a:latin typeface=".VnTime" panose="020B7200000000000000"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defRPr/>
                      </a:pPr>
                      <a:r>
                        <a:rPr kumimoji="0" lang="en-US" sz="3200" b="1" i="0" u="none" strike="noStrike" cap="none" normalizeH="0" baseline="0">
                          <a:ln>
                            <a:noFill/>
                          </a:ln>
                          <a:solidFill>
                            <a:schemeClr val="accent1">
                              <a:lumMod val="50000"/>
                            </a:schemeClr>
                          </a:solidFill>
                          <a:effectLst/>
                          <a:latin typeface="Times New Roman" panose="02020603050405020304" pitchFamily="18" charset="0"/>
                          <a:cs typeface="Times New Roman" panose="02020603050405020304" pitchFamily="18" charset="0"/>
                        </a:rPr>
                        <a:t>Bạn trai</a:t>
                      </a:r>
                      <a:endParaRPr kumimoji="0" lang="vi-VN" sz="3200" b="1" i="0" u="none" strike="noStrike" cap="none" normalizeH="0" baseline="0">
                        <a:ln>
                          <a:noFill/>
                        </a:ln>
                        <a:solidFill>
                          <a:schemeClr val="accent1">
                            <a:lumMod val="50000"/>
                          </a:schemeClr>
                        </a:solidFill>
                        <a:effectLst/>
                        <a:latin typeface="Times New Roman" panose="02020603050405020304" pitchFamily="18" charset="0"/>
                        <a:cs typeface="Times New Roman" panose="02020603050405020304" pitchFamily="18" charset="0"/>
                      </a:endParaRP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nTime" panose="020B7200000000000000" pitchFamily="34" charset="0"/>
                        </a:defRPr>
                      </a:lvl1pPr>
                      <a:lvl2pPr marL="742950" indent="-285750">
                        <a:spcBef>
                          <a:spcPct val="20000"/>
                        </a:spcBef>
                        <a:defRPr sz="2400">
                          <a:solidFill>
                            <a:schemeClr val="tx1"/>
                          </a:solidFill>
                          <a:latin typeface=".VnTime" panose="020B7200000000000000" pitchFamily="34" charset="0"/>
                        </a:defRPr>
                      </a:lvl2pPr>
                      <a:lvl3pPr marL="1143000" indent="-228600">
                        <a:spcBef>
                          <a:spcPct val="20000"/>
                        </a:spcBef>
                        <a:defRPr sz="2000">
                          <a:solidFill>
                            <a:schemeClr val="tx1"/>
                          </a:solidFill>
                          <a:latin typeface=".VnTime" panose="020B7200000000000000" pitchFamily="34" charset="0"/>
                        </a:defRPr>
                      </a:lvl3pPr>
                      <a:lvl4pPr marL="1600200" indent="-228600">
                        <a:spcBef>
                          <a:spcPct val="20000"/>
                        </a:spcBef>
                        <a:defRPr>
                          <a:solidFill>
                            <a:schemeClr val="tx1"/>
                          </a:solidFill>
                          <a:latin typeface=".VnTime" panose="020B7200000000000000" pitchFamily="34" charset="0"/>
                        </a:defRPr>
                      </a:lvl4pPr>
                      <a:lvl5pPr marL="2057400" indent="-228600">
                        <a:spcBef>
                          <a:spcPct val="20000"/>
                        </a:spcBef>
                        <a:defRPr>
                          <a:solidFill>
                            <a:schemeClr val="tx1"/>
                          </a:solidFill>
                          <a:latin typeface=".VnTime" panose="020B7200000000000000" pitchFamily="34" charset="0"/>
                        </a:defRPr>
                      </a:lvl5pPr>
                      <a:lvl6pPr marL="2514600" indent="-228600" eaLnBrk="0" fontAlgn="base" hangingPunct="0">
                        <a:spcBef>
                          <a:spcPct val="20000"/>
                        </a:spcBef>
                        <a:spcAft>
                          <a:spcPct val="0"/>
                        </a:spcAft>
                        <a:defRPr>
                          <a:solidFill>
                            <a:schemeClr val="tx1"/>
                          </a:solidFill>
                          <a:latin typeface=".VnTime" panose="020B7200000000000000" pitchFamily="34" charset="0"/>
                        </a:defRPr>
                      </a:lvl6pPr>
                      <a:lvl7pPr marL="2971800" indent="-228600" eaLnBrk="0" fontAlgn="base" hangingPunct="0">
                        <a:spcBef>
                          <a:spcPct val="20000"/>
                        </a:spcBef>
                        <a:spcAft>
                          <a:spcPct val="0"/>
                        </a:spcAft>
                        <a:defRPr>
                          <a:solidFill>
                            <a:schemeClr val="tx1"/>
                          </a:solidFill>
                          <a:latin typeface=".VnTime" panose="020B7200000000000000" pitchFamily="34" charset="0"/>
                        </a:defRPr>
                      </a:lvl7pPr>
                      <a:lvl8pPr marL="3429000" indent="-228600" eaLnBrk="0" fontAlgn="base" hangingPunct="0">
                        <a:spcBef>
                          <a:spcPct val="20000"/>
                        </a:spcBef>
                        <a:spcAft>
                          <a:spcPct val="0"/>
                        </a:spcAft>
                        <a:defRPr>
                          <a:solidFill>
                            <a:schemeClr val="tx1"/>
                          </a:solidFill>
                          <a:latin typeface=".VnTime" panose="020B7200000000000000" pitchFamily="34" charset="0"/>
                        </a:defRPr>
                      </a:lvl8pPr>
                      <a:lvl9pPr marL="3886200" indent="-228600" eaLnBrk="0" fontAlgn="base" hangingPunct="0">
                        <a:spcBef>
                          <a:spcPct val="20000"/>
                        </a:spcBef>
                        <a:spcAft>
                          <a:spcPct val="0"/>
                        </a:spcAft>
                        <a:defRPr>
                          <a:solidFill>
                            <a:schemeClr val="tx1"/>
                          </a:solidFill>
                          <a:latin typeface=".VnTime" panose="020B7200000000000000"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sz="3200" b="1" i="0" u="none" strike="noStrike" cap="none" normalizeH="0" baseline="0">
                          <a:ln>
                            <a:noFill/>
                          </a:ln>
                          <a:solidFill>
                            <a:schemeClr val="accent1">
                              <a:lumMod val="50000"/>
                            </a:schemeClr>
                          </a:solidFill>
                          <a:effectLst/>
                          <a:latin typeface="Times New Roman" panose="02020603050405020304" pitchFamily="18" charset="0"/>
                          <a:cs typeface="Times New Roman" panose="02020603050405020304" pitchFamily="18" charset="0"/>
                        </a:rPr>
                        <a:t>Bạn gái </a:t>
                      </a:r>
                      <a:endParaRPr kumimoji="0" lang="vi-VN" sz="3200" b="1" i="0" u="none" strike="noStrike" cap="none" normalizeH="0" baseline="0">
                        <a:ln>
                          <a:noFill/>
                        </a:ln>
                        <a:solidFill>
                          <a:schemeClr val="accent1">
                            <a:lumMod val="50000"/>
                          </a:schemeClr>
                        </a:solidFill>
                        <a:effectLst/>
                        <a:latin typeface="Times New Roman" panose="02020603050405020304" pitchFamily="18" charset="0"/>
                        <a:cs typeface="Times New Roman" panose="02020603050405020304" pitchFamily="18"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nTime" panose="020B7200000000000000" pitchFamily="34" charset="0"/>
                        </a:defRPr>
                      </a:lvl1pPr>
                      <a:lvl2pPr marL="742950" indent="-285750">
                        <a:spcBef>
                          <a:spcPct val="20000"/>
                        </a:spcBef>
                        <a:defRPr sz="2400">
                          <a:solidFill>
                            <a:schemeClr val="tx1"/>
                          </a:solidFill>
                          <a:latin typeface=".VnTime" panose="020B7200000000000000" pitchFamily="34" charset="0"/>
                        </a:defRPr>
                      </a:lvl2pPr>
                      <a:lvl3pPr marL="1143000" indent="-228600">
                        <a:spcBef>
                          <a:spcPct val="20000"/>
                        </a:spcBef>
                        <a:defRPr sz="2000">
                          <a:solidFill>
                            <a:schemeClr val="tx1"/>
                          </a:solidFill>
                          <a:latin typeface=".VnTime" panose="020B7200000000000000" pitchFamily="34" charset="0"/>
                        </a:defRPr>
                      </a:lvl3pPr>
                      <a:lvl4pPr marL="1600200" indent="-228600">
                        <a:spcBef>
                          <a:spcPct val="20000"/>
                        </a:spcBef>
                        <a:defRPr>
                          <a:solidFill>
                            <a:schemeClr val="tx1"/>
                          </a:solidFill>
                          <a:latin typeface=".VnTime" panose="020B7200000000000000" pitchFamily="34" charset="0"/>
                        </a:defRPr>
                      </a:lvl4pPr>
                      <a:lvl5pPr marL="2057400" indent="-228600">
                        <a:spcBef>
                          <a:spcPct val="20000"/>
                        </a:spcBef>
                        <a:defRPr>
                          <a:solidFill>
                            <a:schemeClr val="tx1"/>
                          </a:solidFill>
                          <a:latin typeface=".VnTime" panose="020B7200000000000000" pitchFamily="34" charset="0"/>
                        </a:defRPr>
                      </a:lvl5pPr>
                      <a:lvl6pPr marL="2514600" indent="-228600" eaLnBrk="0" fontAlgn="base" hangingPunct="0">
                        <a:spcBef>
                          <a:spcPct val="20000"/>
                        </a:spcBef>
                        <a:spcAft>
                          <a:spcPct val="0"/>
                        </a:spcAft>
                        <a:defRPr>
                          <a:solidFill>
                            <a:schemeClr val="tx1"/>
                          </a:solidFill>
                          <a:latin typeface=".VnTime" panose="020B7200000000000000" pitchFamily="34" charset="0"/>
                        </a:defRPr>
                      </a:lvl6pPr>
                      <a:lvl7pPr marL="2971800" indent="-228600" eaLnBrk="0" fontAlgn="base" hangingPunct="0">
                        <a:spcBef>
                          <a:spcPct val="20000"/>
                        </a:spcBef>
                        <a:spcAft>
                          <a:spcPct val="0"/>
                        </a:spcAft>
                        <a:defRPr>
                          <a:solidFill>
                            <a:schemeClr val="tx1"/>
                          </a:solidFill>
                          <a:latin typeface=".VnTime" panose="020B7200000000000000" pitchFamily="34" charset="0"/>
                        </a:defRPr>
                      </a:lvl7pPr>
                      <a:lvl8pPr marL="3429000" indent="-228600" eaLnBrk="0" fontAlgn="base" hangingPunct="0">
                        <a:spcBef>
                          <a:spcPct val="20000"/>
                        </a:spcBef>
                        <a:spcAft>
                          <a:spcPct val="0"/>
                        </a:spcAft>
                        <a:defRPr>
                          <a:solidFill>
                            <a:schemeClr val="tx1"/>
                          </a:solidFill>
                          <a:latin typeface=".VnTime" panose="020B7200000000000000" pitchFamily="34" charset="0"/>
                        </a:defRPr>
                      </a:lvl8pPr>
                      <a:lvl9pPr marL="3886200" indent="-228600" eaLnBrk="0" fontAlgn="base" hangingPunct="0">
                        <a:spcBef>
                          <a:spcPct val="20000"/>
                        </a:spcBef>
                        <a:spcAft>
                          <a:spcPct val="0"/>
                        </a:spcAft>
                        <a:defRPr>
                          <a:solidFill>
                            <a:schemeClr val="tx1"/>
                          </a:solidFill>
                          <a:latin typeface=".VnTime" panose="020B7200000000000000"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pPr>
                      <a:r>
                        <a:rPr kumimoji="0" lang="en-US" sz="3200" b="1" i="0" u="none" strike="noStrike" cap="none" normalizeH="0" baseline="0" err="1">
                          <a:ln>
                            <a:noFill/>
                          </a:ln>
                          <a:solidFill>
                            <a:schemeClr val="accent1">
                              <a:lumMod val="50000"/>
                            </a:schemeClr>
                          </a:solidFill>
                          <a:effectLst/>
                          <a:latin typeface="Times New Roman" panose="02020603050405020304" pitchFamily="18" charset="0"/>
                          <a:cs typeface="Times New Roman" panose="02020603050405020304" pitchFamily="18" charset="0"/>
                        </a:rPr>
                        <a:t>Bạn</a:t>
                      </a:r>
                      <a:r>
                        <a:rPr kumimoji="0" lang="en-US" sz="3200" b="1" i="0" u="none" strike="noStrike" cap="none" normalizeH="0" baseline="0">
                          <a:ln>
                            <a:noFill/>
                          </a:ln>
                          <a:solidFill>
                            <a:schemeClr val="accent1">
                              <a:lumMod val="50000"/>
                            </a:schemeClr>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err="1">
                          <a:ln>
                            <a:noFill/>
                          </a:ln>
                          <a:solidFill>
                            <a:schemeClr val="accent1">
                              <a:lumMod val="50000"/>
                            </a:schemeClr>
                          </a:solidFill>
                          <a:effectLst/>
                          <a:latin typeface="Times New Roman" panose="02020603050405020304" pitchFamily="18" charset="0"/>
                          <a:cs typeface="Times New Roman" panose="02020603050405020304" pitchFamily="18" charset="0"/>
                        </a:rPr>
                        <a:t>trai</a:t>
                      </a:r>
                      <a:r>
                        <a:rPr kumimoji="0" lang="en-US" sz="3200" b="1" i="0" u="none" strike="noStrike" cap="none" normalizeH="0" baseline="0">
                          <a:ln>
                            <a:noFill/>
                          </a:ln>
                          <a:solidFill>
                            <a:schemeClr val="accent1">
                              <a:lumMod val="50000"/>
                            </a:schemeClr>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err="1">
                          <a:ln>
                            <a:noFill/>
                          </a:ln>
                          <a:solidFill>
                            <a:schemeClr val="accent1">
                              <a:lumMod val="50000"/>
                            </a:schemeClr>
                          </a:solidFill>
                          <a:effectLst/>
                          <a:latin typeface="Times New Roman" panose="02020603050405020304" pitchFamily="18" charset="0"/>
                          <a:cs typeface="Times New Roman" panose="02020603050405020304" pitchFamily="18" charset="0"/>
                        </a:rPr>
                        <a:t>và</a:t>
                      </a:r>
                      <a:r>
                        <a:rPr kumimoji="0" lang="en-US" sz="3200" b="1" i="0" u="none" strike="noStrike" cap="none" normalizeH="0" baseline="0">
                          <a:ln>
                            <a:noFill/>
                          </a:ln>
                          <a:solidFill>
                            <a:schemeClr val="accent1">
                              <a:lumMod val="50000"/>
                            </a:schemeClr>
                          </a:solidFill>
                          <a:effectLst/>
                          <a:latin typeface="Times New Roman" panose="02020603050405020304" pitchFamily="18" charset="0"/>
                          <a:cs typeface="Times New Roman" panose="02020603050405020304" pitchFamily="18" charset="0"/>
                        </a:rPr>
                        <a:t> </a:t>
                      </a:r>
                      <a:endParaRPr kumimoji="0" lang="en-US" sz="3200" b="1" i="0" u="none" strike="noStrike" cap="none" normalizeH="0" baseline="0">
                        <a:ln>
                          <a:noFill/>
                        </a:ln>
                        <a:solidFill>
                          <a:schemeClr val="accent1">
                            <a:lumMod val="50000"/>
                          </a:schemeClr>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20000"/>
                        </a:spcBef>
                        <a:spcAft>
                          <a:spcPct val="0"/>
                        </a:spcAft>
                        <a:buClrTx/>
                        <a:buSzTx/>
                        <a:buFontTx/>
                        <a:buNone/>
                      </a:pPr>
                      <a:r>
                        <a:rPr kumimoji="0" lang="en-US" sz="3200" b="1" i="0" u="none" strike="noStrike" cap="none" normalizeH="0" baseline="0" err="1">
                          <a:ln>
                            <a:noFill/>
                          </a:ln>
                          <a:solidFill>
                            <a:schemeClr val="accent1">
                              <a:lumMod val="50000"/>
                            </a:schemeClr>
                          </a:solidFill>
                          <a:effectLst/>
                          <a:latin typeface="Times New Roman" panose="02020603050405020304" pitchFamily="18" charset="0"/>
                          <a:cs typeface="Times New Roman" panose="02020603050405020304" pitchFamily="18" charset="0"/>
                        </a:rPr>
                        <a:t>bạn</a:t>
                      </a:r>
                      <a:r>
                        <a:rPr kumimoji="0" lang="en-US" sz="3200" b="1" i="0" u="none" strike="noStrike" cap="none" normalizeH="0" baseline="0">
                          <a:ln>
                            <a:noFill/>
                          </a:ln>
                          <a:solidFill>
                            <a:schemeClr val="accent1">
                              <a:lumMod val="50000"/>
                            </a:schemeClr>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err="1">
                          <a:ln>
                            <a:noFill/>
                          </a:ln>
                          <a:solidFill>
                            <a:schemeClr val="accent1">
                              <a:lumMod val="50000"/>
                            </a:schemeClr>
                          </a:solidFill>
                          <a:effectLst/>
                          <a:latin typeface="Times New Roman" panose="02020603050405020304" pitchFamily="18" charset="0"/>
                          <a:cs typeface="Times New Roman" panose="02020603050405020304" pitchFamily="18" charset="0"/>
                        </a:rPr>
                        <a:t>gái</a:t>
                      </a:r>
                      <a:endParaRPr kumimoji="0" lang="vi-VN" sz="3200" b="1" i="0" u="none" strike="noStrike" cap="none" normalizeH="0" baseline="0">
                        <a:ln>
                          <a:noFill/>
                        </a:ln>
                        <a:solidFill>
                          <a:schemeClr val="accent1">
                            <a:lumMod val="50000"/>
                          </a:schemeClr>
                        </a:solidFill>
                        <a:effectLst/>
                        <a:latin typeface="Times New Roman" panose="02020603050405020304" pitchFamily="18" charset="0"/>
                        <a:cs typeface="Times New Roman" panose="02020603050405020304" pitchFamily="18" charset="0"/>
                      </a:endParaRP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81372">
                <a:tc>
                  <a:txBody>
                    <a:bodyPr/>
                    <a:lstStyle>
                      <a:lvl1pPr>
                        <a:spcBef>
                          <a:spcPct val="20000"/>
                        </a:spcBef>
                        <a:defRPr sz="2800">
                          <a:solidFill>
                            <a:schemeClr val="tx1"/>
                          </a:solidFill>
                          <a:latin typeface=".VnTime" panose="020B7200000000000000" pitchFamily="34" charset="0"/>
                        </a:defRPr>
                      </a:lvl1pPr>
                      <a:lvl2pPr marL="742950" indent="-285750">
                        <a:spcBef>
                          <a:spcPct val="20000"/>
                        </a:spcBef>
                        <a:defRPr sz="2400">
                          <a:solidFill>
                            <a:schemeClr val="tx1"/>
                          </a:solidFill>
                          <a:latin typeface=".VnTime" panose="020B7200000000000000" pitchFamily="34" charset="0"/>
                        </a:defRPr>
                      </a:lvl2pPr>
                      <a:lvl3pPr marL="1143000" indent="-228600">
                        <a:spcBef>
                          <a:spcPct val="20000"/>
                        </a:spcBef>
                        <a:defRPr sz="2000">
                          <a:solidFill>
                            <a:schemeClr val="tx1"/>
                          </a:solidFill>
                          <a:latin typeface=".VnTime" panose="020B7200000000000000" pitchFamily="34" charset="0"/>
                        </a:defRPr>
                      </a:lvl3pPr>
                      <a:lvl4pPr marL="1600200" indent="-228600">
                        <a:spcBef>
                          <a:spcPct val="20000"/>
                        </a:spcBef>
                        <a:defRPr>
                          <a:solidFill>
                            <a:schemeClr val="tx1"/>
                          </a:solidFill>
                          <a:latin typeface=".VnTime" panose="020B7200000000000000" pitchFamily="34" charset="0"/>
                        </a:defRPr>
                      </a:lvl4pPr>
                      <a:lvl5pPr marL="2057400" indent="-228600">
                        <a:spcBef>
                          <a:spcPct val="20000"/>
                        </a:spcBef>
                        <a:defRPr>
                          <a:solidFill>
                            <a:schemeClr val="tx1"/>
                          </a:solidFill>
                          <a:latin typeface=".VnTime" panose="020B7200000000000000" pitchFamily="34" charset="0"/>
                        </a:defRPr>
                      </a:lvl5pPr>
                      <a:lvl6pPr marL="2514600" indent="-228600" eaLnBrk="0" fontAlgn="base" hangingPunct="0">
                        <a:spcBef>
                          <a:spcPct val="20000"/>
                        </a:spcBef>
                        <a:spcAft>
                          <a:spcPct val="0"/>
                        </a:spcAft>
                        <a:defRPr>
                          <a:solidFill>
                            <a:schemeClr val="tx1"/>
                          </a:solidFill>
                          <a:latin typeface=".VnTime" panose="020B7200000000000000" pitchFamily="34" charset="0"/>
                        </a:defRPr>
                      </a:lvl6pPr>
                      <a:lvl7pPr marL="2971800" indent="-228600" eaLnBrk="0" fontAlgn="base" hangingPunct="0">
                        <a:spcBef>
                          <a:spcPct val="20000"/>
                        </a:spcBef>
                        <a:spcAft>
                          <a:spcPct val="0"/>
                        </a:spcAft>
                        <a:defRPr>
                          <a:solidFill>
                            <a:schemeClr val="tx1"/>
                          </a:solidFill>
                          <a:latin typeface=".VnTime" panose="020B7200000000000000" pitchFamily="34" charset="0"/>
                        </a:defRPr>
                      </a:lvl7pPr>
                      <a:lvl8pPr marL="3429000" indent="-228600" eaLnBrk="0" fontAlgn="base" hangingPunct="0">
                        <a:spcBef>
                          <a:spcPct val="20000"/>
                        </a:spcBef>
                        <a:spcAft>
                          <a:spcPct val="0"/>
                        </a:spcAft>
                        <a:defRPr>
                          <a:solidFill>
                            <a:schemeClr val="tx1"/>
                          </a:solidFill>
                          <a:latin typeface=".VnTime" panose="020B7200000000000000" pitchFamily="34" charset="0"/>
                        </a:defRPr>
                      </a:lvl8pPr>
                      <a:lvl9pPr marL="3886200" indent="-228600" eaLnBrk="0" fontAlgn="base" hangingPunct="0">
                        <a:spcBef>
                          <a:spcPct val="20000"/>
                        </a:spcBef>
                        <a:spcAft>
                          <a:spcPct val="0"/>
                        </a:spcAft>
                        <a:defRPr>
                          <a:solidFill>
                            <a:schemeClr val="tx1"/>
                          </a:solidFill>
                          <a:latin typeface=".VnTime" panose="020B7200000000000000"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pPr>
                      <a:endParaRPr kumimoji="0" lang="vi-VN" sz="32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nTime" panose="020B7200000000000000" pitchFamily="34" charset="0"/>
                        </a:defRPr>
                      </a:lvl1pPr>
                      <a:lvl2pPr marL="742950" indent="-285750">
                        <a:spcBef>
                          <a:spcPct val="20000"/>
                        </a:spcBef>
                        <a:defRPr sz="2400">
                          <a:solidFill>
                            <a:schemeClr val="tx1"/>
                          </a:solidFill>
                          <a:latin typeface=".VnTime" panose="020B7200000000000000" pitchFamily="34" charset="0"/>
                        </a:defRPr>
                      </a:lvl2pPr>
                      <a:lvl3pPr marL="1143000" indent="-228600">
                        <a:spcBef>
                          <a:spcPct val="20000"/>
                        </a:spcBef>
                        <a:defRPr sz="2000">
                          <a:solidFill>
                            <a:schemeClr val="tx1"/>
                          </a:solidFill>
                          <a:latin typeface=".VnTime" panose="020B7200000000000000" pitchFamily="34" charset="0"/>
                        </a:defRPr>
                      </a:lvl3pPr>
                      <a:lvl4pPr marL="1600200" indent="-228600">
                        <a:spcBef>
                          <a:spcPct val="20000"/>
                        </a:spcBef>
                        <a:defRPr>
                          <a:solidFill>
                            <a:schemeClr val="tx1"/>
                          </a:solidFill>
                          <a:latin typeface=".VnTime" panose="020B7200000000000000" pitchFamily="34" charset="0"/>
                        </a:defRPr>
                      </a:lvl4pPr>
                      <a:lvl5pPr marL="2057400" indent="-228600">
                        <a:spcBef>
                          <a:spcPct val="20000"/>
                        </a:spcBef>
                        <a:defRPr>
                          <a:solidFill>
                            <a:schemeClr val="tx1"/>
                          </a:solidFill>
                          <a:latin typeface=".VnTime" panose="020B7200000000000000" pitchFamily="34" charset="0"/>
                        </a:defRPr>
                      </a:lvl5pPr>
                      <a:lvl6pPr marL="2514600" indent="-228600" eaLnBrk="0" fontAlgn="base" hangingPunct="0">
                        <a:spcBef>
                          <a:spcPct val="20000"/>
                        </a:spcBef>
                        <a:spcAft>
                          <a:spcPct val="0"/>
                        </a:spcAft>
                        <a:defRPr>
                          <a:solidFill>
                            <a:schemeClr val="tx1"/>
                          </a:solidFill>
                          <a:latin typeface=".VnTime" panose="020B7200000000000000" pitchFamily="34" charset="0"/>
                        </a:defRPr>
                      </a:lvl6pPr>
                      <a:lvl7pPr marL="2971800" indent="-228600" eaLnBrk="0" fontAlgn="base" hangingPunct="0">
                        <a:spcBef>
                          <a:spcPct val="20000"/>
                        </a:spcBef>
                        <a:spcAft>
                          <a:spcPct val="0"/>
                        </a:spcAft>
                        <a:defRPr>
                          <a:solidFill>
                            <a:schemeClr val="tx1"/>
                          </a:solidFill>
                          <a:latin typeface=".VnTime" panose="020B7200000000000000" pitchFamily="34" charset="0"/>
                        </a:defRPr>
                      </a:lvl7pPr>
                      <a:lvl8pPr marL="3429000" indent="-228600" eaLnBrk="0" fontAlgn="base" hangingPunct="0">
                        <a:spcBef>
                          <a:spcPct val="20000"/>
                        </a:spcBef>
                        <a:spcAft>
                          <a:spcPct val="0"/>
                        </a:spcAft>
                        <a:defRPr>
                          <a:solidFill>
                            <a:schemeClr val="tx1"/>
                          </a:solidFill>
                          <a:latin typeface=".VnTime" panose="020B7200000000000000" pitchFamily="34" charset="0"/>
                        </a:defRPr>
                      </a:lvl8pPr>
                      <a:lvl9pPr marL="3886200" indent="-228600" eaLnBrk="0" fontAlgn="base" hangingPunct="0">
                        <a:spcBef>
                          <a:spcPct val="20000"/>
                        </a:spcBef>
                        <a:spcAft>
                          <a:spcPct val="0"/>
                        </a:spcAft>
                        <a:defRPr>
                          <a:solidFill>
                            <a:schemeClr val="tx1"/>
                          </a:solidFill>
                          <a:latin typeface=".VnTime" panose="020B7200000000000000"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pPr>
                      <a:endParaRPr kumimoji="0" lang="vi-VN" sz="32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nTime" panose="020B7200000000000000" pitchFamily="34" charset="0"/>
                        </a:defRPr>
                      </a:lvl1pPr>
                      <a:lvl2pPr marL="742950" indent="-285750">
                        <a:spcBef>
                          <a:spcPct val="20000"/>
                        </a:spcBef>
                        <a:defRPr sz="2400">
                          <a:solidFill>
                            <a:schemeClr val="tx1"/>
                          </a:solidFill>
                          <a:latin typeface=".VnTime" panose="020B7200000000000000" pitchFamily="34" charset="0"/>
                        </a:defRPr>
                      </a:lvl2pPr>
                      <a:lvl3pPr marL="1143000" indent="-228600">
                        <a:spcBef>
                          <a:spcPct val="20000"/>
                        </a:spcBef>
                        <a:defRPr sz="2000">
                          <a:solidFill>
                            <a:schemeClr val="tx1"/>
                          </a:solidFill>
                          <a:latin typeface=".VnTime" panose="020B7200000000000000" pitchFamily="34" charset="0"/>
                        </a:defRPr>
                      </a:lvl3pPr>
                      <a:lvl4pPr marL="1600200" indent="-228600">
                        <a:spcBef>
                          <a:spcPct val="20000"/>
                        </a:spcBef>
                        <a:defRPr>
                          <a:solidFill>
                            <a:schemeClr val="tx1"/>
                          </a:solidFill>
                          <a:latin typeface=".VnTime" panose="020B7200000000000000" pitchFamily="34" charset="0"/>
                        </a:defRPr>
                      </a:lvl4pPr>
                      <a:lvl5pPr marL="2057400" indent="-228600">
                        <a:spcBef>
                          <a:spcPct val="20000"/>
                        </a:spcBef>
                        <a:defRPr>
                          <a:solidFill>
                            <a:schemeClr val="tx1"/>
                          </a:solidFill>
                          <a:latin typeface=".VnTime" panose="020B7200000000000000" pitchFamily="34" charset="0"/>
                        </a:defRPr>
                      </a:lvl5pPr>
                      <a:lvl6pPr marL="2514600" indent="-228600" eaLnBrk="0" fontAlgn="base" hangingPunct="0">
                        <a:spcBef>
                          <a:spcPct val="20000"/>
                        </a:spcBef>
                        <a:spcAft>
                          <a:spcPct val="0"/>
                        </a:spcAft>
                        <a:defRPr>
                          <a:solidFill>
                            <a:schemeClr val="tx1"/>
                          </a:solidFill>
                          <a:latin typeface=".VnTime" panose="020B7200000000000000" pitchFamily="34" charset="0"/>
                        </a:defRPr>
                      </a:lvl6pPr>
                      <a:lvl7pPr marL="2971800" indent="-228600" eaLnBrk="0" fontAlgn="base" hangingPunct="0">
                        <a:spcBef>
                          <a:spcPct val="20000"/>
                        </a:spcBef>
                        <a:spcAft>
                          <a:spcPct val="0"/>
                        </a:spcAft>
                        <a:defRPr>
                          <a:solidFill>
                            <a:schemeClr val="tx1"/>
                          </a:solidFill>
                          <a:latin typeface=".VnTime" panose="020B7200000000000000" pitchFamily="34" charset="0"/>
                        </a:defRPr>
                      </a:lvl7pPr>
                      <a:lvl8pPr marL="3429000" indent="-228600" eaLnBrk="0" fontAlgn="base" hangingPunct="0">
                        <a:spcBef>
                          <a:spcPct val="20000"/>
                        </a:spcBef>
                        <a:spcAft>
                          <a:spcPct val="0"/>
                        </a:spcAft>
                        <a:defRPr>
                          <a:solidFill>
                            <a:schemeClr val="tx1"/>
                          </a:solidFill>
                          <a:latin typeface=".VnTime" panose="020B7200000000000000" pitchFamily="34" charset="0"/>
                        </a:defRPr>
                      </a:lvl8pPr>
                      <a:lvl9pPr marL="3886200" indent="-228600" eaLnBrk="0" fontAlgn="base" hangingPunct="0">
                        <a:spcBef>
                          <a:spcPct val="20000"/>
                        </a:spcBef>
                        <a:spcAft>
                          <a:spcPct val="0"/>
                        </a:spcAft>
                        <a:defRPr>
                          <a:solidFill>
                            <a:schemeClr val="tx1"/>
                          </a:solidFill>
                          <a:latin typeface=".VnTime" panose="020B7200000000000000"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Char char="v"/>
                      </a:pPr>
                      <a:endParaRPr kumimoji="0" lang="vi-VN" sz="3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2217965" y="3277956"/>
            <a:ext cx="2452914" cy="2246769"/>
          </a:xfrm>
          <a:prstGeom prst="rect">
            <a:avLst/>
          </a:prstGeom>
          <a:noFill/>
        </p:spPr>
        <p:txBody>
          <a:bodyPr wrap="square" rtlCol="0">
            <a:spAutoFit/>
          </a:bodyPr>
          <a:lstStyle/>
          <a:p>
            <a:pPr algn="just"/>
            <a:r>
              <a:rPr lang="en-US" sz="2800">
                <a:solidFill>
                  <a:srgbClr val="FF3300"/>
                </a:solidFill>
                <a:latin typeface="Times New Roman" panose="02020603050405020304" pitchFamily="18" charset="0"/>
                <a:cs typeface="Times New Roman" panose="02020603050405020304" pitchFamily="18" charset="0"/>
              </a:rPr>
              <a:t>đá bóng, đấu kiếm, bắn súng, cờ tướng, lái máy bay trên không, …</a:t>
            </a:r>
            <a:endParaRPr lang="en-US" sz="2800">
              <a:solidFill>
                <a:srgbClr val="FF33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831443" y="3277957"/>
            <a:ext cx="2452914" cy="2246769"/>
          </a:xfrm>
          <a:prstGeom prst="rect">
            <a:avLst/>
          </a:prstGeom>
          <a:noFill/>
        </p:spPr>
        <p:txBody>
          <a:bodyPr wrap="square" rtlCol="0">
            <a:spAutoFit/>
          </a:bodyPr>
          <a:lstStyle/>
          <a:p>
            <a:pPr algn="just"/>
            <a:r>
              <a:rPr lang="en-US" sz="2800">
                <a:solidFill>
                  <a:srgbClr val="FF3300"/>
                </a:solidFill>
                <a:latin typeface="Times New Roman" panose="02020603050405020304" pitchFamily="18" charset="0"/>
                <a:cs typeface="Times New Roman" panose="02020603050405020304" pitchFamily="18" charset="0"/>
              </a:rPr>
              <a:t>búp bê, nhảy dây, trồng nụ trồng hoa, chơi chuyền, nhảy lò cò,…</a:t>
            </a:r>
            <a:endParaRPr lang="en-US" sz="2800">
              <a:solidFill>
                <a:srgbClr val="FF33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444921" y="3277955"/>
            <a:ext cx="2452914" cy="2677656"/>
          </a:xfrm>
          <a:prstGeom prst="rect">
            <a:avLst/>
          </a:prstGeom>
          <a:noFill/>
        </p:spPr>
        <p:txBody>
          <a:bodyPr wrap="square" rtlCol="0">
            <a:spAutoFit/>
          </a:bodyPr>
          <a:lstStyle/>
          <a:p>
            <a:pPr algn="just"/>
            <a:r>
              <a:rPr lang="en-US" sz="2800">
                <a:solidFill>
                  <a:srgbClr val="FF3300"/>
                </a:solidFill>
                <a:latin typeface="Times New Roman" panose="02020603050405020304" pitchFamily="18" charset="0"/>
                <a:cs typeface="Times New Roman" panose="02020603050405020304" pitchFamily="18" charset="0"/>
              </a:rPr>
              <a:t>thả diều, rước đèn, trò chơi điện tử, xếp hình, cắm trại, đu quay, cầu trượt,…</a:t>
            </a:r>
            <a:endParaRPr lang="en-US" sz="2800">
              <a:solidFill>
                <a:srgbClr val="FF33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3539"/>
                                        </p:tgtEl>
                                        <p:attrNameLst>
                                          <p:attrName>style.visibility</p:attrName>
                                        </p:attrNameLst>
                                      </p:cBhvr>
                                      <p:to>
                                        <p:strVal val="visible"/>
                                      </p:to>
                                    </p:set>
                                    <p:animEffect transition="in" filter="slide(fromBottom)">
                                      <p:cBhvr>
                                        <p:cTn id="7" dur="500"/>
                                        <p:tgtEl>
                                          <p:spTgt spid="6353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1370149" y="1076959"/>
            <a:ext cx="9056913" cy="1394022"/>
            <a:chOff x="976087" y="1281114"/>
            <a:chExt cx="5791200" cy="1951380"/>
          </a:xfrm>
        </p:grpSpPr>
        <p:sp>
          <p:nvSpPr>
            <p:cNvPr id="5" name="Cloud 4"/>
            <p:cNvSpPr/>
            <p:nvPr/>
          </p:nvSpPr>
          <p:spPr>
            <a:xfrm>
              <a:off x="976087" y="1281114"/>
              <a:ext cx="5791200" cy="1951380"/>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6"/>
            <p:cNvSpPr txBox="1">
              <a:spLocks noChangeArrowheads="1"/>
            </p:cNvSpPr>
            <p:nvPr/>
          </p:nvSpPr>
          <p:spPr bwMode="auto">
            <a:xfrm>
              <a:off x="1802642" y="1502848"/>
              <a:ext cx="4423473" cy="150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1" fontAlgn="base" hangingPunct="1">
                <a:spcBef>
                  <a:spcPct val="0"/>
                </a:spcBef>
                <a:spcAft>
                  <a:spcPct val="0"/>
                </a:spcAft>
                <a:defRPr/>
              </a:pPr>
              <a:r>
                <a:rPr lang="vi-VN" sz="3200" b="1">
                  <a:solidFill>
                    <a:prstClr val="black"/>
                  </a:solidFill>
                  <a:latin typeface="Times New Roman" panose="02020603050405020304" pitchFamily="18" charset="0"/>
                </a:rPr>
                <a:t>b/ Những đồ chơi, trò chơi nào có ích? Chúng có ích như thế nào? </a:t>
              </a:r>
              <a:endParaRPr lang="vi-VN" sz="3200" b="1">
                <a:solidFill>
                  <a:prstClr val="black"/>
                </a:solidFill>
                <a:latin typeface="Times New Roman" panose="02020603050405020304" pitchFamily="18" charset="0"/>
              </a:endParaRPr>
            </a:p>
          </p:txBody>
        </p:sp>
      </p:grpSp>
      <p:sp>
        <p:nvSpPr>
          <p:cNvPr id="9" name="Text Box 121004"/>
          <p:cNvSpPr txBox="1">
            <a:spLocks noChangeArrowheads="1"/>
          </p:cNvSpPr>
          <p:nvPr/>
        </p:nvSpPr>
        <p:spPr bwMode="auto">
          <a:xfrm>
            <a:off x="1816462" y="2820366"/>
            <a:ext cx="8610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9pPr>
          </a:lstStyle>
          <a:p>
            <a:pPr algn="just">
              <a:spcBef>
                <a:spcPct val="50000"/>
              </a:spcBef>
            </a:pPr>
            <a:r>
              <a:rPr lang="vi-VN" altLang="en-US" sz="3200">
                <a:solidFill>
                  <a:srgbClr val="0000FF"/>
                </a:solidFill>
                <a:latin typeface="Times New Roman" panose="02020603050405020304" pitchFamily="18" charset="0"/>
                <a:cs typeface="Arial" panose="020B0604020202020204" pitchFamily="34" charset="0"/>
              </a:rPr>
              <a:t>Thả diều, rước đèn,  chơi búp bê, nhảy dây, trồng nụ trồng hoa, trò chơi điện tử, xếp hình, cắm trại, đu quay,bịt mắt bắt dê, cầu trượt, cưỡi ngựa…</a:t>
            </a:r>
            <a:endParaRPr lang="vi-VN" altLang="en-US" sz="3200">
              <a:solidFill>
                <a:srgbClr val="0000FF"/>
              </a:solidFill>
              <a:latin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1370149" y="1076959"/>
            <a:ext cx="9056913" cy="1394022"/>
            <a:chOff x="976087" y="1281114"/>
            <a:chExt cx="5791200" cy="1951380"/>
          </a:xfrm>
        </p:grpSpPr>
        <p:sp>
          <p:nvSpPr>
            <p:cNvPr id="5" name="Cloud 4"/>
            <p:cNvSpPr/>
            <p:nvPr/>
          </p:nvSpPr>
          <p:spPr>
            <a:xfrm>
              <a:off x="976087" y="1281114"/>
              <a:ext cx="5791200" cy="1951380"/>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6"/>
            <p:cNvSpPr txBox="1">
              <a:spLocks noChangeArrowheads="1"/>
            </p:cNvSpPr>
            <p:nvPr/>
          </p:nvSpPr>
          <p:spPr bwMode="auto">
            <a:xfrm>
              <a:off x="1802642" y="1502848"/>
              <a:ext cx="4423473" cy="150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1" fontAlgn="base" hangingPunct="1">
                <a:spcBef>
                  <a:spcPct val="0"/>
                </a:spcBef>
                <a:spcAft>
                  <a:spcPct val="0"/>
                </a:spcAft>
                <a:defRPr/>
              </a:pPr>
              <a:r>
                <a:rPr lang="vi-VN" sz="3200" b="1">
                  <a:solidFill>
                    <a:prstClr val="black"/>
                  </a:solidFill>
                  <a:latin typeface="Times New Roman" panose="02020603050405020304" pitchFamily="18" charset="0"/>
                </a:rPr>
                <a:t>Chơi các trò chơi ấy như thế nào thì chúng trở nên có hại? </a:t>
              </a:r>
              <a:endParaRPr lang="vi-VN" sz="3200" b="1">
                <a:solidFill>
                  <a:prstClr val="black"/>
                </a:solidFill>
                <a:latin typeface="Times New Roman" panose="02020603050405020304" pitchFamily="18" charset="0"/>
              </a:endParaRPr>
            </a:p>
          </p:txBody>
        </p:sp>
      </p:grpSp>
      <p:sp>
        <p:nvSpPr>
          <p:cNvPr id="9" name="Text Box 121004"/>
          <p:cNvSpPr txBox="1">
            <a:spLocks noChangeArrowheads="1"/>
          </p:cNvSpPr>
          <p:nvPr/>
        </p:nvSpPr>
        <p:spPr bwMode="auto">
          <a:xfrm>
            <a:off x="1816462" y="2820366"/>
            <a:ext cx="8610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9pPr>
          </a:lstStyle>
          <a:p>
            <a:pPr algn="just">
              <a:spcBef>
                <a:spcPct val="50000"/>
              </a:spcBef>
            </a:pPr>
            <a:r>
              <a:rPr lang="vi-VN" altLang="en-US" sz="3200">
                <a:solidFill>
                  <a:srgbClr val="0000FF"/>
                </a:solidFill>
                <a:latin typeface="Times New Roman" panose="02020603050405020304" pitchFamily="18" charset="0"/>
                <a:cs typeface="Arial" panose="020B0604020202020204" pitchFamily="34" charset="0"/>
              </a:rPr>
              <a:t>Nếu ham chơi quá, quên ăn, quên ngủ, quên học thì sẽ ảnh hưởng đến sức khỏe và học tập. Chơi điện tử nhiều sẽ hại mắt</a:t>
            </a:r>
            <a:endParaRPr lang="vi-VN" altLang="en-US" sz="3200">
              <a:solidFill>
                <a:srgbClr val="0000FF"/>
              </a:solidFill>
              <a:latin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1370149" y="1076959"/>
            <a:ext cx="9056913" cy="1394022"/>
            <a:chOff x="976087" y="1281114"/>
            <a:chExt cx="5791200" cy="1951380"/>
          </a:xfrm>
        </p:grpSpPr>
        <p:sp>
          <p:nvSpPr>
            <p:cNvPr id="5" name="Cloud 4"/>
            <p:cNvSpPr/>
            <p:nvPr/>
          </p:nvSpPr>
          <p:spPr>
            <a:xfrm>
              <a:off x="976087" y="1281114"/>
              <a:ext cx="5791200" cy="1951380"/>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6"/>
            <p:cNvSpPr txBox="1">
              <a:spLocks noChangeArrowheads="1"/>
            </p:cNvSpPr>
            <p:nvPr/>
          </p:nvSpPr>
          <p:spPr bwMode="auto">
            <a:xfrm>
              <a:off x="1802642" y="1502848"/>
              <a:ext cx="4423473" cy="150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1" fontAlgn="base" hangingPunct="1">
                <a:spcBef>
                  <a:spcPct val="0"/>
                </a:spcBef>
                <a:spcAft>
                  <a:spcPct val="0"/>
                </a:spcAft>
                <a:defRPr/>
              </a:pPr>
              <a:r>
                <a:rPr lang="vi-VN" sz="3200" b="1">
                  <a:solidFill>
                    <a:prstClr val="black"/>
                  </a:solidFill>
                  <a:latin typeface="Times New Roman" panose="02020603050405020304" pitchFamily="18" charset="0"/>
                </a:rPr>
                <a:t>c/</a:t>
              </a:r>
              <a:r>
                <a:rPr lang="en-US" sz="3200" b="1">
                  <a:solidFill>
                    <a:prstClr val="black"/>
                  </a:solidFill>
                  <a:latin typeface="Times New Roman" panose="02020603050405020304" pitchFamily="18" charset="0"/>
                </a:rPr>
                <a:t> </a:t>
              </a:r>
              <a:r>
                <a:rPr lang="vi-VN" sz="3200" b="1">
                  <a:solidFill>
                    <a:prstClr val="black"/>
                  </a:solidFill>
                  <a:latin typeface="Times New Roman" panose="02020603050405020304" pitchFamily="18" charset="0"/>
                </a:rPr>
                <a:t>Những trò chơi nào có hại? Chúng có hại như thế nào? </a:t>
              </a:r>
              <a:endParaRPr lang="vi-VN" sz="3200" b="1">
                <a:solidFill>
                  <a:prstClr val="black"/>
                </a:solidFill>
                <a:latin typeface="Times New Roman" panose="02020603050405020304" pitchFamily="18" charset="0"/>
              </a:endParaRPr>
            </a:p>
          </p:txBody>
        </p:sp>
      </p:grpSp>
      <p:sp>
        <p:nvSpPr>
          <p:cNvPr id="9" name="Text Box 121004"/>
          <p:cNvSpPr txBox="1">
            <a:spLocks noChangeArrowheads="1"/>
          </p:cNvSpPr>
          <p:nvPr/>
        </p:nvSpPr>
        <p:spPr bwMode="auto">
          <a:xfrm>
            <a:off x="2063205" y="2892937"/>
            <a:ext cx="86106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9pPr>
          </a:lstStyle>
          <a:p>
            <a:pPr algn="just">
              <a:spcBef>
                <a:spcPct val="50000"/>
              </a:spcBef>
            </a:pPr>
            <a:r>
              <a:rPr lang="vi-VN" altLang="en-US" sz="3200">
                <a:solidFill>
                  <a:srgbClr val="0000FF"/>
                </a:solidFill>
                <a:latin typeface="Times New Roman" panose="02020603050405020304" pitchFamily="18" charset="0"/>
                <a:cs typeface="Arial" panose="020B0604020202020204" pitchFamily="34" charset="0"/>
              </a:rPr>
              <a:t>Súng nước, đấu kiếm, súng cao su….</a:t>
            </a:r>
            <a:endParaRPr lang="vi-VN" altLang="en-US" sz="3200">
              <a:solidFill>
                <a:srgbClr val="0000FF"/>
              </a:solidFill>
              <a:latin typeface="Times New Roman" panose="02020603050405020304" pitchFamily="18" charset="0"/>
              <a:cs typeface="Arial" panose="020B0604020202020204" pitchFamily="34" charset="0"/>
            </a:endParaRPr>
          </a:p>
        </p:txBody>
      </p:sp>
      <p:sp>
        <p:nvSpPr>
          <p:cNvPr id="6" name="Text Box 121004"/>
          <p:cNvSpPr txBox="1">
            <a:spLocks noChangeArrowheads="1"/>
          </p:cNvSpPr>
          <p:nvPr/>
        </p:nvSpPr>
        <p:spPr bwMode="auto">
          <a:xfrm>
            <a:off x="2063205" y="3607280"/>
            <a:ext cx="8610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9pPr>
          </a:lstStyle>
          <a:p>
            <a:pPr algn="just">
              <a:spcBef>
                <a:spcPct val="50000"/>
              </a:spcBef>
            </a:pPr>
            <a:r>
              <a:rPr lang="en-US" altLang="en-US" sz="3200">
                <a:solidFill>
                  <a:srgbClr val="0000FF"/>
                </a:solidFill>
                <a:latin typeface="Times New Roman" panose="02020603050405020304" pitchFamily="18" charset="0"/>
                <a:cs typeface="Arial" panose="020B0604020202020204" pitchFamily="34" charset="0"/>
              </a:rPr>
              <a:t>Đây là những đồ chơi, trò chơi ảnh hưởng tới sức khỏe, thậm chí nguy hiểm đến tính mạng của con người. </a:t>
            </a:r>
            <a:endParaRPr lang="vi-VN" altLang="en-US" sz="3200">
              <a:solidFill>
                <a:srgbClr val="0000FF"/>
              </a:solidFill>
              <a:latin typeface="Times New Roman" panose="02020603050405020304" pitchFamily="18" charset="0"/>
              <a:cs typeface="Arial" panose="020B0604020202020204" pitchFamily="34" charset="0"/>
            </a:endParaRPr>
          </a:p>
        </p:txBody>
      </p:sp>
      <p:sp>
        <p:nvSpPr>
          <p:cNvPr id="2" name="Right Arrow 1"/>
          <p:cNvSpPr/>
          <p:nvPr/>
        </p:nvSpPr>
        <p:spPr>
          <a:xfrm>
            <a:off x="1370149" y="3753473"/>
            <a:ext cx="458651" cy="29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899077" y="1903268"/>
            <a:ext cx="10737751" cy="100568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một số đồ chơi, trò chơi của trẻ em.</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899077" y="3266356"/>
            <a:ext cx="10715804" cy="910467"/>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Biết những đồ chơi, trò chơi có lợi hay những đồ chơi, trò chơi có hại cho trẻ em.</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899077" y="4534231"/>
            <a:ext cx="10715804" cy="910467"/>
            <a:chOff x="-8052" y="1747250"/>
            <a:chExt cx="8976506" cy="910989"/>
          </a:xfrm>
        </p:grpSpPr>
        <p:sp>
          <p:nvSpPr>
            <p:cNvPr id="12" name="Rectangle 11"/>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Tìm những từ ngữ thể hiện tình cảm, thái độ của con người khi tham gia trò chơi.</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3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737817" y="2864100"/>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8434" name="Text Box 12"/>
          <p:cNvSpPr txBox="1">
            <a:spLocks noChangeArrowheads="1"/>
          </p:cNvSpPr>
          <p:nvPr/>
        </p:nvSpPr>
        <p:spPr bwMode="auto">
          <a:xfrm>
            <a:off x="1920421" y="2016805"/>
            <a:ext cx="40878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3200" b="1">
                <a:solidFill>
                  <a:srgbClr val="CC3300"/>
                </a:solidFill>
              </a:rPr>
              <a:t>Mẫu : say mê</a:t>
            </a:r>
            <a:endParaRPr lang="en-US" altLang="vi-VN" sz="3200" b="1">
              <a:solidFill>
                <a:srgbClr val="CC3300"/>
              </a:solidFill>
            </a:endParaRPr>
          </a:p>
        </p:txBody>
      </p:sp>
      <p:sp>
        <p:nvSpPr>
          <p:cNvPr id="18435" name="Rectangle 2"/>
          <p:cNvSpPr>
            <a:spLocks noChangeArrowheads="1"/>
          </p:cNvSpPr>
          <p:nvPr/>
        </p:nvSpPr>
        <p:spPr bwMode="auto">
          <a:xfrm>
            <a:off x="1188810" y="551541"/>
            <a:ext cx="9638848" cy="115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en-US" altLang="vi-VN" sz="3200" b="1">
                <a:cs typeface="Times New Roman" panose="02020603050405020304" pitchFamily="18" charset="0"/>
              </a:rPr>
              <a:t>4. </a:t>
            </a:r>
            <a:r>
              <a:rPr lang="en-US" altLang="vi-VN" sz="3200" b="1"/>
              <a:t>Tìm những từ ngữ miêu tả tình cảm, thái độ của con người khi tham gia các trò chơi.</a:t>
            </a:r>
            <a:endParaRPr lang="en-US" altLang="vi-VN" sz="5400" b="1">
              <a:latin typeface="Arial" panose="020B0604020202020204" pitchFamily="34" charset="0"/>
            </a:endParaRPr>
          </a:p>
        </p:txBody>
      </p:sp>
      <p:sp>
        <p:nvSpPr>
          <p:cNvPr id="5" name="Rectangle 3"/>
          <p:cNvSpPr>
            <a:spLocks noChangeArrowheads="1"/>
          </p:cNvSpPr>
          <p:nvPr/>
        </p:nvSpPr>
        <p:spPr bwMode="auto">
          <a:xfrm>
            <a:off x="1855334" y="2783114"/>
            <a:ext cx="8972324"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457200" indent="-457200" eaLnBrk="1" hangingPunct="1">
              <a:spcBef>
                <a:spcPct val="20000"/>
              </a:spcBef>
              <a:buFont typeface="Wingdings" panose="05000000000000000000" pitchFamily="2" charset="2"/>
              <a:buChar char="v"/>
            </a:pPr>
            <a:r>
              <a:rPr lang="en-US" altLang="vi-VN" sz="3200" b="1">
                <a:solidFill>
                  <a:schemeClr val="accent1">
                    <a:lumMod val="50000"/>
                  </a:schemeClr>
                </a:solidFill>
                <a:cs typeface="Times New Roman" panose="02020603050405020304" pitchFamily="18" charset="0"/>
              </a:rPr>
              <a:t>mê, đam mê, say mê, mê say, say, hăng say, say sưa, thích, ham thích, thú vị, hào hứng, … </a:t>
            </a:r>
            <a:endParaRPr lang="en-US" altLang="vi-VN" sz="3200" b="1">
              <a:solidFill>
                <a:schemeClr val="accent1">
                  <a:lumMod val="50000"/>
                </a:schemeClr>
              </a:solidFill>
              <a:cs typeface="Times New Roman" panose="02020603050405020304" pitchFamily="18" charset="0"/>
            </a:endParaRPr>
          </a:p>
        </p:txBody>
      </p:sp>
      <p:sp>
        <p:nvSpPr>
          <p:cNvPr id="6" name="Rectangle 4"/>
          <p:cNvSpPr>
            <a:spLocks noChangeArrowheads="1"/>
          </p:cNvSpPr>
          <p:nvPr/>
        </p:nvSpPr>
        <p:spPr bwMode="auto">
          <a:xfrm>
            <a:off x="1855334" y="4078514"/>
            <a:ext cx="86686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457200" indent="-457200">
              <a:spcBef>
                <a:spcPct val="20000"/>
              </a:spcBef>
              <a:buFont typeface="Wingdings" panose="05000000000000000000" pitchFamily="2" charset="2"/>
              <a:buChar char="v"/>
            </a:pPr>
            <a:r>
              <a:rPr lang="vi-VN" altLang="vi-VN" sz="3200" b="1">
                <a:solidFill>
                  <a:schemeClr val="accent1">
                    <a:lumMod val="50000"/>
                  </a:schemeClr>
                </a:solidFill>
                <a:cs typeface="Times New Roman" panose="02020603050405020304" pitchFamily="18" charset="0"/>
              </a:rPr>
              <a:t>gượng ép, miễn cưỡng, …</a:t>
            </a:r>
            <a:endParaRPr lang="vi-VN" altLang="vi-VN" sz="3200" b="1">
              <a:solidFill>
                <a:schemeClr val="accent1">
                  <a:lumMod val="50000"/>
                </a:schemeClr>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1370149" y="772159"/>
            <a:ext cx="9056913" cy="2203270"/>
            <a:chOff x="976087" y="1281114"/>
            <a:chExt cx="5791200" cy="3084180"/>
          </a:xfrm>
        </p:grpSpPr>
        <p:sp>
          <p:nvSpPr>
            <p:cNvPr id="5" name="Cloud 4"/>
            <p:cNvSpPr/>
            <p:nvPr/>
          </p:nvSpPr>
          <p:spPr>
            <a:xfrm>
              <a:off x="976087" y="1281114"/>
              <a:ext cx="5791200" cy="3084180"/>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6"/>
            <p:cNvSpPr txBox="1">
              <a:spLocks noChangeArrowheads="1"/>
            </p:cNvSpPr>
            <p:nvPr/>
          </p:nvSpPr>
          <p:spPr bwMode="auto">
            <a:xfrm>
              <a:off x="1792537" y="1724584"/>
              <a:ext cx="4423473" cy="2195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1" fontAlgn="base" hangingPunct="1">
                <a:spcBef>
                  <a:spcPct val="0"/>
                </a:spcBef>
                <a:spcAft>
                  <a:spcPct val="0"/>
                </a:spcAft>
                <a:defRPr/>
              </a:pPr>
              <a:r>
                <a:rPr lang="vi-VN" sz="3200" b="1">
                  <a:solidFill>
                    <a:prstClr val="black"/>
                  </a:solidFill>
                  <a:latin typeface="Times New Roman" panose="02020603050405020304" pitchFamily="18" charset="0"/>
                </a:rPr>
                <a:t>1. Câu hỏi ngoài dùng để hỏi những điều mình chưa biết thì câu hỏi còn dùng để làm gì? </a:t>
              </a:r>
              <a:endParaRPr lang="vi-VN" sz="3200" b="1">
                <a:solidFill>
                  <a:prstClr val="black"/>
                </a:solidFill>
                <a:latin typeface="Times New Roman" panose="02020603050405020304" pitchFamily="18" charset="0"/>
              </a:endParaRPr>
            </a:p>
          </p:txBody>
        </p:sp>
      </p:grpSp>
      <p:sp>
        <p:nvSpPr>
          <p:cNvPr id="9" name="Text Box 121004"/>
          <p:cNvSpPr txBox="1">
            <a:spLocks noChangeArrowheads="1"/>
          </p:cNvSpPr>
          <p:nvPr/>
        </p:nvSpPr>
        <p:spPr bwMode="auto">
          <a:xfrm>
            <a:off x="1816462" y="3519714"/>
            <a:ext cx="8610600" cy="206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9pPr>
          </a:lstStyle>
          <a:p>
            <a:pPr algn="just">
              <a:spcBef>
                <a:spcPct val="50000"/>
              </a:spcBef>
            </a:pPr>
            <a:r>
              <a:rPr lang="en-US" altLang="en-US" sz="3200">
                <a:solidFill>
                  <a:srgbClr val="0000FF"/>
                </a:solidFill>
                <a:latin typeface="Times New Roman" panose="02020603050405020304" pitchFamily="18" charset="0"/>
                <a:cs typeface="Arial" panose="020B0604020202020204" pitchFamily="34" charset="0"/>
              </a:rPr>
              <a:t>      </a:t>
            </a:r>
            <a:r>
              <a:rPr lang="vi-VN" altLang="en-US" sz="3200">
                <a:solidFill>
                  <a:srgbClr val="0000FF"/>
                </a:solidFill>
                <a:latin typeface="Times New Roman" panose="02020603050405020304" pitchFamily="18" charset="0"/>
                <a:cs typeface="Arial" panose="020B0604020202020204" pitchFamily="34" charset="0"/>
              </a:rPr>
              <a:t>C</a:t>
            </a:r>
            <a:r>
              <a:rPr lang="en-US" altLang="en-US" sz="3200">
                <a:solidFill>
                  <a:srgbClr val="0000FF"/>
                </a:solidFill>
                <a:latin typeface="Times New Roman" panose="02020603050405020304" pitchFamily="18" charset="0"/>
                <a:cs typeface="Arial" panose="020B0604020202020204" pitchFamily="34" charset="0"/>
              </a:rPr>
              <a:t>âu hỏi</a:t>
            </a:r>
            <a:r>
              <a:rPr lang="vi-VN" altLang="en-US" sz="3200">
                <a:solidFill>
                  <a:srgbClr val="0000FF"/>
                </a:solidFill>
                <a:latin typeface="Times New Roman" panose="02020603050405020304" pitchFamily="18" charset="0"/>
                <a:cs typeface="Arial" panose="020B0604020202020204" pitchFamily="34" charset="0"/>
              </a:rPr>
              <a:t> ngoài</a:t>
            </a:r>
            <a:r>
              <a:rPr lang="en-US" altLang="en-US" sz="3200">
                <a:solidFill>
                  <a:srgbClr val="0000FF"/>
                </a:solidFill>
                <a:latin typeface="Times New Roman" panose="02020603050405020304" pitchFamily="18" charset="0"/>
                <a:cs typeface="Arial" panose="020B0604020202020204" pitchFamily="34" charset="0"/>
              </a:rPr>
              <a:t> dùng để hỏi những điều mình chưa biết thì câu hỏi còn dùng để  thể hiện thái độ khen, chê; sự khẳng định, phủ định và nêu lên yêu cầu, mong muốn</a:t>
            </a:r>
            <a:r>
              <a:rPr lang="vi-VN" altLang="en-US" sz="3200">
                <a:solidFill>
                  <a:srgbClr val="0000FF"/>
                </a:solidFill>
                <a:latin typeface="Times New Roman" panose="02020603050405020304" pitchFamily="18" charset="0"/>
                <a:cs typeface="Arial" panose="020B0604020202020204" pitchFamily="34" charset="0"/>
              </a:rPr>
              <a:t>, đề nghị</a:t>
            </a:r>
            <a:r>
              <a:rPr lang="en-US" altLang="en-US" sz="3200">
                <a:solidFill>
                  <a:srgbClr val="0000FF"/>
                </a:solidFill>
                <a:latin typeface="Times New Roman" panose="02020603050405020304" pitchFamily="18" charset="0"/>
                <a:cs typeface="Arial" panose="020B0604020202020204" pitchFamily="34" charset="0"/>
              </a:rPr>
              <a:t>. </a:t>
            </a:r>
            <a:endParaRPr lang="en-US" altLang="en-US" sz="3200">
              <a:solidFill>
                <a:srgbClr val="0000FF"/>
              </a:solidFill>
              <a:latin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899077" y="1903268"/>
            <a:ext cx="10737751" cy="100568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một số đồ chơi, trò chơi của trẻ em.</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899077" y="3266356"/>
            <a:ext cx="10715804" cy="910467"/>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Biết những đồ chơi, trò chơi có lợi hay những đồ chơi, trò chơi có hại cho trẻ em.</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899077" y="4534231"/>
            <a:ext cx="10715804" cy="910467"/>
            <a:chOff x="-8052" y="1747250"/>
            <a:chExt cx="8976506" cy="910989"/>
          </a:xfrm>
        </p:grpSpPr>
        <p:sp>
          <p:nvSpPr>
            <p:cNvPr id="12" name="Rectangle 11"/>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Tìm những từ ngữ thể hiện tình cảm, thái độ của con người khi tham gia trò chơi.</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4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698364" y="4176823"/>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3263900" y="2049780"/>
            <a:ext cx="6315710" cy="24726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b="1">
                <a:solidFill>
                  <a:srgbClr val="FF0000"/>
                </a:solidFill>
              </a:rPr>
              <a:t>VẬN DỤNG</a:t>
            </a:r>
            <a:endParaRPr lang="vi-VN" altLang="en-US" sz="3600" b="1">
              <a:solidFill>
                <a:srgbClr val="FF0000"/>
              </a:solidFill>
            </a:endParaRPr>
          </a:p>
        </p:txBody>
      </p:sp>
      <p:pic>
        <p:nvPicPr>
          <p:cNvPr id="2" name="Picture 1" descr="pp8"/>
          <p:cNvPicPr>
            <a:picLocks noChangeAspect="1"/>
          </p:cNvPicPr>
          <p:nvPr/>
        </p:nvPicPr>
        <p:blipFill>
          <a:blip r:embed="rId2">
            <a:clrChange>
              <a:clrFrom>
                <a:srgbClr val="FEFEFE">
                  <a:alpha val="100000"/>
                </a:srgbClr>
              </a:clrFrom>
              <a:clrTo>
                <a:srgbClr val="FEFEFE">
                  <a:alpha val="100000"/>
                  <a:alpha val="0"/>
                </a:srgbClr>
              </a:clrTo>
            </a:clrChange>
          </a:blip>
          <a:stretch>
            <a:fillRect/>
          </a:stretch>
        </p:blipFill>
        <p:spPr>
          <a:xfrm>
            <a:off x="2385695" y="1162050"/>
            <a:ext cx="2252345" cy="207264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Cloud Callout 2"/>
          <p:cNvSpPr/>
          <p:nvPr/>
        </p:nvSpPr>
        <p:spPr>
          <a:xfrm>
            <a:off x="2608289" y="1146262"/>
            <a:ext cx="7217882" cy="3028402"/>
          </a:xfrm>
          <a:prstGeom prst="cloudCallout">
            <a:avLst>
              <a:gd name="adj1" fmla="val -57577"/>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Qua bài học hôm nay, em nắm được kiến thức gì?</a:t>
            </a:r>
            <a:endParaRPr lang="en-US" sz="3200" dirty="0">
              <a:solidFill>
                <a:schemeClr val="tx1"/>
              </a:solidFill>
            </a:endParaRPr>
          </a:p>
        </p:txBody>
      </p:sp>
      <p:sp>
        <p:nvSpPr>
          <p:cNvPr id="6" name="Double Wave 5"/>
          <p:cNvSpPr/>
          <p:nvPr/>
        </p:nvSpPr>
        <p:spPr>
          <a:xfrm>
            <a:off x="2124381" y="1146262"/>
            <a:ext cx="8505011"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b="1">
                <a:solidFill>
                  <a:schemeClr val="tx1"/>
                </a:solidFill>
                <a:latin typeface="Times New Roman" panose="02020603050405020304" pitchFamily="18" charset="0"/>
                <a:cs typeface="Times New Roman" panose="02020603050405020304" pitchFamily="18" charset="0"/>
              </a:rPr>
              <a:t>Về nhà em cần:</a:t>
            </a:r>
            <a:endParaRPr lang="en-US" sz="3200" b="1">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Ôn tập kiến thức bài học.</a:t>
            </a:r>
            <a:endParaRPr lang="en-US" sz="320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b="1">
                <a:solidFill>
                  <a:schemeClr val="tx1"/>
                </a:solidFill>
                <a:latin typeface="Times New Roman" panose="02020603050405020304" pitchFamily="18" charset="0"/>
                <a:cs typeface="Times New Roman" panose="02020603050405020304" pitchFamily="18" charset="0"/>
              </a:rPr>
              <a:t>Giữ phép lịch sự khi đặt câu hỏi</a:t>
            </a:r>
            <a:endParaRPr lang="vi-VN" sz="3200" b="1">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a:p>
          <a:p>
            <a:pPr marL="285750" indent="-285750" algn="ctr">
              <a:buFontTx/>
              <a:buChar char="-"/>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Text Box 149510"/>
          <p:cNvSpPr txBox="1">
            <a:spLocks noChangeArrowheads="1"/>
          </p:cNvSpPr>
          <p:nvPr/>
        </p:nvSpPr>
        <p:spPr bwMode="auto">
          <a:xfrm>
            <a:off x="1291771" y="1058958"/>
            <a:ext cx="9855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9pPr>
          </a:lstStyle>
          <a:p>
            <a:pPr algn="just">
              <a:spcBef>
                <a:spcPct val="50000"/>
              </a:spcBef>
            </a:pPr>
            <a:r>
              <a:rPr lang="en-US" altLang="en-US" sz="2800">
                <a:solidFill>
                  <a:srgbClr val="0000FF"/>
                </a:solidFill>
                <a:latin typeface="Times New Roman" panose="02020603050405020304" pitchFamily="18" charset="0"/>
                <a:cs typeface="Arial" panose="020B0604020202020204" pitchFamily="34" charset="0"/>
              </a:rPr>
              <a:t>2. Chọn câu hỏi thể hiện thái độ</a:t>
            </a:r>
            <a:r>
              <a:rPr lang="en-US" altLang="en-US" sz="2800">
                <a:solidFill>
                  <a:srgbClr val="000099"/>
                </a:solidFill>
                <a:latin typeface="Times New Roman" panose="02020603050405020304" pitchFamily="18" charset="0"/>
                <a:cs typeface="Arial" panose="020B0604020202020204" pitchFamily="34" charset="0"/>
              </a:rPr>
              <a:t>: </a:t>
            </a:r>
            <a:r>
              <a:rPr lang="en-US" altLang="en-US" sz="2800" b="1">
                <a:solidFill>
                  <a:srgbClr val="FF0000"/>
                </a:solidFill>
                <a:latin typeface="Times New Roman" panose="02020603050405020304" pitchFamily="18" charset="0"/>
                <a:cs typeface="Arial" panose="020B0604020202020204" pitchFamily="34" charset="0"/>
              </a:rPr>
              <a:t>chê</a:t>
            </a:r>
            <a:r>
              <a:rPr lang="en-US" altLang="en-US" sz="2800">
                <a:solidFill>
                  <a:srgbClr val="FF0000"/>
                </a:solidFill>
                <a:latin typeface="Times New Roman" panose="02020603050405020304" pitchFamily="18" charset="0"/>
                <a:cs typeface="Arial" panose="020B0604020202020204" pitchFamily="34" charset="0"/>
              </a:rPr>
              <a:t> ,</a:t>
            </a:r>
            <a:r>
              <a:rPr lang="en-US" altLang="en-US" sz="2800">
                <a:solidFill>
                  <a:srgbClr val="000099"/>
                </a:solidFill>
                <a:latin typeface="Times New Roman" panose="02020603050405020304" pitchFamily="18" charset="0"/>
                <a:cs typeface="Arial" panose="020B0604020202020204" pitchFamily="34" charset="0"/>
              </a:rPr>
              <a:t> </a:t>
            </a:r>
            <a:r>
              <a:rPr lang="en-US" altLang="en-US" sz="2800" b="1">
                <a:solidFill>
                  <a:srgbClr val="FF0000"/>
                </a:solidFill>
                <a:latin typeface="Times New Roman" panose="02020603050405020304" pitchFamily="18" charset="0"/>
                <a:cs typeface="Arial" panose="020B0604020202020204" pitchFamily="34" charset="0"/>
              </a:rPr>
              <a:t>khen, đề nghị, khẳng định</a:t>
            </a:r>
            <a:r>
              <a:rPr lang="en-US" altLang="en-US" sz="2800">
                <a:solidFill>
                  <a:srgbClr val="000099"/>
                </a:solidFill>
                <a:latin typeface="Times New Roman" panose="02020603050405020304" pitchFamily="18" charset="0"/>
                <a:cs typeface="Arial" panose="020B0604020202020204" pitchFamily="34" charset="0"/>
              </a:rPr>
              <a:t> </a:t>
            </a:r>
            <a:r>
              <a:rPr lang="en-US" altLang="en-US" sz="2800">
                <a:solidFill>
                  <a:srgbClr val="0000FF"/>
                </a:solidFill>
                <a:latin typeface="Times New Roman" panose="02020603050405020304" pitchFamily="18" charset="0"/>
                <a:cs typeface="Arial" panose="020B0604020202020204" pitchFamily="34" charset="0"/>
              </a:rPr>
              <a:t>trong các câu sau:</a:t>
            </a:r>
            <a:endParaRPr lang="en-US" altLang="en-US" sz="2800">
              <a:solidFill>
                <a:srgbClr val="0000FF"/>
              </a:solidFill>
              <a:latin typeface="Times New Roman" panose="02020603050405020304" pitchFamily="18" charset="0"/>
              <a:cs typeface="Arial" panose="020B0604020202020204" pitchFamily="34" charset="0"/>
            </a:endParaRPr>
          </a:p>
        </p:txBody>
      </p:sp>
      <p:sp>
        <p:nvSpPr>
          <p:cNvPr id="8" name="Rectangle 7"/>
          <p:cNvSpPr>
            <a:spLocks noChangeArrowheads="1"/>
          </p:cNvSpPr>
          <p:nvPr/>
        </p:nvSpPr>
        <p:spPr bwMode="auto">
          <a:xfrm>
            <a:off x="1291771" y="2174990"/>
            <a:ext cx="8610600" cy="285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9pPr>
          </a:lstStyle>
          <a:p>
            <a:pPr eaLnBrk="1" hangingPunct="1">
              <a:lnSpc>
                <a:spcPct val="150000"/>
              </a:lnSpc>
            </a:pPr>
            <a:r>
              <a:rPr lang="en-US" altLang="en-US" sz="2800">
                <a:solidFill>
                  <a:srgbClr val="0000FF"/>
                </a:solidFill>
                <a:latin typeface="Times New Roman" panose="02020603050405020304" pitchFamily="18" charset="0"/>
                <a:cs typeface="Arial" panose="020B0604020202020204" pitchFamily="34" charset="0"/>
              </a:rPr>
              <a:t>a/ Mẹ có thể mua cho con một quyển vở mới không ạ ?</a:t>
            </a:r>
            <a:endParaRPr lang="en-US" altLang="en-US" sz="2800">
              <a:solidFill>
                <a:srgbClr val="0000FF"/>
              </a:solidFill>
              <a:latin typeface="Times New Roman" panose="02020603050405020304" pitchFamily="18" charset="0"/>
              <a:cs typeface="Arial" panose="020B0604020202020204" pitchFamily="34" charset="0"/>
            </a:endParaRPr>
          </a:p>
          <a:p>
            <a:pPr eaLnBrk="1" hangingPunct="1">
              <a:lnSpc>
                <a:spcPct val="150000"/>
              </a:lnSpc>
            </a:pPr>
            <a:r>
              <a:rPr lang="en-US" altLang="en-US" sz="2800">
                <a:solidFill>
                  <a:srgbClr val="0000FF"/>
                </a:solidFill>
                <a:latin typeface="Times New Roman" panose="02020603050405020304" pitchFamily="18" charset="0"/>
                <a:cs typeface="Arial" panose="020B0604020202020204" pitchFamily="34" charset="0"/>
              </a:rPr>
              <a:t>b/ Vì sao bạn lại làm phiền lòng cô như vậy ?</a:t>
            </a:r>
            <a:endParaRPr lang="en-US" altLang="en-US" sz="2800">
              <a:solidFill>
                <a:srgbClr val="0000FF"/>
              </a:solidFill>
              <a:latin typeface="Times New Roman" panose="02020603050405020304" pitchFamily="18" charset="0"/>
              <a:cs typeface="Arial" panose="020B0604020202020204" pitchFamily="34" charset="0"/>
            </a:endParaRPr>
          </a:p>
          <a:p>
            <a:pPr eaLnBrk="1" hangingPunct="1">
              <a:lnSpc>
                <a:spcPct val="150000"/>
              </a:lnSpc>
              <a:spcBef>
                <a:spcPct val="20000"/>
              </a:spcBef>
            </a:pPr>
            <a:r>
              <a:rPr lang="en-US" altLang="en-US" sz="2800">
                <a:solidFill>
                  <a:srgbClr val="0000FF"/>
                </a:solidFill>
                <a:latin typeface="Times New Roman" panose="02020603050405020304" pitchFamily="18" charset="0"/>
                <a:cs typeface="Arial" panose="020B0604020202020204" pitchFamily="34" charset="0"/>
              </a:rPr>
              <a:t>c/ Sao nhà bạn đẹp thế ?</a:t>
            </a:r>
            <a:endParaRPr lang="en-US" altLang="en-US" sz="2800">
              <a:solidFill>
                <a:srgbClr val="0000FF"/>
              </a:solidFill>
              <a:latin typeface="Times New Roman" panose="02020603050405020304" pitchFamily="18" charset="0"/>
              <a:cs typeface="Arial" panose="020B0604020202020204" pitchFamily="34" charset="0"/>
            </a:endParaRPr>
          </a:p>
          <a:p>
            <a:pPr eaLnBrk="1" hangingPunct="1">
              <a:lnSpc>
                <a:spcPct val="150000"/>
              </a:lnSpc>
              <a:spcBef>
                <a:spcPct val="20000"/>
              </a:spcBef>
            </a:pPr>
            <a:r>
              <a:rPr lang="en-US" altLang="en-US" sz="2800">
                <a:solidFill>
                  <a:srgbClr val="0000FF"/>
                </a:solidFill>
                <a:latin typeface="Times New Roman" panose="02020603050405020304" pitchFamily="18" charset="0"/>
                <a:cs typeface="Arial" panose="020B0604020202020204" pitchFamily="34" charset="0"/>
              </a:rPr>
              <a:t>d/ Bạn mới đi chơi về chứ gì?</a:t>
            </a:r>
            <a:endParaRPr lang="en-US" altLang="en-US" sz="2800">
              <a:solidFill>
                <a:srgbClr val="0000FF"/>
              </a:solidFill>
              <a:latin typeface="Times New Roman" panose="02020603050405020304" pitchFamily="18" charset="0"/>
              <a:cs typeface="Arial" panose="020B0604020202020204" pitchFamily="34" charset="0"/>
            </a:endParaRPr>
          </a:p>
        </p:txBody>
      </p:sp>
      <p:sp>
        <p:nvSpPr>
          <p:cNvPr id="10" name="Rectangle 9"/>
          <p:cNvSpPr>
            <a:spLocks noChangeArrowheads="1"/>
          </p:cNvSpPr>
          <p:nvPr/>
        </p:nvSpPr>
        <p:spPr bwMode="auto">
          <a:xfrm>
            <a:off x="9546771" y="2373596"/>
            <a:ext cx="1600200" cy="381000"/>
          </a:xfrm>
          <a:prstGeom prst="rect">
            <a:avLst/>
          </a:prstGeom>
          <a:solidFill>
            <a:srgbClr val="FFFF99"/>
          </a:solidFill>
          <a:ln w="9525">
            <a:solidFill>
              <a:schemeClr val="tx1"/>
            </a:solidFill>
            <a:miter lim="800000"/>
          </a:ln>
          <a:effectLst>
            <a:prstShdw prst="shdw13" dist="53882" dir="13500000">
              <a:schemeClr val="bg2">
                <a:alpha val="50000"/>
              </a:schemeClr>
            </a:prstShdw>
          </a:effec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9pPr>
          </a:lstStyle>
          <a:p>
            <a:pPr algn="ctr"/>
            <a:r>
              <a:rPr lang="en-US" altLang="en-US" sz="2800" b="1">
                <a:solidFill>
                  <a:srgbClr val="FF00FF"/>
                </a:solidFill>
                <a:latin typeface="Times New Roman" panose="02020603050405020304" pitchFamily="18" charset="0"/>
                <a:cs typeface="Arial" panose="020B0604020202020204" pitchFamily="34" charset="0"/>
              </a:rPr>
              <a:t>đề nghị</a:t>
            </a:r>
            <a:r>
              <a:rPr lang="en-US" altLang="en-US" sz="2800">
                <a:latin typeface="Times New Roman" panose="02020603050405020304" pitchFamily="18" charset="0"/>
                <a:cs typeface="Arial" panose="020B0604020202020204" pitchFamily="34" charset="0"/>
              </a:rPr>
              <a:t> </a:t>
            </a:r>
            <a:endParaRPr lang="en-US" altLang="en-US" sz="2800">
              <a:latin typeface="Times New Roman" panose="02020603050405020304" pitchFamily="18" charset="0"/>
              <a:cs typeface="Arial" panose="020B0604020202020204" pitchFamily="34" charset="0"/>
            </a:endParaRPr>
          </a:p>
        </p:txBody>
      </p:sp>
      <p:sp>
        <p:nvSpPr>
          <p:cNvPr id="11" name="Rectangle 10"/>
          <p:cNvSpPr>
            <a:spLocks noChangeArrowheads="1"/>
          </p:cNvSpPr>
          <p:nvPr/>
        </p:nvSpPr>
        <p:spPr bwMode="auto">
          <a:xfrm>
            <a:off x="9564913" y="3050830"/>
            <a:ext cx="1600200" cy="381000"/>
          </a:xfrm>
          <a:prstGeom prst="rect">
            <a:avLst/>
          </a:prstGeom>
          <a:solidFill>
            <a:srgbClr val="FFFF99"/>
          </a:solidFill>
          <a:ln w="9525">
            <a:solidFill>
              <a:schemeClr val="tx1"/>
            </a:solidFill>
            <a:miter lim="800000"/>
          </a:ln>
          <a:effectLst>
            <a:prstShdw prst="shdw13" dist="53882" dir="13500000">
              <a:schemeClr val="bg2">
                <a:alpha val="50000"/>
              </a:schemeClr>
            </a:prstShdw>
          </a:effec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9pPr>
          </a:lstStyle>
          <a:p>
            <a:pPr algn="ctr"/>
            <a:r>
              <a:rPr lang="en-US" altLang="en-US" sz="2800" b="1">
                <a:solidFill>
                  <a:srgbClr val="FF00FF"/>
                </a:solidFill>
                <a:latin typeface="Times New Roman" panose="02020603050405020304" pitchFamily="18" charset="0"/>
                <a:cs typeface="Arial" panose="020B0604020202020204" pitchFamily="34" charset="0"/>
              </a:rPr>
              <a:t>chê </a:t>
            </a:r>
            <a:endParaRPr lang="en-US" altLang="en-US" sz="2800">
              <a:latin typeface="Times New Roman" panose="02020603050405020304" pitchFamily="18" charset="0"/>
              <a:cs typeface="Arial" panose="020B0604020202020204" pitchFamily="34" charset="0"/>
            </a:endParaRPr>
          </a:p>
        </p:txBody>
      </p:sp>
      <p:sp>
        <p:nvSpPr>
          <p:cNvPr id="12" name="Rectangle 11"/>
          <p:cNvSpPr>
            <a:spLocks noChangeArrowheads="1"/>
          </p:cNvSpPr>
          <p:nvPr/>
        </p:nvSpPr>
        <p:spPr bwMode="auto">
          <a:xfrm>
            <a:off x="9546771" y="3687788"/>
            <a:ext cx="1600200" cy="381000"/>
          </a:xfrm>
          <a:prstGeom prst="rect">
            <a:avLst/>
          </a:prstGeom>
          <a:solidFill>
            <a:srgbClr val="FFFF99"/>
          </a:solidFill>
          <a:ln w="9525">
            <a:solidFill>
              <a:schemeClr val="tx1"/>
            </a:solidFill>
            <a:miter lim="800000"/>
          </a:ln>
          <a:effectLst>
            <a:prstShdw prst="shdw13" dist="53882" dir="13500000">
              <a:schemeClr val="bg2">
                <a:alpha val="50000"/>
              </a:schemeClr>
            </a:prstShdw>
          </a:effec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9pPr>
          </a:lstStyle>
          <a:p>
            <a:pPr algn="ctr"/>
            <a:r>
              <a:rPr lang="en-US" altLang="en-US" sz="2800" b="1">
                <a:solidFill>
                  <a:srgbClr val="FF00FF"/>
                </a:solidFill>
                <a:latin typeface="Times New Roman" panose="02020603050405020304" pitchFamily="18" charset="0"/>
                <a:cs typeface="Arial" panose="020B0604020202020204" pitchFamily="34" charset="0"/>
              </a:rPr>
              <a:t>khen</a:t>
            </a:r>
            <a:endParaRPr lang="en-US" altLang="en-US" sz="2800">
              <a:latin typeface="Times New Roman" panose="02020603050405020304" pitchFamily="18" charset="0"/>
              <a:cs typeface="Arial" panose="020B0604020202020204" pitchFamily="34" charset="0"/>
            </a:endParaRPr>
          </a:p>
        </p:txBody>
      </p:sp>
      <p:sp>
        <p:nvSpPr>
          <p:cNvPr id="13" name="Rectangle 12"/>
          <p:cNvSpPr>
            <a:spLocks noChangeArrowheads="1"/>
          </p:cNvSpPr>
          <p:nvPr/>
        </p:nvSpPr>
        <p:spPr bwMode="auto">
          <a:xfrm>
            <a:off x="9356271" y="4403664"/>
            <a:ext cx="1981200" cy="381000"/>
          </a:xfrm>
          <a:prstGeom prst="rect">
            <a:avLst/>
          </a:prstGeom>
          <a:solidFill>
            <a:srgbClr val="FFFF99"/>
          </a:solidFill>
          <a:ln w="9525">
            <a:solidFill>
              <a:schemeClr val="tx1"/>
            </a:solidFill>
            <a:miter lim="800000"/>
          </a:ln>
          <a:effectLst>
            <a:prstShdw prst="shdw13" dist="53882" dir="13500000">
              <a:schemeClr val="bg2">
                <a:alpha val="50000"/>
              </a:schemeClr>
            </a:prstShdw>
          </a:effec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defRPr>
            </a:lvl9pPr>
          </a:lstStyle>
          <a:p>
            <a:pPr algn="ctr"/>
            <a:r>
              <a:rPr lang="en-US" altLang="en-US" sz="2800" b="1">
                <a:solidFill>
                  <a:srgbClr val="FF00FF"/>
                </a:solidFill>
                <a:latin typeface="Times New Roman" panose="02020603050405020304" pitchFamily="18" charset="0"/>
                <a:cs typeface="Arial" panose="020B0604020202020204" pitchFamily="34" charset="0"/>
              </a:rPr>
              <a:t>khẳng định</a:t>
            </a:r>
            <a:endParaRPr lang="en-US" altLang="en-US" sz="2800">
              <a:latin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bldLvl="0" animBg="1"/>
      <p:bldP spid="11" grpId="0" bldLvl="0" animBg="1"/>
      <p:bldP spid="12" grpId="0" bldLvl="0" animBg="1"/>
      <p:bldP spid="1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801370" y="877570"/>
            <a:ext cx="10771505" cy="1753235"/>
          </a:xfrm>
          <a:prstGeom prst="rect">
            <a:avLst/>
          </a:prstGeom>
          <a:noFill/>
        </p:spPr>
        <p:txBody>
          <a:bodyPr wrap="square" rtlCol="0">
            <a:spAutoFit/>
          </a:bodyPr>
          <a:p>
            <a:pPr algn="ctr"/>
            <a:r>
              <a:rPr lang="vi-VN" altLang="en-US" sz="3600">
                <a:effectLst>
                  <a:outerShdw blurRad="38100" dist="38100" dir="2700000" algn="tl">
                    <a:srgbClr val="000000">
                      <a:alpha val="43137"/>
                    </a:srgbClr>
                  </a:outerShdw>
                </a:effectLst>
              </a:rPr>
              <a:t>Thứ tư ngày 15 tháng 12 năm 2021</a:t>
            </a:r>
            <a:endParaRPr lang="vi-VN" altLang="en-US" sz="3600">
              <a:effectLst>
                <a:outerShdw blurRad="38100" dist="38100" dir="2700000" algn="tl">
                  <a:srgbClr val="000000">
                    <a:alpha val="43137"/>
                  </a:srgbClr>
                </a:outerShdw>
              </a:effectLst>
            </a:endParaRPr>
          </a:p>
          <a:p>
            <a:pPr algn="ctr"/>
            <a:r>
              <a:rPr lang="vi-VN" altLang="en-US" sz="3600">
                <a:effectLst>
                  <a:outerShdw blurRad="38100" dist="38100" dir="2700000" algn="tl">
                    <a:srgbClr val="000000">
                      <a:alpha val="43137"/>
                    </a:srgbClr>
                  </a:outerShdw>
                </a:effectLst>
              </a:rPr>
              <a:t>Luyện từ và câu</a:t>
            </a:r>
            <a:endParaRPr lang="vi-VN" altLang="en-US" sz="3600">
              <a:effectLst>
                <a:outerShdw blurRad="38100" dist="38100" dir="2700000" algn="tl">
                  <a:srgbClr val="000000">
                    <a:alpha val="43137"/>
                  </a:srgbClr>
                </a:outerShdw>
              </a:effectLst>
            </a:endParaRPr>
          </a:p>
          <a:p>
            <a:pPr algn="ctr"/>
            <a:r>
              <a:rPr lang="vi-VN" altLang="en-US" sz="3600">
                <a:solidFill>
                  <a:srgbClr val="FF0000"/>
                </a:solidFill>
                <a:effectLst>
                  <a:outerShdw blurRad="38100" dist="38100" dir="2700000" algn="tl">
                    <a:srgbClr val="000000">
                      <a:alpha val="43137"/>
                    </a:srgbClr>
                  </a:outerShdw>
                </a:effectLst>
              </a:rPr>
              <a:t>Mở rộng vốn từ: Đồ chơi - Trò chơi</a:t>
            </a:r>
            <a:endParaRPr lang="vi-VN" altLang="en-US" sz="3600">
              <a:solidFill>
                <a:srgbClr val="FF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p:nvPr/>
        </p:nvGrpSpPr>
        <p:grpSpPr bwMode="auto">
          <a:xfrm>
            <a:off x="899077" y="1903268"/>
            <a:ext cx="10737751" cy="100568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một số đồ chơi, trò chơi của trẻ em.</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899077" y="3266356"/>
            <a:ext cx="10715804" cy="910467"/>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Biết những đồ chơi, trò chơi có lợi hay những đồ chơi, trò chơi có hại cho trẻ em.</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899077" y="4534231"/>
            <a:ext cx="10715804" cy="910467"/>
            <a:chOff x="-8052" y="1747250"/>
            <a:chExt cx="8976506" cy="910989"/>
          </a:xfrm>
        </p:grpSpPr>
        <p:sp>
          <p:nvSpPr>
            <p:cNvPr id="12" name="Rectangle 11"/>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Tìm những từ ngữ thể hiện tình cảm, thái độ của con người khi tham gia trò chơi.</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2822575" y="1470025"/>
            <a:ext cx="6913245" cy="309816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b="1">
                <a:solidFill>
                  <a:srgbClr val="FF0000"/>
                </a:solidFill>
              </a:rPr>
              <a:t>LUYỆN TẬP THỰC HÀNH</a:t>
            </a:r>
            <a:endParaRPr lang="vi-VN" altLang="en-US" sz="3600" b="1">
              <a:solidFill>
                <a:srgbClr val="FF0000"/>
              </a:solidFill>
            </a:endParaRPr>
          </a:p>
        </p:txBody>
      </p:sp>
      <p:pic>
        <p:nvPicPr>
          <p:cNvPr id="3" name="Picture 2" descr="pp16"/>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7019290" y="3399790"/>
            <a:ext cx="4716780" cy="30022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7"/>
          <p:cNvSpPr>
            <a:spLocks noChangeArrowheads="1"/>
          </p:cNvSpPr>
          <p:nvPr/>
        </p:nvSpPr>
        <p:spPr bwMode="auto">
          <a:xfrm>
            <a:off x="0" y="0"/>
            <a:ext cx="11959773"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buClr>
                <a:schemeClr val="accent1"/>
              </a:buClr>
              <a:buFont typeface="Wingdings" panose="05000000000000000000" pitchFamily="2" charset="2"/>
              <a:buNone/>
            </a:pPr>
            <a:r>
              <a:rPr lang="en-US" altLang="vi-VN" sz="3200" b="1"/>
              <a:t>   1. Nói tên đồ chơi hoặc trò chơi được tả trong các bức tranh sau.</a:t>
            </a:r>
            <a:endParaRPr lang="en-US" altLang="vi-VN" sz="3200"/>
          </a:p>
        </p:txBody>
      </p:sp>
      <p:cxnSp>
        <p:nvCxnSpPr>
          <p:cNvPr id="3" name="Straight Connector 2"/>
          <p:cNvCxnSpPr/>
          <p:nvPr/>
        </p:nvCxnSpPr>
        <p:spPr>
          <a:xfrm>
            <a:off x="1701774" y="504145"/>
            <a:ext cx="18832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620521" y="504145"/>
            <a:ext cx="13158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542201" y="504145"/>
            <a:ext cx="33290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 name="Group 44"/>
          <p:cNvGrpSpPr/>
          <p:nvPr/>
        </p:nvGrpSpPr>
        <p:grpSpPr bwMode="auto">
          <a:xfrm>
            <a:off x="384810" y="640715"/>
            <a:ext cx="11328400" cy="5963285"/>
            <a:chOff x="408" y="1068"/>
            <a:chExt cx="4992" cy="3243"/>
          </a:xfrm>
        </p:grpSpPr>
        <p:pic>
          <p:nvPicPr>
            <p:cNvPr id="22" name="Picture 45"/>
            <p:cNvPicPr>
              <a:picLocks noChangeAspect="1" noChangeArrowheads="1"/>
            </p:cNvPicPr>
            <p:nvPr/>
          </p:nvPicPr>
          <p:blipFill>
            <a:blip r:embed="rId1">
              <a:lum contrast="30000"/>
              <a:extLst>
                <a:ext uri="{28A0092B-C50C-407E-A947-70E740481C1C}">
                  <a14:useLocalDpi xmlns:a14="http://schemas.microsoft.com/office/drawing/2010/main" val="0"/>
                </a:ext>
              </a:extLst>
            </a:blip>
            <a:srcRect/>
            <a:stretch>
              <a:fillRect/>
            </a:stretch>
          </p:blipFill>
          <p:spPr bwMode="auto">
            <a:xfrm>
              <a:off x="431" y="1077"/>
              <a:ext cx="1673" cy="160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pic>
          <p:nvPicPr>
            <p:cNvPr id="23" name="Picture 46"/>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2043" y="2688"/>
              <a:ext cx="1745" cy="1623"/>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pic>
          <p:nvPicPr>
            <p:cNvPr id="24" name="Picture 47"/>
            <p:cNvPicPr>
              <a:picLocks noChangeAspect="1" noChangeArrowheads="1"/>
            </p:cNvPicPr>
            <p:nvPr/>
          </p:nvPicPr>
          <p:blipFill>
            <a:blip r:embed="rId3">
              <a:lum contrast="36000"/>
              <a:extLst>
                <a:ext uri="{28A0092B-C50C-407E-A947-70E740481C1C}">
                  <a14:useLocalDpi xmlns:a14="http://schemas.microsoft.com/office/drawing/2010/main" val="0"/>
                </a:ext>
              </a:extLst>
            </a:blip>
            <a:srcRect/>
            <a:stretch>
              <a:fillRect/>
            </a:stretch>
          </p:blipFill>
          <p:spPr bwMode="auto">
            <a:xfrm>
              <a:off x="2043" y="1068"/>
              <a:ext cx="1734" cy="1614"/>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pic>
          <p:nvPicPr>
            <p:cNvPr id="25" name="Picture 48"/>
            <p:cNvPicPr>
              <a:picLocks noChangeAspect="1" noChangeArrowheads="1"/>
            </p:cNvPicPr>
            <p:nvPr/>
          </p:nvPicPr>
          <p:blipFill>
            <a:blip r:embed="rId4">
              <a:lum contrast="30000"/>
              <a:extLst>
                <a:ext uri="{28A0092B-C50C-407E-A947-70E740481C1C}">
                  <a14:useLocalDpi xmlns:a14="http://schemas.microsoft.com/office/drawing/2010/main" val="0"/>
                </a:ext>
              </a:extLst>
            </a:blip>
            <a:srcRect/>
            <a:stretch>
              <a:fillRect/>
            </a:stretch>
          </p:blipFill>
          <p:spPr bwMode="auto">
            <a:xfrm>
              <a:off x="3764" y="1074"/>
              <a:ext cx="1627" cy="1608"/>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pic>
          <p:nvPicPr>
            <p:cNvPr id="26" name="Picture 49"/>
            <p:cNvPicPr>
              <a:picLocks noChangeAspect="1" noChangeArrowheads="1"/>
            </p:cNvPicPr>
            <p:nvPr/>
          </p:nvPicPr>
          <p:blipFill>
            <a:blip r:embed="rId5">
              <a:lum contrast="18000"/>
              <a:extLst>
                <a:ext uri="{28A0092B-C50C-407E-A947-70E740481C1C}">
                  <a14:useLocalDpi xmlns:a14="http://schemas.microsoft.com/office/drawing/2010/main" val="0"/>
                </a:ext>
              </a:extLst>
            </a:blip>
            <a:srcRect/>
            <a:stretch>
              <a:fillRect/>
            </a:stretch>
          </p:blipFill>
          <p:spPr bwMode="auto">
            <a:xfrm>
              <a:off x="408" y="2679"/>
              <a:ext cx="1635" cy="1623"/>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pic>
          <p:nvPicPr>
            <p:cNvPr id="27" name="Picture 50" descr="6"/>
            <p:cNvPicPr>
              <a:picLocks noChangeAspect="1" noChangeArrowheads="1"/>
            </p:cNvPicPr>
            <p:nvPr/>
          </p:nvPicPr>
          <p:blipFill>
            <a:blip r:embed="rId6">
              <a:lum contrast="24000"/>
              <a:extLst>
                <a:ext uri="{28A0092B-C50C-407E-A947-70E740481C1C}">
                  <a14:useLocalDpi xmlns:a14="http://schemas.microsoft.com/office/drawing/2010/main" val="0"/>
                </a:ext>
              </a:extLst>
            </a:blip>
            <a:srcRect/>
            <a:stretch>
              <a:fillRect/>
            </a:stretch>
          </p:blipFill>
          <p:spPr bwMode="auto">
            <a:xfrm>
              <a:off x="3763" y="2688"/>
              <a:ext cx="1637" cy="1623"/>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5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4098" name="Picture 45"/>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1718945" y="345440"/>
            <a:ext cx="8641080" cy="499999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nvGraphicFramePr>
        <p:xfrm>
          <a:off x="2726055" y="5612130"/>
          <a:ext cx="6739890" cy="1139190"/>
        </p:xfrm>
        <a:graphic>
          <a:graphicData uri="http://schemas.openxmlformats.org/drawingml/2006/table">
            <a:tbl>
              <a:tblPr firstRow="1" bandRow="1">
                <a:tableStyleId>{5C22544A-7EE6-4342-B048-85BDC9FD1C3A}</a:tableStyleId>
              </a:tblPr>
              <a:tblGrid>
                <a:gridCol w="1938020"/>
                <a:gridCol w="4801870"/>
              </a:tblGrid>
              <a:tr h="621030">
                <a:tc>
                  <a:txBody>
                    <a:bodyPr/>
                    <a:p>
                      <a:pPr marL="0" marR="0" indent="0" algn="l" defTabSz="914400" rtl="0" eaLnBrk="1" fontAlgn="auto" latinLnBrk="0" hangingPunct="1">
                        <a:lnSpc>
                          <a:spcPct val="100000"/>
                        </a:lnSpc>
                        <a:spcBef>
                          <a:spcPts val="0"/>
                        </a:spcBef>
                        <a:spcAft>
                          <a:spcPts val="0"/>
                        </a:spcAft>
                        <a:buClrTx/>
                        <a:buSzTx/>
                        <a:buFontTx/>
                        <a:buNone/>
                        <a:defRPr/>
                      </a:pPr>
                      <a:r>
                        <a:rPr lang="en-US" altLang="vi-VN" sz="2800" b="1" dirty="0" err="1">
                          <a:solidFill>
                            <a:srgbClr val="FF0000"/>
                          </a:solidFill>
                          <a:latin typeface="Times New Roman" panose="02020603050405020304" pitchFamily="18" charset="0"/>
                          <a:cs typeface="Times New Roman" panose="02020603050405020304" pitchFamily="18" charset="0"/>
                        </a:rPr>
                        <a:t>Đồ</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chơi</a:t>
                      </a:r>
                      <a:endParaRPr lang="en-US" altLang="vi-VN" sz="2800" b="1" dirty="0" err="1">
                        <a:solidFill>
                          <a:srgbClr val="FF0000"/>
                        </a:solidFill>
                        <a:latin typeface="Times New Roman" panose="02020603050405020304" pitchFamily="18" charset="0"/>
                        <a:cs typeface="Times New Roman" panose="02020603050405020304" pitchFamily="18" charset="0"/>
                      </a:endParaRPr>
                    </a:p>
                  </a:txBody>
                  <a:tcPr marT="45734" marB="45734">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66FFCC"/>
                    </a:solidFill>
                  </a:tcPr>
                </a:tc>
                <a:tc>
                  <a:txBody>
                    <a:bodyPr/>
                    <a:p>
                      <a:r>
                        <a:rPr lang="en-US" altLang="vi-VN" sz="2800">
                          <a:solidFill>
                            <a:srgbClr val="FF0000"/>
                          </a:solidFill>
                          <a:latin typeface="Times New Roman" panose="02020603050405020304" pitchFamily="18" charset="0"/>
                          <a:cs typeface="Times New Roman" panose="02020603050405020304" pitchFamily="18" charset="0"/>
                          <a:sym typeface="+mn-ea"/>
                        </a:rPr>
                        <a:t> </a:t>
                      </a:r>
                      <a:r>
                        <a:rPr lang="en-US" altLang="vi-VN" sz="2800">
                          <a:solidFill>
                            <a:schemeClr val="tx1"/>
                          </a:solidFill>
                          <a:latin typeface="Times New Roman" panose="02020603050405020304" pitchFamily="18" charset="0"/>
                          <a:cs typeface="Times New Roman" panose="02020603050405020304" pitchFamily="18" charset="0"/>
                          <a:sym typeface="+mn-ea"/>
                        </a:rPr>
                        <a:t>diều</a:t>
                      </a:r>
                      <a:endParaRPr lang="en-US" altLang="vi-VN" sz="2800" b="1">
                        <a:solidFill>
                          <a:schemeClr val="tx1"/>
                        </a:solidFill>
                        <a:latin typeface="Times New Roman" panose="02020603050405020304" pitchFamily="18" charset="0"/>
                        <a:cs typeface="Times New Roman" panose="02020603050405020304" pitchFamily="18" charset="0"/>
                        <a:sym typeface="+mn-ea"/>
                      </a:endParaRPr>
                    </a:p>
                  </a:txBody>
                  <a:tcPr marT="45734" marB="45734">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66FFCC"/>
                    </a:solidFill>
                  </a:tcPr>
                </a:tc>
              </a:tr>
              <a:tr h="518160">
                <a:tc>
                  <a:txBody>
                    <a:bodyPr/>
                    <a:p>
                      <a:pPr marL="0" marR="0" indent="0" algn="l" defTabSz="914400" rtl="0" eaLnBrk="1" fontAlgn="auto" latinLnBrk="0" hangingPunct="1">
                        <a:lnSpc>
                          <a:spcPct val="100000"/>
                        </a:lnSpc>
                        <a:spcBef>
                          <a:spcPts val="0"/>
                        </a:spcBef>
                        <a:spcAft>
                          <a:spcPts val="0"/>
                        </a:spcAft>
                        <a:buClrTx/>
                        <a:buSzTx/>
                        <a:buFontTx/>
                        <a:buNone/>
                        <a:defRPr/>
                      </a:pPr>
                      <a:r>
                        <a:rPr lang="en-US" altLang="vi-VN" sz="2800" b="1" err="1">
                          <a:solidFill>
                            <a:srgbClr val="FF0000"/>
                          </a:solidFill>
                          <a:latin typeface="Times New Roman" panose="02020603050405020304" pitchFamily="18" charset="0"/>
                          <a:cs typeface="Times New Roman" panose="02020603050405020304" pitchFamily="18" charset="0"/>
                        </a:rPr>
                        <a:t>Trò</a:t>
                      </a:r>
                      <a:r>
                        <a:rPr lang="en-US" altLang="vi-VN" sz="2800" b="1">
                          <a:solidFill>
                            <a:srgbClr val="FF0000"/>
                          </a:solidFill>
                          <a:latin typeface="Times New Roman" panose="02020603050405020304" pitchFamily="18" charset="0"/>
                          <a:cs typeface="Times New Roman" panose="02020603050405020304" pitchFamily="18" charset="0"/>
                        </a:rPr>
                        <a:t> </a:t>
                      </a:r>
                      <a:r>
                        <a:rPr lang="en-US" altLang="vi-VN" sz="2800" b="1" err="1">
                          <a:solidFill>
                            <a:srgbClr val="FF0000"/>
                          </a:solidFill>
                          <a:latin typeface="Times New Roman" panose="02020603050405020304" pitchFamily="18" charset="0"/>
                          <a:cs typeface="Times New Roman" panose="02020603050405020304" pitchFamily="18" charset="0"/>
                        </a:rPr>
                        <a:t>chơi</a:t>
                      </a:r>
                      <a:endParaRPr lang="en-US" altLang="vi-VN" sz="2800" b="1" err="1">
                        <a:solidFill>
                          <a:srgbClr val="FF0000"/>
                        </a:solidFill>
                        <a:latin typeface="Times New Roman" panose="02020603050405020304" pitchFamily="18" charset="0"/>
                        <a:cs typeface="Times New Roman" panose="02020603050405020304" pitchFamily="18" charset="0"/>
                      </a:endParaRPr>
                    </a:p>
                  </a:txBody>
                  <a:tcPr marT="45734" marB="45734">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p>
                      <a:r>
                        <a:rPr lang="en-US" altLang="vi-VN" sz="2800" b="1">
                          <a:solidFill>
                            <a:schemeClr val="tx1"/>
                          </a:solidFill>
                          <a:latin typeface="Times New Roman" panose="02020603050405020304" pitchFamily="18" charset="0"/>
                          <a:cs typeface="Times New Roman" panose="02020603050405020304" pitchFamily="18" charset="0"/>
                          <a:sym typeface="+mn-ea"/>
                        </a:rPr>
                        <a:t>thả diều</a:t>
                      </a:r>
                      <a:endParaRPr lang="en-US" altLang="vi-VN" sz="2800" b="1" dirty="0">
                        <a:solidFill>
                          <a:schemeClr val="tx1"/>
                        </a:solidFill>
                        <a:latin typeface="Times New Roman" panose="02020603050405020304" pitchFamily="18" charset="0"/>
                        <a:cs typeface="Times New Roman" panose="02020603050405020304" pitchFamily="18" charset="0"/>
                        <a:sym typeface="+mn-ea"/>
                      </a:endParaRPr>
                    </a:p>
                  </a:txBody>
                  <a:tcPr marT="45734" marB="45734">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INKNOELEADERBOARD" val="1869347723"/>
</p:tagLst>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4450</Words>
  <Application>WPS Presentation</Application>
  <PresentationFormat>Widescreen</PresentationFormat>
  <Paragraphs>237</Paragraphs>
  <Slides>33</Slides>
  <Notes>2</Notes>
  <HiddenSlides>0</HiddenSlides>
  <MMClips>1</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33</vt:i4>
      </vt:variant>
    </vt:vector>
  </HeadingPairs>
  <TitlesOfParts>
    <vt:vector size="48" baseType="lpstr">
      <vt:lpstr>Arial</vt:lpstr>
      <vt:lpstr>SimSun</vt:lpstr>
      <vt:lpstr>Wingdings</vt:lpstr>
      <vt:lpstr>Arial</vt:lpstr>
      <vt:lpstr>Times New Roman</vt:lpstr>
      <vt:lpstr>Tahoma</vt:lpstr>
      <vt:lpstr>Microsoft YaHei</vt:lpstr>
      <vt:lpstr>Arial Unicode MS</vt:lpstr>
      <vt:lpstr>Garamond</vt:lpstr>
      <vt:lpstr>Calibri</vt:lpstr>
      <vt:lpstr>Wingdings 2</vt:lpstr>
      <vt:lpstr>.VnTime</vt:lpstr>
      <vt:lpstr>Calibri Light</vt:lpstr>
      <vt:lpstr>1_Office Theme</vt:lpstr>
      <vt:lpstr>Organic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asus</cp:lastModifiedBy>
  <cp:revision>257</cp:revision>
  <dcterms:created xsi:type="dcterms:W3CDTF">2021-08-04T18:52:00Z</dcterms:created>
  <dcterms:modified xsi:type="dcterms:W3CDTF">2021-12-16T03:46:40Z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6281D80E32A44913A8CC16DCD446A04C</vt:lpwstr>
  </property>
  <property fmtid="{D5CDD505-2E9C-101B-9397-08002B2CF9AE}" pid="3" name="KSOProductBuildVer">
    <vt:lpwstr>1033-11.2.0.10382</vt:lpwstr>
  </property>
</Properties>
</file>