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302" r:id="rId2"/>
    <p:sldId id="303" r:id="rId3"/>
    <p:sldId id="307" r:id="rId4"/>
    <p:sldId id="308" r:id="rId5"/>
    <p:sldId id="304" r:id="rId6"/>
    <p:sldId id="305" r:id="rId7"/>
    <p:sldId id="306" r:id="rId8"/>
    <p:sldId id="279" r:id="rId9"/>
    <p:sldId id="295" r:id="rId10"/>
    <p:sldId id="316" r:id="rId11"/>
    <p:sldId id="318" r:id="rId12"/>
    <p:sldId id="317" r:id="rId13"/>
    <p:sldId id="319" r:id="rId14"/>
    <p:sldId id="320" r:id="rId15"/>
    <p:sldId id="314" r:id="rId16"/>
    <p:sldId id="328" r:id="rId17"/>
    <p:sldId id="325" r:id="rId18"/>
    <p:sldId id="296" r:id="rId19"/>
    <p:sldId id="280" r:id="rId20"/>
    <p:sldId id="299" r:id="rId21"/>
    <p:sldId id="326" r:id="rId22"/>
    <p:sldId id="321" r:id="rId23"/>
    <p:sldId id="322" r:id="rId24"/>
    <p:sldId id="290" r:id="rId25"/>
    <p:sldId id="324" r:id="rId26"/>
    <p:sldId id="327" r:id="rId27"/>
    <p:sldId id="263" r:id="rId28"/>
    <p:sldId id="269" r:id="rId29"/>
    <p:sldId id="270" r:id="rId30"/>
    <p:sldId id="292" r:id="rId31"/>
    <p:sldId id="293" r:id="rId32"/>
    <p:sldId id="323" r:id="rId33"/>
    <p:sldId id="310" r:id="rId34"/>
    <p:sldId id="311" r:id="rId35"/>
    <p:sldId id="312" r:id="rId36"/>
    <p:sldId id="313"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D9E66"/>
    <a:srgbClr val="FC9F66"/>
    <a:srgbClr val="FF33CC"/>
    <a:srgbClr val="FF3300"/>
    <a:srgbClr val="FFFF00"/>
    <a:srgbClr val="FF9900"/>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728" autoAdjust="0"/>
  </p:normalViewPr>
  <p:slideViewPr>
    <p:cSldViewPr>
      <p:cViewPr varScale="1">
        <p:scale>
          <a:sx n="78" d="100"/>
          <a:sy n="78" d="100"/>
        </p:scale>
        <p:origin x="806"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fld id="{41486E4A-55CD-4674-B046-46484F497B91}" type="datetimeFigureOut">
              <a:rPr lang="en-US"/>
              <a:t>10/12/2022</a:t>
            </a:fld>
            <a:endParaRPr lang="en-US"/>
          </a:p>
        </p:txBody>
      </p:sp>
      <p:sp>
        <p:nvSpPr>
          <p:cNvPr id="4506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fld id="{1AE8F480-B7E4-43F6-8869-61AA634F0341}"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81000" y="685800"/>
            <a:ext cx="6096000" cy="3429000"/>
          </a:xfrm>
          <a:extLst>
            <a:ext uri="{909E8E84-426E-40DD-AFC4-6F175D3DCCD1}">
              <a14:hiddenFill xmlns:a14="http://schemas.microsoft.com/office/drawing/2010/main">
                <a:noFill/>
              </a14:hiddenFill>
            </a:ext>
          </a:extLst>
        </p:spPr>
      </p:sp>
      <p:sp>
        <p:nvSpPr>
          <p:cNvPr id="46083" name="Notes Placeholder 2"/>
          <p:cNvSpPr>
            <a:spLocks noGrp="1"/>
          </p:cNvSpPr>
          <p:nvPr>
            <p:ph type="body" idx="1"/>
          </p:nvPr>
        </p:nvSpPr>
        <p:spPr/>
        <p:txBody>
          <a:bodyPr/>
          <a:lstStyle/>
          <a:p>
            <a:pPr>
              <a:spcBef>
                <a:spcPct val="0"/>
              </a:spcBef>
            </a:pPr>
            <a:endParaRPr lang="en-US"/>
          </a:p>
        </p:txBody>
      </p:sp>
      <p:sp>
        <p:nvSpPr>
          <p:cNvPr id="46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fld id="{69D3D70B-3EC5-4E15-9055-0B7606156449}" type="slidenum">
              <a:rPr lang="en-US" sz="1200">
                <a:latin typeface="Arial" panose="020B0604020202020204" pitchFamily="34" charset="0"/>
              </a:rPr>
              <a:t>18</a:t>
            </a:fld>
            <a:endParaRPr 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27682"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327683"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10F2D25-B6AA-4737-85AF-4A66339F07AC}"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466254A-A227-4B9B-B6C7-7264B9021C0C}"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131322C-3FD7-40EC-8CF5-F19336D33418}"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7A68092-B3A0-40EE-82F1-D49290C42E3D}"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DA273D56-52A4-4F84-9599-FBAE5F56EC6D}"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srcRect r="1545" b="6838"/>
          <a:stretch>
            <a:fillRect/>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600" lvl="0" indent="-385445">
              <a:spcBef>
                <a:spcPts val="0"/>
              </a:spcBef>
              <a:spcAft>
                <a:spcPts val="0"/>
              </a:spcAft>
              <a:buClr>
                <a:schemeClr val="dk2"/>
              </a:buClr>
              <a:buSzPts val="950"/>
              <a:buChar char="●"/>
              <a:defRPr sz="1265">
                <a:solidFill>
                  <a:schemeClr val="dk2"/>
                </a:solidFill>
              </a:defRPr>
            </a:lvl1pPr>
            <a:lvl2pPr marL="1219200" lvl="1" indent="-385445">
              <a:spcBef>
                <a:spcPts val="2135"/>
              </a:spcBef>
              <a:spcAft>
                <a:spcPts val="0"/>
              </a:spcAft>
              <a:buClr>
                <a:schemeClr val="dk2"/>
              </a:buClr>
              <a:buSzPts val="950"/>
              <a:buChar char="○"/>
              <a:defRPr sz="1265">
                <a:solidFill>
                  <a:schemeClr val="dk2"/>
                </a:solidFill>
              </a:defRPr>
            </a:lvl2pPr>
            <a:lvl3pPr marL="1828800" lvl="2" indent="-385445">
              <a:spcBef>
                <a:spcPts val="2135"/>
              </a:spcBef>
              <a:spcAft>
                <a:spcPts val="0"/>
              </a:spcAft>
              <a:buClr>
                <a:schemeClr val="dk2"/>
              </a:buClr>
              <a:buSzPts val="950"/>
              <a:buChar char="■"/>
              <a:defRPr sz="1265">
                <a:solidFill>
                  <a:schemeClr val="dk2"/>
                </a:solidFill>
              </a:defRPr>
            </a:lvl3pPr>
            <a:lvl4pPr marL="2438400" lvl="3" indent="-385445">
              <a:spcBef>
                <a:spcPts val="2135"/>
              </a:spcBef>
              <a:spcAft>
                <a:spcPts val="0"/>
              </a:spcAft>
              <a:buClr>
                <a:schemeClr val="dk2"/>
              </a:buClr>
              <a:buSzPts val="950"/>
              <a:buChar char="●"/>
              <a:defRPr sz="1265">
                <a:solidFill>
                  <a:schemeClr val="dk2"/>
                </a:solidFill>
              </a:defRPr>
            </a:lvl4pPr>
            <a:lvl5pPr marL="3048000" lvl="4" indent="-385445">
              <a:spcBef>
                <a:spcPts val="2135"/>
              </a:spcBef>
              <a:spcAft>
                <a:spcPts val="0"/>
              </a:spcAft>
              <a:buClr>
                <a:schemeClr val="dk2"/>
              </a:buClr>
              <a:buSzPts val="950"/>
              <a:buChar char="○"/>
              <a:defRPr sz="1265">
                <a:solidFill>
                  <a:schemeClr val="dk2"/>
                </a:solidFill>
              </a:defRPr>
            </a:lvl5pPr>
            <a:lvl6pPr marL="3657600" lvl="5" indent="-385445">
              <a:spcBef>
                <a:spcPts val="2135"/>
              </a:spcBef>
              <a:spcAft>
                <a:spcPts val="0"/>
              </a:spcAft>
              <a:buClr>
                <a:schemeClr val="dk2"/>
              </a:buClr>
              <a:buSzPts val="950"/>
              <a:buChar char="■"/>
              <a:defRPr sz="1265">
                <a:solidFill>
                  <a:schemeClr val="dk2"/>
                </a:solidFill>
              </a:defRPr>
            </a:lvl6pPr>
            <a:lvl7pPr marL="4267200" lvl="6" indent="-385445">
              <a:spcBef>
                <a:spcPts val="2135"/>
              </a:spcBef>
              <a:spcAft>
                <a:spcPts val="0"/>
              </a:spcAft>
              <a:buClr>
                <a:schemeClr val="dk2"/>
              </a:buClr>
              <a:buSzPts val="950"/>
              <a:buChar char="●"/>
              <a:defRPr sz="1265">
                <a:solidFill>
                  <a:schemeClr val="dk2"/>
                </a:solidFill>
              </a:defRPr>
            </a:lvl7pPr>
            <a:lvl8pPr marL="4876800" lvl="7" indent="-385445">
              <a:spcBef>
                <a:spcPts val="2135"/>
              </a:spcBef>
              <a:spcAft>
                <a:spcPts val="0"/>
              </a:spcAft>
              <a:buClr>
                <a:schemeClr val="dk2"/>
              </a:buClr>
              <a:buSzPts val="950"/>
              <a:buChar char="○"/>
              <a:defRPr sz="1265">
                <a:solidFill>
                  <a:schemeClr val="dk2"/>
                </a:solidFill>
              </a:defRPr>
            </a:lvl8pPr>
            <a:lvl9pPr marL="5486400" lvl="8" indent="-385445">
              <a:spcBef>
                <a:spcPts val="2135"/>
              </a:spcBef>
              <a:spcAft>
                <a:spcPts val="2135"/>
              </a:spcAft>
              <a:buClr>
                <a:schemeClr val="dk2"/>
              </a:buClr>
              <a:buSzPts val="950"/>
              <a:buChar char="■"/>
              <a:defRPr sz="1265">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pic>
        <p:nvPicPr>
          <p:cNvPr id="8" name="Google Shape;104;p17"/>
          <p:cNvPicPr preferRelativeResize="0">
            <a:picLocks noChangeAspect="1" noChangeArrowheads="1"/>
          </p:cNvPicPr>
          <p:nvPr/>
        </p:nvPicPr>
        <p:blipFill>
          <a:blip r:embed="rId2"/>
          <a:srcRect t="3044" b="39510"/>
          <a:stretch>
            <a:fillRect/>
          </a:stretch>
        </p:blipFill>
        <p:spPr bwMode="auto">
          <a:xfrm>
            <a:off x="-330200" y="-249767"/>
            <a:ext cx="12981517" cy="7359651"/>
          </a:xfrm>
          <a:prstGeom prst="rect">
            <a:avLst/>
          </a:prstGeom>
          <a:noFill/>
          <a:ln w="9525">
            <a:noFill/>
            <a:miter lim="800000"/>
            <a:headEnd/>
            <a:tailEnd/>
          </a:ln>
        </p:spPr>
      </p:pic>
      <p:pic>
        <p:nvPicPr>
          <p:cNvPr id="9" name="Google Shape;105;p17"/>
          <p:cNvPicPr preferRelativeResize="0">
            <a:picLocks noChangeAspect="1" noChangeArrowheads="1"/>
          </p:cNvPicPr>
          <p:nvPr/>
        </p:nvPicPr>
        <p:blipFill>
          <a:blip r:embed="rId3"/>
          <a:srcRect b="61089"/>
          <a:stretch>
            <a:fillRect/>
          </a:stretch>
        </p:blipFill>
        <p:spPr bwMode="auto">
          <a:xfrm rot="635655">
            <a:off x="2463801" y="4078817"/>
            <a:ext cx="2758017" cy="2362200"/>
          </a:xfrm>
          <a:prstGeom prst="rect">
            <a:avLst/>
          </a:prstGeom>
          <a:noFill/>
          <a:ln w="9525">
            <a:noFill/>
            <a:miter lim="800000"/>
            <a:headEnd/>
            <a:tailEnd/>
          </a:ln>
        </p:spPr>
      </p:pic>
      <p:pic>
        <p:nvPicPr>
          <p:cNvPr id="10" name="Google Shape;106;p17"/>
          <p:cNvPicPr preferRelativeResize="0">
            <a:picLocks noChangeAspect="1" noChangeArrowheads="1"/>
          </p:cNvPicPr>
          <p:nvPr/>
        </p:nvPicPr>
        <p:blipFill>
          <a:blip r:embed="rId3"/>
          <a:srcRect b="61089"/>
          <a:stretch>
            <a:fillRect/>
          </a:stretch>
        </p:blipFill>
        <p:spPr bwMode="auto">
          <a:xfrm rot="1903775">
            <a:off x="9019117" y="1155700"/>
            <a:ext cx="2758016" cy="2364317"/>
          </a:xfrm>
          <a:prstGeom prst="rect">
            <a:avLst/>
          </a:prstGeom>
          <a:noFill/>
          <a:ln w="9525">
            <a:noFill/>
            <a:miter lim="800000"/>
            <a:headEnd/>
            <a:tailEnd/>
          </a:ln>
        </p:spPr>
      </p:pic>
      <p:pic>
        <p:nvPicPr>
          <p:cNvPr id="11" name="Google Shape;107;p17"/>
          <p:cNvPicPr preferRelativeResize="0">
            <a:picLocks noChangeAspect="1" noChangeArrowheads="1"/>
          </p:cNvPicPr>
          <p:nvPr/>
        </p:nvPicPr>
        <p:blipFill>
          <a:blip r:embed="rId4"/>
          <a:srcRect r="1546" b="6837"/>
          <a:stretch>
            <a:fillRect/>
          </a:stretch>
        </p:blipFill>
        <p:spPr bwMode="auto">
          <a:xfrm>
            <a:off x="171451" y="179918"/>
            <a:ext cx="11165416" cy="6498167"/>
          </a:xfrm>
          <a:prstGeom prst="rect">
            <a:avLst/>
          </a:prstGeom>
          <a:noFill/>
          <a:ln w="9525">
            <a:noFill/>
            <a:miter lim="800000"/>
            <a:headEnd/>
            <a:tailEnd/>
          </a:ln>
        </p:spPr>
      </p:pic>
      <p:sp>
        <p:nvSpPr>
          <p:cNvPr id="108" name="Google Shape;108;p17"/>
          <p:cNvSpPr txBox="1">
            <a:spLocks noGrp="1"/>
          </p:cNvSpPr>
          <p:nvPr>
            <p:ph type="title"/>
          </p:nvPr>
        </p:nvSpPr>
        <p:spPr>
          <a:xfrm>
            <a:off x="1735267"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p>
        </p:txBody>
      </p:sp>
      <p:sp>
        <p:nvSpPr>
          <p:cNvPr id="109" name="Google Shape;109;p17"/>
          <p:cNvSpPr txBox="1">
            <a:spLocks noGrp="1"/>
          </p:cNvSpPr>
          <p:nvPr>
            <p:ph type="subTitle" idx="1"/>
          </p:nvPr>
        </p:nvSpPr>
        <p:spPr>
          <a:xfrm>
            <a:off x="1735267"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5">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p:nvPr>
        </p:nvSpPr>
        <p:spPr>
          <a:xfrm>
            <a:off x="4695200"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p>
        </p:txBody>
      </p:sp>
      <p:sp>
        <p:nvSpPr>
          <p:cNvPr id="111" name="Google Shape;111;p17"/>
          <p:cNvSpPr txBox="1">
            <a:spLocks noGrp="1"/>
          </p:cNvSpPr>
          <p:nvPr>
            <p:ph type="subTitle" idx="3"/>
          </p:nvPr>
        </p:nvSpPr>
        <p:spPr>
          <a:xfrm>
            <a:off x="4695200"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5">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p:nvPr>
        </p:nvSpPr>
        <p:spPr>
          <a:xfrm>
            <a:off x="7655133"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p>
        </p:txBody>
      </p:sp>
      <p:sp>
        <p:nvSpPr>
          <p:cNvPr id="113" name="Google Shape;113;p17"/>
          <p:cNvSpPr txBox="1">
            <a:spLocks noGrp="1"/>
          </p:cNvSpPr>
          <p:nvPr>
            <p:ph type="subTitle" idx="5"/>
          </p:nvPr>
        </p:nvSpPr>
        <p:spPr>
          <a:xfrm>
            <a:off x="7655133"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5">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17" name="Google Shape;17;p3"/>
          <p:cNvPicPr preferRelativeResize="0"/>
          <p:nvPr/>
        </p:nvPicPr>
        <p:blipFill rotWithShape="1">
          <a:blip r:embed="rId3"/>
          <a:srcRect/>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5"/>
            </a:lvl1pPr>
            <a:lvl2pPr lvl="1" algn="ctr">
              <a:spcBef>
                <a:spcPts val="0"/>
              </a:spcBef>
              <a:spcAft>
                <a:spcPts val="0"/>
              </a:spcAft>
              <a:buSzPts val="4000"/>
              <a:buNone/>
              <a:defRPr sz="5335"/>
            </a:lvl2pPr>
            <a:lvl3pPr lvl="2" algn="ctr">
              <a:spcBef>
                <a:spcPts val="0"/>
              </a:spcBef>
              <a:spcAft>
                <a:spcPts val="0"/>
              </a:spcAft>
              <a:buSzPts val="4000"/>
              <a:buNone/>
              <a:defRPr sz="5335"/>
            </a:lvl3pPr>
            <a:lvl4pPr lvl="3" algn="ctr">
              <a:spcBef>
                <a:spcPts val="0"/>
              </a:spcBef>
              <a:spcAft>
                <a:spcPts val="0"/>
              </a:spcAft>
              <a:buSzPts val="4000"/>
              <a:buNone/>
              <a:defRPr sz="5335"/>
            </a:lvl4pPr>
            <a:lvl5pPr lvl="4" algn="ctr">
              <a:spcBef>
                <a:spcPts val="0"/>
              </a:spcBef>
              <a:spcAft>
                <a:spcPts val="0"/>
              </a:spcAft>
              <a:buSzPts val="4000"/>
              <a:buNone/>
              <a:defRPr sz="5335"/>
            </a:lvl5pPr>
            <a:lvl6pPr lvl="5" algn="ctr">
              <a:spcBef>
                <a:spcPts val="0"/>
              </a:spcBef>
              <a:spcAft>
                <a:spcPts val="0"/>
              </a:spcAft>
              <a:buSzPts val="4000"/>
              <a:buNone/>
              <a:defRPr sz="5335"/>
            </a:lvl6pPr>
            <a:lvl7pPr lvl="6" algn="ctr">
              <a:spcBef>
                <a:spcPts val="0"/>
              </a:spcBef>
              <a:spcAft>
                <a:spcPts val="0"/>
              </a:spcAft>
              <a:buSzPts val="4000"/>
              <a:buNone/>
              <a:defRPr sz="5335"/>
            </a:lvl7pPr>
            <a:lvl8pPr lvl="7" algn="ctr">
              <a:spcBef>
                <a:spcPts val="0"/>
              </a:spcBef>
              <a:spcAft>
                <a:spcPts val="0"/>
              </a:spcAft>
              <a:buSzPts val="4000"/>
              <a:buNone/>
              <a:defRPr sz="5335"/>
            </a:lvl8pPr>
            <a:lvl9pPr lvl="8" algn="ctr">
              <a:spcBef>
                <a:spcPts val="0"/>
              </a:spcBef>
              <a:spcAft>
                <a:spcPts val="0"/>
              </a:spcAft>
              <a:buSzPts val="4000"/>
              <a:buNone/>
              <a:defRPr sz="5335"/>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5">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39FA856-AF2A-4FF1-844F-9AF4D33F5035}"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F13A70A-258D-4D27-B210-950DA81E123C}"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C6C48DF-4C79-4E0E-93BD-34E01EC8EAFF}"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E4315AF-4491-4839-9E09-1E7A88B52D73}"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8B72D2F8-2960-4FE7-BF4E-94A78E39D128}"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881A048-4595-4012-BAA0-5B8A06E09F5C}"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77E5C76-D2AF-4C4B-BDA6-0107A01AA94F}"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A734261-21B5-4081-AA00-F40F28F811CF}"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09600" y="381000"/>
            <a:ext cx="10972800" cy="1371600"/>
          </a:xfrm>
          <a:prstGeom prst="rect">
            <a:avLst/>
          </a:prstGeom>
          <a:noFill/>
          <a:ln w="9525">
            <a:noFill/>
            <a:miter lim="800000"/>
          </a:ln>
          <a:effectLst/>
        </p:spPr>
        <p:txBody>
          <a:bodyPr vert="horz" wrap="square" lIns="91440" tIns="45720" rIns="91440" bIns="45720" numCol="1" anchor="ctr" anchorCtr="0" compatLnSpc="1"/>
          <a:lstStyle/>
          <a:p>
            <a:pPr lvl="0"/>
            <a:r>
              <a:rPr lang="en-US"/>
              <a:t>Click to edit Master title style</a:t>
            </a:r>
          </a:p>
        </p:txBody>
      </p:sp>
      <p:sp>
        <p:nvSpPr>
          <p:cNvPr id="326659" name="Rectangle 3"/>
          <p:cNvSpPr>
            <a:spLocks noGrp="1" noChangeArrowheads="1"/>
          </p:cNvSpPr>
          <p:nvPr>
            <p:ph type="body" idx="1"/>
          </p:nvPr>
        </p:nvSpPr>
        <p:spPr bwMode="auto">
          <a:xfrm>
            <a:off x="609600" y="1981200"/>
            <a:ext cx="10972800" cy="4114800"/>
          </a:xfrm>
          <a:prstGeom prst="rect">
            <a:avLst/>
          </a:prstGeom>
          <a:noFill/>
          <a:ln w="9525">
            <a:noFill/>
            <a:miter lim="800000"/>
          </a:ln>
          <a:effec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6660"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a:effectLst>
                  <a:outerShdw blurRad="38100" dist="38100" dir="2700000" algn="tl">
                    <a:srgbClr val="000000"/>
                  </a:outerShdw>
                </a:effectLst>
                <a:latin typeface="Arial" panose="020B0604020202020204" pitchFamily="34" charset="0"/>
                <a:cs typeface="Arial" panose="020B0604020202020204" pitchFamily="34" charset="0"/>
              </a:defRPr>
            </a:lvl1pPr>
          </a:lstStyle>
          <a:p>
            <a:pPr>
              <a:defRPr/>
            </a:pPr>
            <a:endParaRPr lang="en-US"/>
          </a:p>
        </p:txBody>
      </p:sp>
      <p:sp>
        <p:nvSpPr>
          <p:cNvPr id="326661"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effectLst>
                  <a:outerShdw blurRad="38100" dist="38100" dir="2700000" algn="tl">
                    <a:srgbClr val="000000"/>
                  </a:outerShdw>
                </a:effectLst>
                <a:latin typeface="Arial" panose="020B0604020202020204" pitchFamily="34" charset="0"/>
                <a:cs typeface="Arial" panose="020B0604020202020204" pitchFamily="34" charset="0"/>
              </a:defRPr>
            </a:lvl1pPr>
          </a:lstStyle>
          <a:p>
            <a:pPr>
              <a:defRPr/>
            </a:pPr>
            <a:endParaRPr lang="en-US"/>
          </a:p>
        </p:txBody>
      </p:sp>
      <p:sp>
        <p:nvSpPr>
          <p:cNvPr id="326662"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a:effectLst>
                  <a:outerShdw blurRad="38100" dist="38100" dir="2700000" algn="tl">
                    <a:srgbClr val="C0C0C0"/>
                  </a:outerShdw>
                </a:effectLst>
                <a:latin typeface="Arial" panose="020B0604020202020204" pitchFamily="34" charset="0"/>
              </a:defRPr>
            </a:lvl1pPr>
          </a:lstStyle>
          <a:p>
            <a:fld id="{C9772791-1902-4093-87C6-345376490A6D}"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vi.m.wikipedia.org/wiki/Quy_Nh%C6%A1n" TargetMode="External"/><Relationship Id="rId3" Type="http://schemas.openxmlformats.org/officeDocument/2006/relationships/hyperlink" Target="https://vi.m.wikipedia.org/wiki/H%C3%A0_%C4%90%C3%B4ng" TargetMode="External"/><Relationship Id="rId7" Type="http://schemas.openxmlformats.org/officeDocument/2006/relationships/hyperlink" Target="https://vi.m.wikipedia.org/wiki/%C4%90%C3%A0_N%E1%BA%B5ng" TargetMode="External"/><Relationship Id="rId2" Type="http://schemas.openxmlformats.org/officeDocument/2006/relationships/hyperlink" Target="https://vi.m.wikipedia.org/wiki/Ho%C3%A0n_Ki%E1%BA%BFm" TargetMode="External"/><Relationship Id="rId1" Type="http://schemas.openxmlformats.org/officeDocument/2006/relationships/slideLayout" Target="../slideLayouts/slideLayout7.xml"/><Relationship Id="rId6" Type="http://schemas.openxmlformats.org/officeDocument/2006/relationships/hyperlink" Target="https://vi.m.wikipedia.org/wiki/Qu%E1%BA%A3ng_Y%C3%AAn" TargetMode="External"/><Relationship Id="rId5" Type="http://schemas.openxmlformats.org/officeDocument/2006/relationships/hyperlink" Target="https://vi.m.wikipedia.org/wiki/Thanh_H%C3%B3a_(th%C3%A0nh_ph%E1%BB%91)" TargetMode="External"/><Relationship Id="rId10" Type="http://schemas.openxmlformats.org/officeDocument/2006/relationships/hyperlink" Target="https://vi.m.wikipedia.org/wiki/Vi%E1%BB%87t_Nam" TargetMode="External"/><Relationship Id="rId4" Type="http://schemas.openxmlformats.org/officeDocument/2006/relationships/hyperlink" Target="https://vi.m.wikipedia.org/wiki/H%C3%A0_N%E1%BB%99i" TargetMode="External"/><Relationship Id="rId9" Type="http://schemas.openxmlformats.org/officeDocument/2006/relationships/hyperlink" Target="https://vi.m.wikipedia.org/wiki/H%E1%BA%A3i_Ph%C3%B2n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2"/>
          <p:cNvSpPr txBox="1">
            <a:spLocks noChangeArrowheads="1"/>
          </p:cNvSpPr>
          <p:nvPr/>
        </p:nvSpPr>
        <p:spPr bwMode="auto">
          <a:xfrm>
            <a:off x="838200" y="2209800"/>
            <a:ext cx="1013460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sz="6600" b="1">
                <a:solidFill>
                  <a:srgbClr val="FF0000"/>
                </a:solidFill>
              </a:rPr>
              <a:t>MÔN LỊCH SỬ</a:t>
            </a:r>
          </a:p>
          <a:p>
            <a:pPr algn="ctr">
              <a:spcBef>
                <a:spcPct val="50000"/>
              </a:spcBef>
              <a:buFontTx/>
              <a:buNone/>
            </a:pPr>
            <a:r>
              <a:rPr lang="en-US" sz="6600" b="1">
                <a:solidFill>
                  <a:srgbClr val="FF0000"/>
                </a:solidFill>
              </a:rPr>
              <a:t>LỚP: 4</a:t>
            </a:r>
            <a:endParaRPr lang="vi-VN" sz="6600" b="1">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Lựa chọn những thông tin đúng về Ngô Quyền</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là người làng Đường Lâm (Hà Tây cũ) nay thuộc Hà Nội.</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là con rể Dương Đình Nghệ.</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chỉ huy quân ta đánh quân Nam Hán.</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Trước trận Bạch Đằng, Ngô Quyền lên ngôi vua.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Lựa chọn những thông tin đúng về Ngô Quyền</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là người làng Đường Lâm (Hà Tây cũ) nay thuộc Hà Nội. </a:t>
            </a:r>
            <a:r>
              <a:rPr lang="en-US" sz="3200" b="1" kern="0">
                <a:solidFill>
                  <a:srgbClr val="0000FF"/>
                </a:solidFill>
                <a:latin typeface="Times New Roman" panose="02020603050405020304" pitchFamily="18" charset="0"/>
                <a:ea typeface="+mj-ea"/>
                <a:cs typeface="Times New Roman" panose="02020603050405020304" pitchFamily="18" charset="0"/>
              </a:rPr>
              <a:t>(Đ)</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là con rể Dương Đình Nghệ. </a:t>
            </a:r>
            <a:r>
              <a:rPr lang="en-US" sz="3200" b="1" kern="0">
                <a:solidFill>
                  <a:srgbClr val="0000FF"/>
                </a:solidFill>
                <a:latin typeface="Times New Roman" panose="02020603050405020304" pitchFamily="18" charset="0"/>
                <a:ea typeface="+mj-ea"/>
                <a:cs typeface="Times New Roman" panose="02020603050405020304" pitchFamily="18" charset="0"/>
              </a:rPr>
              <a:t>(Đ)</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chỉ huy quân ta đánh quân Nam Hán. </a:t>
            </a:r>
            <a:r>
              <a:rPr lang="en-US" sz="3200" b="1" kern="0">
                <a:solidFill>
                  <a:srgbClr val="0000FF"/>
                </a:solidFill>
                <a:latin typeface="Times New Roman" panose="02020603050405020304" pitchFamily="18" charset="0"/>
                <a:ea typeface="+mj-ea"/>
                <a:cs typeface="Times New Roman" panose="02020603050405020304" pitchFamily="18" charset="0"/>
              </a:rPr>
              <a:t>(Đ)</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Trước trận Bạch Đằng, Ngô Quyền lên ngôi vua. </a:t>
            </a:r>
            <a:r>
              <a:rPr lang="en-US" sz="3200" b="1" kern="0">
                <a:solidFill>
                  <a:srgbClr val="0000FF"/>
                </a:solidFill>
                <a:latin typeface="Times New Roman" panose="02020603050405020304" pitchFamily="18" charset="0"/>
                <a:ea typeface="+mj-ea"/>
                <a:cs typeface="Times New Roman" panose="02020603050405020304" pitchFamily="18" charset="0"/>
              </a:rPr>
              <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Tiểu sử về Ngô Quyền</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là người làng Đường Lâm (Hà Tây cũ) nay thuộc Hà Nội.</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là con rể Dương Đình Nghệ.</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chỉ huy quân ta đánh quân Nam Hán.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Nguyên nhân diễn ra trận Bạch Đằng?</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Kiều Công Tiễn giết Dương Đình Nghệ</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Ngô Quyền đem quân đi đánh để báo thù</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Kiều Công Tiễn cho người sang cầu cứu nhà Nam Hán. Nhân cớ đó nhà Nam Hán đem quân sang đánh nước 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5" b="1">
                <a:solidFill>
                  <a:srgbClr val="002060"/>
                </a:solidFill>
                <a:latin typeface="Times New Roman" panose="02020603050405020304" pitchFamily="18" charset="0"/>
                <a:cs typeface="Times New Roman" panose="02020603050405020304" pitchFamily="18" charset="0"/>
              </a:rPr>
              <a:t>Biết nguyên nhân diễn ra trận Bạch Đằng</a:t>
            </a:r>
            <a:endParaRPr lang="vi-VN" sz="2665">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ln>
        </p:spPr>
        <p:txBody>
          <a:bodyPr lIns="121917" tIns="60959" rIns="121917" bIns="60959" anchor="ctr">
            <a:spAutoFit/>
          </a:bodyPr>
          <a:lstStyle/>
          <a:p>
            <a:pPr eaLnBrk="1" hangingPunct="1"/>
            <a:r>
              <a:rPr lang="en-US" sz="2665"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ln>
        </p:spPr>
        <p:txBody>
          <a:bodyPr anchor="ctr">
            <a:spAutoFit/>
          </a:bodyPr>
          <a:lstStyle/>
          <a:p>
            <a:r>
              <a:rPr lang="nl-NL" sz="2665"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srcRect t="16970" r="8892" b="21025"/>
          <a:stretch>
            <a:fillRect/>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srcRect t="16734" r="8892" b="18300"/>
          <a:stretch>
            <a:fillRect/>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noAutofit/>
          </a:bodyPr>
          <a:lstStyle/>
          <a:p>
            <a:r>
              <a:rPr lang="en-US">
                <a:solidFill>
                  <a:srgbClr val="FF0000"/>
                </a:solidFill>
                <a:latin typeface="Times New Roman" panose="02020603050405020304" pitchFamily="18" charset="0"/>
                <a:cs typeface="Times New Roman" panose="02020603050405020304" pitchFamily="18" charset="0"/>
              </a:rPr>
              <a:t>HOẠT ĐỘNG 2</a:t>
            </a:r>
            <a:endParaRPr>
              <a:solidFill>
                <a:srgbClr val="FF0000"/>
              </a:solidFill>
              <a:latin typeface="Times New Roman" panose="02020603050405020304" pitchFamily="18" charset="0"/>
              <a:cs typeface="Times New Roman" panose="02020603050405020304" pitchFamily="18" charset="0"/>
            </a:endParaRPr>
          </a:p>
        </p:txBody>
      </p:sp>
      <p:sp>
        <p:nvSpPr>
          <p:cNvPr id="5" name="Google Shape;214;p32"/>
          <p:cNvSpPr txBox="1">
            <a:spLocks noGrp="1"/>
          </p:cNvSpPr>
          <p:nvPr>
            <p:ph type="title"/>
          </p:nvPr>
        </p:nvSpPr>
        <p:spPr>
          <a:xfrm>
            <a:off x="3048000" y="3429000"/>
            <a:ext cx="6299200" cy="1087600"/>
          </a:xfrm>
          <a:prstGeom prst="rect">
            <a:avLst/>
          </a:prstGeom>
        </p:spPr>
        <p:txBody>
          <a:bodyPr spcFirstLastPara="1" vert="horz" wrap="square" lIns="121900" tIns="121900" rIns="121900" bIns="121900" numCol="1" anchor="t" anchorCtr="0" compatLnSpc="1">
            <a:noAutofit/>
          </a:bodyPr>
          <a:lstStyle/>
          <a:p>
            <a:r>
              <a:rPr lang="en-US" sz="3735" b="1">
                <a:solidFill>
                  <a:srgbClr val="0000FF"/>
                </a:solidFill>
                <a:latin typeface="Times New Roman" panose="02020603050405020304" pitchFamily="18" charset="0"/>
                <a:cs typeface="Times New Roman" panose="02020603050405020304" pitchFamily="18" charset="0"/>
              </a:rPr>
              <a:t>Diễn biến</a:t>
            </a:r>
            <a:endParaRPr sz="3735"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007FE6-63D0-3F37-3C9F-4628DDE68854}"/>
              </a:ext>
            </a:extLst>
          </p:cNvPr>
          <p:cNvSpPr txBox="1"/>
          <p:nvPr/>
        </p:nvSpPr>
        <p:spPr>
          <a:xfrm>
            <a:off x="1295400" y="990600"/>
            <a:ext cx="9829800" cy="923330"/>
          </a:xfrm>
          <a:prstGeom prst="rect">
            <a:avLst/>
          </a:prstGeom>
          <a:noFill/>
        </p:spPr>
        <p:txBody>
          <a:bodyPr wrap="square" rtlCol="0">
            <a:spAutoFit/>
          </a:bodyPr>
          <a:lstStyle/>
          <a:p>
            <a:pPr marL="342900" indent="-342900">
              <a:buAutoNum type="arabicPeriod"/>
            </a:pPr>
            <a:endParaRPr lang="en-US" dirty="0"/>
          </a:p>
          <a:p>
            <a:pPr marL="342900" indent="-342900">
              <a:buAutoNum type="arabicPeriod"/>
            </a:pPr>
            <a:r>
              <a:rPr lang="en-US" dirty="0" err="1"/>
              <a:t>Ngô</a:t>
            </a:r>
            <a:r>
              <a:rPr lang="en-US" dirty="0"/>
              <a:t> </a:t>
            </a:r>
            <a:r>
              <a:rPr lang="en-US" dirty="0" err="1"/>
              <a:t>Quyền</a:t>
            </a:r>
            <a:r>
              <a:rPr lang="en-US" dirty="0"/>
              <a:t> </a:t>
            </a:r>
            <a:r>
              <a:rPr lang="en-US" dirty="0" err="1"/>
              <a:t>dùng</a:t>
            </a:r>
            <a:r>
              <a:rPr lang="en-US" dirty="0"/>
              <a:t> </a:t>
            </a:r>
            <a:r>
              <a:rPr lang="en-US" dirty="0" err="1"/>
              <a:t>kế</a:t>
            </a:r>
            <a:r>
              <a:rPr lang="en-US" dirty="0"/>
              <a:t> </a:t>
            </a:r>
            <a:r>
              <a:rPr lang="en-US" dirty="0" err="1"/>
              <a:t>gì</a:t>
            </a:r>
            <a:r>
              <a:rPr lang="en-US" dirty="0"/>
              <a:t> </a:t>
            </a:r>
            <a:r>
              <a:rPr lang="en-US" dirty="0" err="1"/>
              <a:t>đánh</a:t>
            </a:r>
            <a:r>
              <a:rPr lang="en-US" dirty="0"/>
              <a:t> </a:t>
            </a:r>
            <a:r>
              <a:rPr lang="en-US" dirty="0" err="1"/>
              <a:t>quân</a:t>
            </a:r>
            <a:r>
              <a:rPr lang="en-US" dirty="0"/>
              <a:t> Nam </a:t>
            </a:r>
            <a:r>
              <a:rPr lang="en-US" dirty="0" err="1"/>
              <a:t>Hán</a:t>
            </a:r>
            <a:r>
              <a:rPr lang="en-US" dirty="0"/>
              <a:t> </a:t>
            </a:r>
            <a:r>
              <a:rPr lang="en-US" dirty="0" err="1"/>
              <a:t>trong</a:t>
            </a:r>
            <a:r>
              <a:rPr lang="en-US" dirty="0"/>
              <a:t> </a:t>
            </a:r>
            <a:r>
              <a:rPr lang="en-US" dirty="0" err="1"/>
              <a:t>trận</a:t>
            </a:r>
            <a:r>
              <a:rPr lang="en-US" dirty="0"/>
              <a:t> </a:t>
            </a:r>
            <a:r>
              <a:rPr lang="en-US" dirty="0" err="1"/>
              <a:t>Bạch</a:t>
            </a:r>
            <a:r>
              <a:rPr lang="en-US" dirty="0"/>
              <a:t> </a:t>
            </a:r>
            <a:r>
              <a:rPr lang="en-US" dirty="0" err="1"/>
              <a:t>Đằng</a:t>
            </a:r>
            <a:r>
              <a:rPr lang="en-US" dirty="0"/>
              <a:t> </a:t>
            </a:r>
            <a:r>
              <a:rPr lang="en-US" dirty="0" err="1"/>
              <a:t>là</a:t>
            </a:r>
            <a:r>
              <a:rPr lang="en-US" dirty="0"/>
              <a:t> </a:t>
            </a:r>
            <a:r>
              <a:rPr lang="en-US" dirty="0" err="1"/>
              <a:t>gì</a:t>
            </a:r>
            <a:r>
              <a:rPr lang="en-US" dirty="0"/>
              <a:t>?</a:t>
            </a:r>
          </a:p>
          <a:p>
            <a:pPr marL="342900" indent="-342900">
              <a:buAutoNum type="arabicPeriod"/>
            </a:pPr>
            <a:r>
              <a:rPr lang="en-US" dirty="0"/>
              <a:t>Khi </a:t>
            </a:r>
            <a:r>
              <a:rPr lang="en-US" dirty="0" err="1"/>
              <a:t>quân</a:t>
            </a:r>
            <a:r>
              <a:rPr lang="en-US" dirty="0"/>
              <a:t> Nam </a:t>
            </a:r>
            <a:r>
              <a:rPr lang="en-US" dirty="0" err="1"/>
              <a:t>Hán</a:t>
            </a:r>
            <a:r>
              <a:rPr lang="en-US" dirty="0"/>
              <a:t> </a:t>
            </a:r>
            <a:r>
              <a:rPr lang="en-US" dirty="0" err="1"/>
              <a:t>vào</a:t>
            </a:r>
            <a:r>
              <a:rPr lang="en-US" dirty="0"/>
              <a:t> </a:t>
            </a:r>
            <a:r>
              <a:rPr lang="en-US" dirty="0" err="1"/>
              <a:t>nước</a:t>
            </a:r>
            <a:r>
              <a:rPr lang="en-US" dirty="0"/>
              <a:t> ta </a:t>
            </a:r>
            <a:r>
              <a:rPr lang="en-US" dirty="0" err="1"/>
              <a:t>Ngô</a:t>
            </a:r>
            <a:r>
              <a:rPr lang="en-US" dirty="0"/>
              <a:t> </a:t>
            </a:r>
            <a:endParaRPr lang="vi-VN" dirty="0"/>
          </a:p>
        </p:txBody>
      </p:sp>
    </p:spTree>
    <p:extLst>
      <p:ext uri="{BB962C8B-B14F-4D97-AF65-F5344CB8AC3E}">
        <p14:creationId xmlns:p14="http://schemas.microsoft.com/office/powerpoint/2010/main" val="528272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600200"/>
            <a:ext cx="8703733" cy="4895850"/>
          </a:xfrm>
          <a:prstGeom prst="rect">
            <a:avLst/>
          </a:prstGeom>
        </p:spPr>
      </p:pic>
      <p:sp>
        <p:nvSpPr>
          <p:cNvPr id="5" name="Text Box 29"/>
          <p:cNvSpPr txBox="1">
            <a:spLocks noChangeArrowheads="1"/>
          </p:cNvSpPr>
          <p:nvPr/>
        </p:nvSpPr>
        <p:spPr bwMode="auto">
          <a:xfrm>
            <a:off x="999066" y="228600"/>
            <a:ext cx="10058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sz="2400" b="1" dirty="0">
                <a:solidFill>
                  <a:srgbClr val="0000FF"/>
                </a:solidFill>
              </a:rPr>
              <a:t>      </a:t>
            </a:r>
            <a:r>
              <a:rPr lang="en-US" sz="2400" b="1" dirty="0" err="1">
                <a:solidFill>
                  <a:srgbClr val="0000FF"/>
                </a:solidFill>
              </a:rPr>
              <a:t>Đọc</a:t>
            </a:r>
            <a:r>
              <a:rPr lang="en-US" sz="2400" b="1" dirty="0">
                <a:solidFill>
                  <a:srgbClr val="0000FF"/>
                </a:solidFill>
              </a:rPr>
              <a:t> </a:t>
            </a:r>
            <a:r>
              <a:rPr lang="en-US" sz="2400" b="1" dirty="0" err="1">
                <a:solidFill>
                  <a:srgbClr val="0000FF"/>
                </a:solidFill>
              </a:rPr>
              <a:t>thầm</a:t>
            </a:r>
            <a:r>
              <a:rPr lang="en-US" sz="2400" b="1" dirty="0">
                <a:solidFill>
                  <a:srgbClr val="0000FF"/>
                </a:solidFill>
              </a:rPr>
              <a:t> SGK </a:t>
            </a:r>
            <a:r>
              <a:rPr lang="en-US" sz="2400" b="1" dirty="0" err="1">
                <a:solidFill>
                  <a:srgbClr val="0000FF"/>
                </a:solidFill>
              </a:rPr>
              <a:t>từ</a:t>
            </a:r>
            <a:r>
              <a:rPr lang="en-US" sz="2400" b="1" dirty="0">
                <a:solidFill>
                  <a:srgbClr val="0000FF"/>
                </a:solidFill>
              </a:rPr>
              <a:t> “</a:t>
            </a:r>
            <a:r>
              <a:rPr lang="en-US" sz="2400" b="1" i="1" dirty="0">
                <a:solidFill>
                  <a:srgbClr val="0000FF"/>
                </a:solidFill>
              </a:rPr>
              <a:t>Sang </a:t>
            </a:r>
            <a:r>
              <a:rPr lang="en-US" sz="2400" b="1" i="1" dirty="0" err="1">
                <a:solidFill>
                  <a:srgbClr val="0000FF"/>
                </a:solidFill>
              </a:rPr>
              <a:t>đánh</a:t>
            </a:r>
            <a:r>
              <a:rPr lang="en-US" sz="2400" b="1" i="1" dirty="0">
                <a:solidFill>
                  <a:srgbClr val="0000FF"/>
                </a:solidFill>
              </a:rPr>
              <a:t> </a:t>
            </a:r>
            <a:r>
              <a:rPr lang="en-US" sz="2400" b="1" i="1" dirty="0" err="1">
                <a:solidFill>
                  <a:srgbClr val="0000FF"/>
                </a:solidFill>
              </a:rPr>
              <a:t>nước</a:t>
            </a:r>
            <a:r>
              <a:rPr lang="en-US" sz="2400" b="1" i="1" dirty="0">
                <a:solidFill>
                  <a:srgbClr val="0000FF"/>
                </a:solidFill>
              </a:rPr>
              <a:t> ta</a:t>
            </a:r>
            <a:r>
              <a:rPr lang="en-US" sz="2400" b="1" dirty="0">
                <a:solidFill>
                  <a:srgbClr val="0000FF"/>
                </a:solidFill>
              </a:rPr>
              <a:t> </a:t>
            </a:r>
            <a:r>
              <a:rPr lang="en-US" sz="2400" b="1" dirty="0" err="1">
                <a:solidFill>
                  <a:srgbClr val="0000FF"/>
                </a:solidFill>
              </a:rPr>
              <a:t>đến</a:t>
            </a:r>
            <a:r>
              <a:rPr lang="en-US" sz="2400" b="1" dirty="0">
                <a:solidFill>
                  <a:srgbClr val="0000FF"/>
                </a:solidFill>
              </a:rPr>
              <a:t> </a:t>
            </a:r>
            <a:r>
              <a:rPr lang="en-US" sz="2400" b="1" i="1" dirty="0">
                <a:solidFill>
                  <a:srgbClr val="0000FF"/>
                </a:solidFill>
              </a:rPr>
              <a:t> </a:t>
            </a:r>
            <a:r>
              <a:rPr lang="en-US" sz="2400" b="1" i="1" dirty="0" err="1">
                <a:solidFill>
                  <a:srgbClr val="0000FF"/>
                </a:solidFill>
              </a:rPr>
              <a:t>Quân</a:t>
            </a:r>
            <a:r>
              <a:rPr lang="en-US" sz="2400" b="1" i="1" dirty="0">
                <a:solidFill>
                  <a:srgbClr val="0000FF"/>
                </a:solidFill>
              </a:rPr>
              <a:t> Nam </a:t>
            </a:r>
            <a:r>
              <a:rPr lang="en-US" sz="2400" b="1" i="1" dirty="0" err="1">
                <a:solidFill>
                  <a:srgbClr val="0000FF"/>
                </a:solidFill>
              </a:rPr>
              <a:t>Hán</a:t>
            </a:r>
            <a:r>
              <a:rPr lang="en-US" sz="2400" b="1" i="1" dirty="0">
                <a:solidFill>
                  <a:srgbClr val="0000FF"/>
                </a:solidFill>
              </a:rPr>
              <a:t> </a:t>
            </a:r>
            <a:r>
              <a:rPr lang="en-US" sz="2400" b="1" i="1" dirty="0" err="1">
                <a:solidFill>
                  <a:srgbClr val="0000FF"/>
                </a:solidFill>
              </a:rPr>
              <a:t>hoàn</a:t>
            </a:r>
            <a:r>
              <a:rPr lang="en-US" sz="2400" b="1" i="1" dirty="0">
                <a:solidFill>
                  <a:srgbClr val="0000FF"/>
                </a:solidFill>
              </a:rPr>
              <a:t> </a:t>
            </a:r>
            <a:r>
              <a:rPr lang="en-US" sz="2400" b="1" i="1" dirty="0" err="1">
                <a:solidFill>
                  <a:srgbClr val="0000FF"/>
                </a:solidFill>
              </a:rPr>
              <a:t>toàn</a:t>
            </a:r>
            <a:r>
              <a:rPr lang="en-US" sz="2400" b="1" i="1" dirty="0">
                <a:solidFill>
                  <a:srgbClr val="0000FF"/>
                </a:solidFill>
              </a:rPr>
              <a:t> </a:t>
            </a:r>
            <a:r>
              <a:rPr lang="en-US" sz="2400" b="1" i="1" dirty="0" err="1">
                <a:solidFill>
                  <a:srgbClr val="0000FF"/>
                </a:solidFill>
              </a:rPr>
              <a:t>thất</a:t>
            </a:r>
            <a:r>
              <a:rPr lang="en-US" sz="2400" b="1" i="1" dirty="0">
                <a:solidFill>
                  <a:srgbClr val="0000FF"/>
                </a:solidFill>
              </a:rPr>
              <a:t> </a:t>
            </a:r>
            <a:r>
              <a:rPr lang="en-US" sz="2400" b="1" i="1" dirty="0" err="1">
                <a:solidFill>
                  <a:srgbClr val="0000FF"/>
                </a:solidFill>
              </a:rPr>
              <a:t>bại</a:t>
            </a:r>
            <a:r>
              <a:rPr lang="en-US" sz="2400" b="1" i="1" dirty="0">
                <a:solidFill>
                  <a:srgbClr val="0000FF"/>
                </a:solidFill>
              </a:rPr>
              <a:t>.”,  </a:t>
            </a:r>
            <a:r>
              <a:rPr lang="en-US" sz="2400" b="1" i="1" dirty="0" err="1">
                <a:solidFill>
                  <a:srgbClr val="0000FF"/>
                </a:solidFill>
              </a:rPr>
              <a:t>xem</a:t>
            </a:r>
            <a:r>
              <a:rPr lang="en-US" sz="2400" b="1" i="1" dirty="0">
                <a:solidFill>
                  <a:srgbClr val="0000FF"/>
                </a:solidFill>
              </a:rPr>
              <a:t> video  </a:t>
            </a:r>
            <a:r>
              <a:rPr lang="en-US" sz="2400" b="1" i="1" dirty="0" err="1">
                <a:solidFill>
                  <a:srgbClr val="0000FF"/>
                </a:solidFill>
              </a:rPr>
              <a:t>sau</a:t>
            </a:r>
            <a:r>
              <a:rPr lang="en-US" sz="2400" b="1" i="1" dirty="0">
                <a:solidFill>
                  <a:srgbClr val="0000FF"/>
                </a:solidFill>
              </a:rPr>
              <a:t> </a:t>
            </a:r>
            <a:r>
              <a:rPr lang="en-US" sz="2400" b="1" i="1" dirty="0" err="1">
                <a:solidFill>
                  <a:srgbClr val="0000FF"/>
                </a:solidFill>
              </a:rPr>
              <a:t>đó</a:t>
            </a:r>
            <a:r>
              <a:rPr lang="en-US" sz="2400" b="1" i="1" dirty="0">
                <a:solidFill>
                  <a:srgbClr val="0000FF"/>
                </a:solidFill>
              </a:rPr>
              <a:t> </a:t>
            </a:r>
            <a:r>
              <a:rPr lang="en-US" sz="2400" b="1" i="1" dirty="0" err="1">
                <a:solidFill>
                  <a:srgbClr val="0000FF"/>
                </a:solidFill>
              </a:rPr>
              <a:t>nêu</a:t>
            </a:r>
            <a:r>
              <a:rPr lang="en-US" sz="2400" b="1" i="1" dirty="0">
                <a:solidFill>
                  <a:srgbClr val="0000FF"/>
                </a:solidFill>
              </a:rPr>
              <a:t> </a:t>
            </a:r>
            <a:r>
              <a:rPr lang="en-US" sz="2400" b="1" i="1" dirty="0" err="1">
                <a:solidFill>
                  <a:srgbClr val="0000FF"/>
                </a:solidFill>
              </a:rPr>
              <a:t>lại</a:t>
            </a:r>
            <a:r>
              <a:rPr lang="en-US" sz="2400" b="1" i="1" dirty="0">
                <a:solidFill>
                  <a:srgbClr val="0000FF"/>
                </a:solidFill>
              </a:rPr>
              <a:t> </a:t>
            </a:r>
            <a:r>
              <a:rPr lang="en-US" sz="2400" b="1" i="1" dirty="0" err="1">
                <a:solidFill>
                  <a:srgbClr val="0000FF"/>
                </a:solidFill>
              </a:rPr>
              <a:t>diễn</a:t>
            </a:r>
            <a:r>
              <a:rPr lang="en-US" sz="2400" b="1" i="1" dirty="0">
                <a:solidFill>
                  <a:srgbClr val="0000FF"/>
                </a:solidFill>
              </a:rPr>
              <a:t> </a:t>
            </a:r>
            <a:r>
              <a:rPr lang="en-US" sz="2400" b="1" i="1" dirty="0" err="1">
                <a:solidFill>
                  <a:srgbClr val="0000FF"/>
                </a:solidFill>
              </a:rPr>
              <a:t>biến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trận</a:t>
            </a:r>
            <a:r>
              <a:rPr lang="en-US" sz="2400" b="1" i="1" dirty="0">
                <a:solidFill>
                  <a:srgbClr val="0000FF"/>
                </a:solidFill>
              </a:rPr>
              <a:t> </a:t>
            </a:r>
            <a:r>
              <a:rPr lang="en-US" sz="2400" b="1" i="1" dirty="0" err="1">
                <a:solidFill>
                  <a:srgbClr val="0000FF"/>
                </a:solidFill>
              </a:rPr>
              <a:t>Bạch</a:t>
            </a:r>
            <a:r>
              <a:rPr lang="en-US" sz="2400" b="1" i="1" dirty="0">
                <a:solidFill>
                  <a:srgbClr val="0000FF"/>
                </a:solidFill>
              </a:rPr>
              <a:t> </a:t>
            </a:r>
            <a:r>
              <a:rPr lang="en-US" sz="2400" b="1" i="1" dirty="0" err="1">
                <a:solidFill>
                  <a:srgbClr val="0000FF"/>
                </a:solidFill>
              </a:rPr>
              <a:t>Đằng</a:t>
            </a:r>
            <a:r>
              <a:rPr lang="en-US" sz="2400" b="1" dirty="0">
                <a:solidFill>
                  <a:srgbClr val="0000FF"/>
                </a:solidFill>
              </a:rPr>
              <a:t>:</a:t>
            </a:r>
            <a:endParaRPr lang="en-US" sz="2400" b="1" dirty="0">
              <a:solidFill>
                <a:srgbClr val="0000FF"/>
              </a:solidFill>
              <a:latin typeface="Arial" panose="020B0604020202020204" pitchFamily="34" charset="0"/>
            </a:endParaRPr>
          </a:p>
          <a:p>
            <a:pPr eaLnBrk="1" hangingPunct="1"/>
            <a:r>
              <a:rPr lang="en-US" sz="2400" b="1"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2000"/>
                                        <p:tgtEl>
                                          <p:spTgt spid="5">
                                            <p:txEl>
                                              <p:pRg st="0" end="0"/>
                                            </p:txEl>
                                          </p:spTgt>
                                        </p:tgtEl>
                                      </p:cBhvr>
                                    </p:animEffect>
                                    <p:set>
                                      <p:cBhvr>
                                        <p:cTn id="12"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100000">
                <p:cTn id="18"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C:\Documents and Settings\All Users\Documents\My Pictures\Sample Pictures\Luoc do.JPG"/>
          <p:cNvPicPr>
            <a:picLocks noChangeAspect="1" noChangeArrowheads="1"/>
          </p:cNvPicPr>
          <p:nvPr/>
        </p:nvPicPr>
        <p:blipFill>
          <a:blip r:embed="rId3">
            <a:extLst>
              <a:ext uri="{28A0092B-C50C-407E-A947-70E740481C1C}">
                <a14:useLocalDpi xmlns:a14="http://schemas.microsoft.com/office/drawing/2010/main" val="0"/>
              </a:ext>
            </a:extLst>
          </a:blip>
          <a:srcRect l="7692" r="4990" b="6667"/>
          <a:stretch>
            <a:fillRect/>
          </a:stretch>
        </p:blipFill>
        <p:spPr bwMode="auto">
          <a:xfrm>
            <a:off x="1567548" y="333831"/>
            <a:ext cx="8839200" cy="6400800"/>
          </a:xfrm>
          <a:prstGeom prst="round2DiagRect">
            <a:avLst>
              <a:gd name="adj1" fmla="val 16667"/>
              <a:gd name="adj2" fmla="val 0"/>
            </a:avLst>
          </a:prstGeom>
          <a:ln w="88900" cap="sq">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699" name="AutoShape 4"/>
          <p:cNvSpPr>
            <a:spLocks noChangeArrowheads="1"/>
          </p:cNvSpPr>
          <p:nvPr/>
        </p:nvSpPr>
        <p:spPr bwMode="auto">
          <a:xfrm flipH="1">
            <a:off x="5453748" y="20864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0" name="AutoShape 5"/>
          <p:cNvSpPr>
            <a:spLocks noChangeArrowheads="1"/>
          </p:cNvSpPr>
          <p:nvPr/>
        </p:nvSpPr>
        <p:spPr bwMode="auto">
          <a:xfrm flipH="1">
            <a:off x="4920348" y="18578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1" name="AutoShape 6"/>
          <p:cNvSpPr>
            <a:spLocks noChangeArrowheads="1"/>
          </p:cNvSpPr>
          <p:nvPr/>
        </p:nvSpPr>
        <p:spPr bwMode="auto">
          <a:xfrm flipH="1">
            <a:off x="5606148" y="20102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2" name="AutoShape 7"/>
          <p:cNvSpPr>
            <a:spLocks noChangeArrowheads="1"/>
          </p:cNvSpPr>
          <p:nvPr/>
        </p:nvSpPr>
        <p:spPr bwMode="auto">
          <a:xfrm flipH="1">
            <a:off x="4707623" y="2149931"/>
            <a:ext cx="152400" cy="2286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3" name="AutoShape 8"/>
          <p:cNvSpPr>
            <a:spLocks noChangeArrowheads="1"/>
          </p:cNvSpPr>
          <p:nvPr/>
        </p:nvSpPr>
        <p:spPr bwMode="auto">
          <a:xfrm flipH="1">
            <a:off x="5040998" y="20864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4" name="AutoShape 9"/>
          <p:cNvSpPr>
            <a:spLocks noChangeArrowheads="1"/>
          </p:cNvSpPr>
          <p:nvPr/>
        </p:nvSpPr>
        <p:spPr bwMode="auto">
          <a:xfrm flipH="1">
            <a:off x="5148948" y="19340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5" name="AutoShape 10"/>
          <p:cNvSpPr>
            <a:spLocks noChangeArrowheads="1"/>
          </p:cNvSpPr>
          <p:nvPr/>
        </p:nvSpPr>
        <p:spPr bwMode="auto">
          <a:xfrm flipH="1">
            <a:off x="4812398" y="1981656"/>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6" name="AutoShape 11"/>
          <p:cNvSpPr>
            <a:spLocks noChangeArrowheads="1"/>
          </p:cNvSpPr>
          <p:nvPr/>
        </p:nvSpPr>
        <p:spPr bwMode="auto">
          <a:xfrm flipH="1">
            <a:off x="5682348" y="17816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19" name="Freeform 18"/>
          <p:cNvSpPr/>
          <p:nvPr/>
        </p:nvSpPr>
        <p:spPr>
          <a:xfrm rot="20177322">
            <a:off x="5855387" y="1986419"/>
            <a:ext cx="771525" cy="64135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Freeform 19"/>
          <p:cNvSpPr/>
          <p:nvPr/>
        </p:nvSpPr>
        <p:spPr>
          <a:xfrm rot="5121733">
            <a:off x="3432067" y="2712700"/>
            <a:ext cx="665162" cy="68580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20"/>
          <p:cNvSpPr/>
          <p:nvPr/>
        </p:nvSpPr>
        <p:spPr>
          <a:xfrm rot="10800000">
            <a:off x="4996549" y="638631"/>
            <a:ext cx="665163" cy="68580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Freeform 22"/>
          <p:cNvSpPr/>
          <p:nvPr/>
        </p:nvSpPr>
        <p:spPr>
          <a:xfrm rot="9387720">
            <a:off x="2696262" y="1702257"/>
            <a:ext cx="446087" cy="398463"/>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Freeform 23"/>
          <p:cNvSpPr/>
          <p:nvPr/>
        </p:nvSpPr>
        <p:spPr>
          <a:xfrm rot="9387720">
            <a:off x="4525062" y="1473657"/>
            <a:ext cx="446087" cy="398463"/>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Freeform 24"/>
          <p:cNvSpPr/>
          <p:nvPr/>
        </p:nvSpPr>
        <p:spPr>
          <a:xfrm rot="18612270">
            <a:off x="6786455" y="790238"/>
            <a:ext cx="446087" cy="400050"/>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Line 27"/>
          <p:cNvSpPr>
            <a:spLocks noChangeShapeType="1"/>
          </p:cNvSpPr>
          <p:nvPr/>
        </p:nvSpPr>
        <p:spPr bwMode="auto">
          <a:xfrm>
            <a:off x="3701148" y="1781631"/>
            <a:ext cx="609600" cy="381000"/>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27"/>
          <p:cNvSpPr>
            <a:spLocks noChangeShapeType="1"/>
          </p:cNvSpPr>
          <p:nvPr/>
        </p:nvSpPr>
        <p:spPr bwMode="auto">
          <a:xfrm flipH="1" flipV="1">
            <a:off x="6520548" y="638631"/>
            <a:ext cx="1066800" cy="76200"/>
          </a:xfrm>
          <a:prstGeom prst="line">
            <a:avLst/>
          </a:prstGeom>
          <a:noFill/>
          <a:ln w="889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27"/>
          <p:cNvSpPr>
            <a:spLocks noChangeShapeType="1"/>
          </p:cNvSpPr>
          <p:nvPr/>
        </p:nvSpPr>
        <p:spPr bwMode="auto">
          <a:xfrm>
            <a:off x="5637898" y="317956"/>
            <a:ext cx="609600" cy="381000"/>
          </a:xfrm>
          <a:prstGeom prst="line">
            <a:avLst/>
          </a:prstGeom>
          <a:noFill/>
          <a:ln w="10795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Freeform 34"/>
          <p:cNvSpPr/>
          <p:nvPr/>
        </p:nvSpPr>
        <p:spPr>
          <a:xfrm rot="203077">
            <a:off x="8735111" y="3927932"/>
            <a:ext cx="1325562" cy="1497013"/>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Freeform 35"/>
          <p:cNvSpPr/>
          <p:nvPr/>
        </p:nvSpPr>
        <p:spPr>
          <a:xfrm rot="14475531">
            <a:off x="6087956" y="385426"/>
            <a:ext cx="547687" cy="727075"/>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Freeform 37"/>
          <p:cNvSpPr/>
          <p:nvPr/>
        </p:nvSpPr>
        <p:spPr>
          <a:xfrm rot="1163795">
            <a:off x="5947462" y="894220"/>
            <a:ext cx="365125" cy="1201737"/>
          </a:xfrm>
          <a:custGeom>
            <a:avLst/>
            <a:gdLst>
              <a:gd name="connsiteX0" fmla="*/ 0 w 504497"/>
              <a:gd name="connsiteY0" fmla="*/ 1765738 h 1907628"/>
              <a:gd name="connsiteX1" fmla="*/ 204952 w 504497"/>
              <a:gd name="connsiteY1" fmla="*/ 1387366 h 1907628"/>
              <a:gd name="connsiteX2" fmla="*/ 331076 w 504497"/>
              <a:gd name="connsiteY2" fmla="*/ 930166 h 1907628"/>
              <a:gd name="connsiteX3" fmla="*/ 378373 w 504497"/>
              <a:gd name="connsiteY3" fmla="*/ 409904 h 1907628"/>
              <a:gd name="connsiteX4" fmla="*/ 315311 w 504497"/>
              <a:gd name="connsiteY4" fmla="*/ 409904 h 1907628"/>
              <a:gd name="connsiteX5" fmla="*/ 425669 w 504497"/>
              <a:gd name="connsiteY5" fmla="*/ 0 h 1907628"/>
              <a:gd name="connsiteX6" fmla="*/ 504497 w 504497"/>
              <a:gd name="connsiteY6" fmla="*/ 409904 h 1907628"/>
              <a:gd name="connsiteX7" fmla="*/ 425669 w 504497"/>
              <a:gd name="connsiteY7" fmla="*/ 409904 h 1907628"/>
              <a:gd name="connsiteX8" fmla="*/ 409904 w 504497"/>
              <a:gd name="connsiteY8" fmla="*/ 1087821 h 1907628"/>
              <a:gd name="connsiteX9" fmla="*/ 299545 w 504497"/>
              <a:gd name="connsiteY9" fmla="*/ 1513490 h 1907628"/>
              <a:gd name="connsiteX10" fmla="*/ 141890 w 504497"/>
              <a:gd name="connsiteY10" fmla="*/ 1907628 h 1907628"/>
              <a:gd name="connsiteX11" fmla="*/ 0 w 504497"/>
              <a:gd name="connsiteY11" fmla="*/ 1765738 h 19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497" h="1907628">
                <a:moveTo>
                  <a:pt x="0" y="1765738"/>
                </a:moveTo>
                <a:lnTo>
                  <a:pt x="204952" y="1387366"/>
                </a:lnTo>
                <a:lnTo>
                  <a:pt x="331076" y="930166"/>
                </a:lnTo>
                <a:lnTo>
                  <a:pt x="378373" y="409904"/>
                </a:lnTo>
                <a:lnTo>
                  <a:pt x="315311" y="409904"/>
                </a:lnTo>
                <a:lnTo>
                  <a:pt x="425669" y="0"/>
                </a:lnTo>
                <a:lnTo>
                  <a:pt x="504497" y="409904"/>
                </a:lnTo>
                <a:lnTo>
                  <a:pt x="425669" y="409904"/>
                </a:lnTo>
                <a:lnTo>
                  <a:pt x="409904" y="1087821"/>
                </a:lnTo>
                <a:lnTo>
                  <a:pt x="299545" y="1513490"/>
                </a:lnTo>
                <a:lnTo>
                  <a:pt x="141890" y="1907628"/>
                </a:lnTo>
                <a:lnTo>
                  <a:pt x="0" y="176573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Line 27"/>
          <p:cNvSpPr>
            <a:spLocks noChangeShapeType="1"/>
          </p:cNvSpPr>
          <p:nvPr/>
        </p:nvSpPr>
        <p:spPr bwMode="auto">
          <a:xfrm flipH="1">
            <a:off x="5301348" y="867231"/>
            <a:ext cx="762000" cy="1143000"/>
          </a:xfrm>
          <a:prstGeom prst="line">
            <a:avLst/>
          </a:prstGeom>
          <a:noFill/>
          <a:ln w="107950">
            <a:solidFill>
              <a:schemeClr val="tx1"/>
            </a:solidFill>
            <a:prstDash val="sysDot"/>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27"/>
          <p:cNvSpPr>
            <a:spLocks noChangeShapeType="1"/>
          </p:cNvSpPr>
          <p:nvPr/>
        </p:nvSpPr>
        <p:spPr bwMode="auto">
          <a:xfrm flipH="1" flipV="1">
            <a:off x="8822423" y="1032331"/>
            <a:ext cx="838200" cy="609600"/>
          </a:xfrm>
          <a:prstGeom prst="line">
            <a:avLst/>
          </a:prstGeom>
          <a:noFill/>
          <a:ln w="10795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TextBox 43"/>
          <p:cNvSpPr txBox="1">
            <a:spLocks noChangeArrowheads="1"/>
          </p:cNvSpPr>
          <p:nvPr/>
        </p:nvSpPr>
        <p:spPr bwMode="auto">
          <a:xfrm>
            <a:off x="3701148" y="2543631"/>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4058" name="TextBox 44"/>
          <p:cNvSpPr txBox="1">
            <a:spLocks noChangeArrowheads="1"/>
          </p:cNvSpPr>
          <p:nvPr/>
        </p:nvSpPr>
        <p:spPr bwMode="auto">
          <a:xfrm rot="878489">
            <a:off x="7542898" y="721181"/>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1600" b="1" i="1">
                <a:latin typeface="Arial" panose="020B0604020202020204" pitchFamily="34" charset="0"/>
              </a:rPr>
              <a:t>Sông Chanh</a:t>
            </a:r>
          </a:p>
        </p:txBody>
      </p:sp>
      <p:sp>
        <p:nvSpPr>
          <p:cNvPr id="46" name="Line 27"/>
          <p:cNvSpPr>
            <a:spLocks noChangeShapeType="1"/>
          </p:cNvSpPr>
          <p:nvPr/>
        </p:nvSpPr>
        <p:spPr bwMode="auto">
          <a:xfrm>
            <a:off x="4539348" y="2816681"/>
            <a:ext cx="990600" cy="457200"/>
          </a:xfrm>
          <a:prstGeom prst="line">
            <a:avLst/>
          </a:prstGeom>
          <a:noFill/>
          <a:ln w="10795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TextBox 46"/>
          <p:cNvSpPr txBox="1">
            <a:spLocks noChangeArrowheads="1"/>
          </p:cNvSpPr>
          <p:nvPr/>
        </p:nvSpPr>
        <p:spPr bwMode="auto">
          <a:xfrm rot="1058753">
            <a:off x="3115361" y="2394406"/>
            <a:ext cx="1350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1600" b="1" i="1">
                <a:latin typeface="Arial" panose="020B0604020202020204" pitchFamily="34" charset="0"/>
              </a:rPr>
              <a:t>Sông Cấm</a:t>
            </a:r>
          </a:p>
        </p:txBody>
      </p:sp>
      <p:sp>
        <p:nvSpPr>
          <p:cNvPr id="44061" name="TextBox 47"/>
          <p:cNvSpPr txBox="1">
            <a:spLocks noChangeArrowheads="1"/>
          </p:cNvSpPr>
          <p:nvPr/>
        </p:nvSpPr>
        <p:spPr bwMode="auto">
          <a:xfrm rot="7081350">
            <a:off x="4882248" y="1118056"/>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b="1" i="1">
                <a:latin typeface="Arial" panose="020B0604020202020204" pitchFamily="34" charset="0"/>
              </a:rPr>
              <a:t>sông Bạch Đằng</a:t>
            </a:r>
          </a:p>
        </p:txBody>
      </p:sp>
      <p:sp>
        <p:nvSpPr>
          <p:cNvPr id="44062" name="TextBox 46"/>
          <p:cNvSpPr txBox="1">
            <a:spLocks noChangeArrowheads="1"/>
          </p:cNvSpPr>
          <p:nvPr/>
        </p:nvSpPr>
        <p:spPr bwMode="auto">
          <a:xfrm rot="3046730">
            <a:off x="5228324" y="4656594"/>
            <a:ext cx="1833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i="1">
                <a:latin typeface="Arial" panose="020B0604020202020204" pitchFamily="34" charset="0"/>
              </a:rPr>
              <a:t>Cửa Cấm</a:t>
            </a:r>
          </a:p>
        </p:txBody>
      </p:sp>
      <p:sp>
        <p:nvSpPr>
          <p:cNvPr id="44063" name="TextBox 46"/>
          <p:cNvSpPr txBox="1">
            <a:spLocks noChangeArrowheads="1"/>
          </p:cNvSpPr>
          <p:nvPr/>
        </p:nvSpPr>
        <p:spPr bwMode="auto">
          <a:xfrm rot="3046730">
            <a:off x="8155674" y="4513719"/>
            <a:ext cx="1893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b="1" i="1">
                <a:latin typeface="Arial" panose="020B0604020202020204" pitchFamily="34" charset="0"/>
              </a:rPr>
              <a:t>Cửa Nam Triệu</a:t>
            </a:r>
          </a:p>
        </p:txBody>
      </p:sp>
      <p:sp>
        <p:nvSpPr>
          <p:cNvPr id="34" name="AutoShape 4"/>
          <p:cNvSpPr>
            <a:spLocks noChangeArrowheads="1"/>
          </p:cNvSpPr>
          <p:nvPr/>
        </p:nvSpPr>
        <p:spPr bwMode="auto">
          <a:xfrm flipH="1">
            <a:off x="5437873" y="20864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37" name="AutoShape 5"/>
          <p:cNvSpPr>
            <a:spLocks noChangeArrowheads="1"/>
          </p:cNvSpPr>
          <p:nvPr/>
        </p:nvSpPr>
        <p:spPr bwMode="auto">
          <a:xfrm flipH="1">
            <a:off x="4904473" y="18578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39" name="AutoShape 6"/>
          <p:cNvSpPr>
            <a:spLocks noChangeArrowheads="1"/>
          </p:cNvSpPr>
          <p:nvPr/>
        </p:nvSpPr>
        <p:spPr bwMode="auto">
          <a:xfrm flipH="1">
            <a:off x="5590273" y="20102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0" name="AutoShape 7"/>
          <p:cNvSpPr>
            <a:spLocks noChangeArrowheads="1"/>
          </p:cNvSpPr>
          <p:nvPr/>
        </p:nvSpPr>
        <p:spPr bwMode="auto">
          <a:xfrm flipH="1">
            <a:off x="4691748" y="2149931"/>
            <a:ext cx="152400" cy="2286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1" name="AutoShape 8"/>
          <p:cNvSpPr>
            <a:spLocks noChangeArrowheads="1"/>
          </p:cNvSpPr>
          <p:nvPr/>
        </p:nvSpPr>
        <p:spPr bwMode="auto">
          <a:xfrm flipH="1">
            <a:off x="5025123" y="20864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4" name="AutoShape 9"/>
          <p:cNvSpPr>
            <a:spLocks noChangeArrowheads="1"/>
          </p:cNvSpPr>
          <p:nvPr/>
        </p:nvSpPr>
        <p:spPr bwMode="auto">
          <a:xfrm flipH="1">
            <a:off x="5133073" y="19340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5" name="AutoShape 10"/>
          <p:cNvSpPr>
            <a:spLocks noChangeArrowheads="1"/>
          </p:cNvSpPr>
          <p:nvPr/>
        </p:nvSpPr>
        <p:spPr bwMode="auto">
          <a:xfrm flipH="1">
            <a:off x="4796523" y="1981656"/>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7" name="AutoShape 11"/>
          <p:cNvSpPr>
            <a:spLocks noChangeArrowheads="1"/>
          </p:cNvSpPr>
          <p:nvPr/>
        </p:nvSpPr>
        <p:spPr bwMode="auto">
          <a:xfrm flipH="1">
            <a:off x="5666473" y="1781631"/>
            <a:ext cx="152400" cy="304800"/>
          </a:xfrm>
          <a:prstGeom prst="triangle">
            <a:avLst>
              <a:gd name="adj" fmla="val 50000"/>
            </a:avLst>
          </a:prstGeom>
          <a:solidFill>
            <a:srgbClr val="0000FF"/>
          </a:solidFill>
          <a:ln w="9525">
            <a:solidFill>
              <a:srgbClr val="0000FF"/>
            </a:solidFill>
            <a:miter lim="800000"/>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50" name="Line 27"/>
          <p:cNvSpPr>
            <a:spLocks noChangeShapeType="1"/>
          </p:cNvSpPr>
          <p:nvPr/>
        </p:nvSpPr>
        <p:spPr bwMode="auto">
          <a:xfrm>
            <a:off x="5758548" y="3000831"/>
            <a:ext cx="990600" cy="762000"/>
          </a:xfrm>
          <a:prstGeom prst="line">
            <a:avLst/>
          </a:prstGeom>
          <a:noFill/>
          <a:ln w="10795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21"/>
          <p:cNvSpPr>
            <a:spLocks noChangeShapeType="1"/>
          </p:cNvSpPr>
          <p:nvPr/>
        </p:nvSpPr>
        <p:spPr bwMode="auto">
          <a:xfrm flipH="1" flipV="1">
            <a:off x="5529948" y="2772231"/>
            <a:ext cx="1371600" cy="914400"/>
          </a:xfrm>
          <a:prstGeom prst="line">
            <a:avLst/>
          </a:prstGeom>
          <a:noFill/>
          <a:ln w="76200">
            <a:solidFill>
              <a:srgbClr val="FF3300"/>
            </a:solidFill>
            <a:prstDash val="sysDot"/>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 name="Line 27"/>
          <p:cNvSpPr>
            <a:spLocks noChangeShapeType="1"/>
          </p:cNvSpPr>
          <p:nvPr/>
        </p:nvSpPr>
        <p:spPr bwMode="auto">
          <a:xfrm flipH="1" flipV="1">
            <a:off x="7130148" y="3686631"/>
            <a:ext cx="1143000" cy="76200"/>
          </a:xfrm>
          <a:prstGeom prst="line">
            <a:avLst/>
          </a:prstGeom>
          <a:noFill/>
          <a:ln w="1079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 name="Line 21"/>
          <p:cNvSpPr>
            <a:spLocks noChangeShapeType="1"/>
          </p:cNvSpPr>
          <p:nvPr/>
        </p:nvSpPr>
        <p:spPr bwMode="auto">
          <a:xfrm flipH="1" flipV="1">
            <a:off x="5758548" y="2924631"/>
            <a:ext cx="990600" cy="762000"/>
          </a:xfrm>
          <a:prstGeom prst="line">
            <a:avLst/>
          </a:prstGeom>
          <a:noFill/>
          <a:ln w="889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slide(fromBottom)">
                                      <p:cBhvr>
                                        <p:cTn id="7" dur="500"/>
                                        <p:tgtEl>
                                          <p:spTgt spid="2970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slide(fromBottom)">
                                      <p:cBhvr>
                                        <p:cTn id="10" dur="500"/>
                                        <p:tgtEl>
                                          <p:spTgt spid="29700"/>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Effect transition="in" filter="slide(fromBottom)">
                                      <p:cBhvr>
                                        <p:cTn id="13" dur="500"/>
                                        <p:tgtEl>
                                          <p:spTgt spid="2970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9704"/>
                                        </p:tgtEl>
                                        <p:attrNameLst>
                                          <p:attrName>style.visibility</p:attrName>
                                        </p:attrNameLst>
                                      </p:cBhvr>
                                      <p:to>
                                        <p:strVal val="visible"/>
                                      </p:to>
                                    </p:set>
                                    <p:animEffect transition="in" filter="slide(fromBottom)">
                                      <p:cBhvr>
                                        <p:cTn id="16" dur="500"/>
                                        <p:tgtEl>
                                          <p:spTgt spid="2970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9703"/>
                                        </p:tgtEl>
                                        <p:attrNameLst>
                                          <p:attrName>style.visibility</p:attrName>
                                        </p:attrNameLst>
                                      </p:cBhvr>
                                      <p:to>
                                        <p:strVal val="visible"/>
                                      </p:to>
                                    </p:set>
                                    <p:animEffect transition="in" filter="slide(fromBottom)">
                                      <p:cBhvr>
                                        <p:cTn id="19" dur="500"/>
                                        <p:tgtEl>
                                          <p:spTgt spid="2970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9706"/>
                                        </p:tgtEl>
                                        <p:attrNameLst>
                                          <p:attrName>style.visibility</p:attrName>
                                        </p:attrNameLst>
                                      </p:cBhvr>
                                      <p:to>
                                        <p:strVal val="visible"/>
                                      </p:to>
                                    </p:set>
                                    <p:animEffect transition="in" filter="slide(fromBottom)">
                                      <p:cBhvr>
                                        <p:cTn id="22" dur="500"/>
                                        <p:tgtEl>
                                          <p:spTgt spid="29706"/>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9701"/>
                                        </p:tgtEl>
                                        <p:attrNameLst>
                                          <p:attrName>style.visibility</p:attrName>
                                        </p:attrNameLst>
                                      </p:cBhvr>
                                      <p:to>
                                        <p:strVal val="visible"/>
                                      </p:to>
                                    </p:set>
                                    <p:animEffect transition="in" filter="slide(fromBottom)">
                                      <p:cBhvr>
                                        <p:cTn id="25" dur="500"/>
                                        <p:tgtEl>
                                          <p:spTgt spid="29701"/>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9699"/>
                                        </p:tgtEl>
                                        <p:attrNameLst>
                                          <p:attrName>style.visibility</p:attrName>
                                        </p:attrNameLst>
                                      </p:cBhvr>
                                      <p:to>
                                        <p:strVal val="visible"/>
                                      </p:to>
                                    </p:set>
                                    <p:animEffect transition="in" filter="slide(fromBottom)">
                                      <p:cBhvr>
                                        <p:cTn id="28" dur="500"/>
                                        <p:tgtEl>
                                          <p:spTgt spid="2969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29699"/>
                                        </p:tgtEl>
                                      </p:cBhvr>
                                    </p:animEffect>
                                    <p:set>
                                      <p:cBhvr>
                                        <p:cTn id="53" dur="1" fill="hold">
                                          <p:stCondLst>
                                            <p:cond delay="499"/>
                                          </p:stCondLst>
                                        </p:cTn>
                                        <p:tgtEl>
                                          <p:spTgt spid="29699"/>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29700"/>
                                        </p:tgtEl>
                                      </p:cBhvr>
                                    </p:animEffect>
                                    <p:set>
                                      <p:cBhvr>
                                        <p:cTn id="56" dur="1" fill="hold">
                                          <p:stCondLst>
                                            <p:cond delay="499"/>
                                          </p:stCondLst>
                                        </p:cTn>
                                        <p:tgtEl>
                                          <p:spTgt spid="29700"/>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29701"/>
                                        </p:tgtEl>
                                      </p:cBhvr>
                                    </p:animEffect>
                                    <p:set>
                                      <p:cBhvr>
                                        <p:cTn id="59" dur="1" fill="hold">
                                          <p:stCondLst>
                                            <p:cond delay="499"/>
                                          </p:stCondLst>
                                        </p:cTn>
                                        <p:tgtEl>
                                          <p:spTgt spid="29701"/>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9702"/>
                                        </p:tgtEl>
                                      </p:cBhvr>
                                    </p:animEffect>
                                    <p:set>
                                      <p:cBhvr>
                                        <p:cTn id="62" dur="1" fill="hold">
                                          <p:stCondLst>
                                            <p:cond delay="499"/>
                                          </p:stCondLst>
                                        </p:cTn>
                                        <p:tgtEl>
                                          <p:spTgt spid="29702"/>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29703"/>
                                        </p:tgtEl>
                                      </p:cBhvr>
                                    </p:animEffect>
                                    <p:set>
                                      <p:cBhvr>
                                        <p:cTn id="65" dur="1" fill="hold">
                                          <p:stCondLst>
                                            <p:cond delay="499"/>
                                          </p:stCondLst>
                                        </p:cTn>
                                        <p:tgtEl>
                                          <p:spTgt spid="29703"/>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29704"/>
                                        </p:tgtEl>
                                      </p:cBhvr>
                                    </p:animEffect>
                                    <p:set>
                                      <p:cBhvr>
                                        <p:cTn id="68" dur="1" fill="hold">
                                          <p:stCondLst>
                                            <p:cond delay="499"/>
                                          </p:stCondLst>
                                        </p:cTn>
                                        <p:tgtEl>
                                          <p:spTgt spid="29704"/>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9705"/>
                                        </p:tgtEl>
                                      </p:cBhvr>
                                    </p:animEffect>
                                    <p:set>
                                      <p:cBhvr>
                                        <p:cTn id="71" dur="1" fill="hold">
                                          <p:stCondLst>
                                            <p:cond delay="499"/>
                                          </p:stCondLst>
                                        </p:cTn>
                                        <p:tgtEl>
                                          <p:spTgt spid="29705"/>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29706"/>
                                        </p:tgtEl>
                                      </p:cBhvr>
                                    </p:animEffect>
                                    <p:set>
                                      <p:cBhvr>
                                        <p:cTn id="74" dur="1" fill="hold">
                                          <p:stCondLst>
                                            <p:cond delay="499"/>
                                          </p:stCondLst>
                                        </p:cTn>
                                        <p:tgtEl>
                                          <p:spTgt spid="29706"/>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3" presetClass="exit" presetSubtype="10" fill="hold" grpId="1" nodeType="withEffect">
                                  <p:stCondLst>
                                    <p:cond delay="0"/>
                                  </p:stCondLst>
                                  <p:childTnLst>
                                    <p:animEffect transition="out" filter="blinds(horizontal)">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3" presetClass="exit" presetSubtype="10" fill="hold" grpId="1" nodeType="withEffect">
                                  <p:stCondLst>
                                    <p:cond delay="0"/>
                                  </p:stCondLst>
                                  <p:childTnLst>
                                    <p:animEffect transition="out" filter="blinds(horizont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down)">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8" presetClass="entr" presetSubtype="16" repeatCount="indefinite" fill="hold" grpId="0"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diamond(in)">
                                      <p:cBhvr>
                                        <p:cTn id="102" dur="20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repeatCount="indefinite"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left)">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wipe(down)">
                                      <p:cBhvr>
                                        <p:cTn id="112" dur="500"/>
                                        <p:tgtEl>
                                          <p:spTgt spid="51"/>
                                        </p:tgtEl>
                                      </p:cBhvr>
                                    </p:animEffect>
                                  </p:childTnLst>
                                </p:cTn>
                              </p:par>
                              <p:par>
                                <p:cTn id="113" presetID="3" presetClass="exit" presetSubtype="10" fill="hold" grpId="1" nodeType="withEffect">
                                  <p:stCondLst>
                                    <p:cond delay="0"/>
                                  </p:stCondLst>
                                  <p:childTnLst>
                                    <p:animEffect transition="out" filter="blinds(horizontal)">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63" presetClass="path" presetSubtype="0" accel="50000" decel="50000" fill="hold" grpId="1" nodeType="clickEffect">
                                  <p:stCondLst>
                                    <p:cond delay="0"/>
                                  </p:stCondLst>
                                  <p:childTnLst>
                                    <p:animMotion origin="layout" path="M 4.375E-6 -3.33333E-6 L -0.09167 -0.11111 " pathEditMode="relative" rAng="0" ptsTypes="AA">
                                      <p:cBhvr>
                                        <p:cTn id="119" dur="2000" fill="hold"/>
                                        <p:tgtEl>
                                          <p:spTgt spid="51"/>
                                        </p:tgtEl>
                                        <p:attrNameLst>
                                          <p:attrName>ppt_x</p:attrName>
                                          <p:attrName>ppt_y</p:attrName>
                                        </p:attrNameLst>
                                      </p:cBhvr>
                                      <p:rCtr x="-4583" y="-5556"/>
                                    </p:animMotion>
                                  </p:childTnLst>
                                </p:cTn>
                              </p:par>
                              <p:par>
                                <p:cTn id="120" presetID="3" presetClass="exit" presetSubtype="10" fill="hold" grpId="2" nodeType="withEffect">
                                  <p:stCondLst>
                                    <p:cond delay="0"/>
                                  </p:stCondLst>
                                  <p:childTnLst>
                                    <p:animEffect transition="out" filter="blinds(horizontal)">
                                      <p:cBhvr>
                                        <p:cTn id="121" dur="500"/>
                                        <p:tgtEl>
                                          <p:spTgt spid="51"/>
                                        </p:tgtEl>
                                      </p:cBhvr>
                                    </p:animEffect>
                                    <p:set>
                                      <p:cBhvr>
                                        <p:cTn id="122" dur="1" fill="hold">
                                          <p:stCondLst>
                                            <p:cond delay="499"/>
                                          </p:stCondLst>
                                        </p:cTn>
                                        <p:tgtEl>
                                          <p:spTgt spid="5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repeatCount="3000" fill="hold" grpId="0" nodeType="click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wipe(down)">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12" presetClass="entr" presetSubtype="4" repeatCount="indefinite" fill="hold" nodeType="click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slide(fromBottom)">
                                      <p:cBhvr>
                                        <p:cTn id="137" dur="500"/>
                                        <p:tgtEl>
                                          <p:spTgt spid="34"/>
                                        </p:tgtEl>
                                      </p:cBhvr>
                                    </p:animEffect>
                                  </p:childTnLst>
                                </p:cTn>
                              </p:par>
                              <p:par>
                                <p:cTn id="138" presetID="12" presetClass="entr" presetSubtype="4" repeatCount="indefinite" fill="hold" nodeType="withEffect">
                                  <p:stCondLst>
                                    <p:cond delay="0"/>
                                  </p:stCondLst>
                                  <p:childTnLst>
                                    <p:set>
                                      <p:cBhvr>
                                        <p:cTn id="139" dur="1" fill="hold">
                                          <p:stCondLst>
                                            <p:cond delay="0"/>
                                          </p:stCondLst>
                                        </p:cTn>
                                        <p:tgtEl>
                                          <p:spTgt spid="37"/>
                                        </p:tgtEl>
                                        <p:attrNameLst>
                                          <p:attrName>style.visibility</p:attrName>
                                        </p:attrNameLst>
                                      </p:cBhvr>
                                      <p:to>
                                        <p:strVal val="visible"/>
                                      </p:to>
                                    </p:set>
                                    <p:animEffect transition="in" filter="slide(fromBottom)">
                                      <p:cBhvr>
                                        <p:cTn id="140" dur="500"/>
                                        <p:tgtEl>
                                          <p:spTgt spid="37"/>
                                        </p:tgtEl>
                                      </p:cBhvr>
                                    </p:animEffect>
                                  </p:childTnLst>
                                </p:cTn>
                              </p:par>
                              <p:par>
                                <p:cTn id="141" presetID="12" presetClass="entr" presetSubtype="4" repeatCount="indefinite" fill="hold"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slide(fromBottom)">
                                      <p:cBhvr>
                                        <p:cTn id="143" dur="500"/>
                                        <p:tgtEl>
                                          <p:spTgt spid="39"/>
                                        </p:tgtEl>
                                      </p:cBhvr>
                                    </p:animEffect>
                                  </p:childTnLst>
                                </p:cTn>
                              </p:par>
                              <p:par>
                                <p:cTn id="144" presetID="12" presetClass="entr" presetSubtype="4" repeatCount="indefinite" fill="hold" nodeType="with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slide(fromBottom)">
                                      <p:cBhvr>
                                        <p:cTn id="146" dur="500"/>
                                        <p:tgtEl>
                                          <p:spTgt spid="40"/>
                                        </p:tgtEl>
                                      </p:cBhvr>
                                    </p:animEffect>
                                  </p:childTnLst>
                                </p:cTn>
                              </p:par>
                              <p:par>
                                <p:cTn id="147" presetID="12" presetClass="entr" presetSubtype="4" repeatCount="indefinite"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Effect transition="in" filter="slide(fromBottom)">
                                      <p:cBhvr>
                                        <p:cTn id="149" dur="500"/>
                                        <p:tgtEl>
                                          <p:spTgt spid="41"/>
                                        </p:tgtEl>
                                      </p:cBhvr>
                                    </p:animEffect>
                                  </p:childTnLst>
                                </p:cTn>
                              </p:par>
                              <p:par>
                                <p:cTn id="150" presetID="12" presetClass="entr" presetSubtype="4" repeatCount="indefinite" fill="hold" nodeType="with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slide(fromBottom)">
                                      <p:cBhvr>
                                        <p:cTn id="152" dur="500"/>
                                        <p:tgtEl>
                                          <p:spTgt spid="44"/>
                                        </p:tgtEl>
                                      </p:cBhvr>
                                    </p:animEffect>
                                  </p:childTnLst>
                                </p:cTn>
                              </p:par>
                              <p:par>
                                <p:cTn id="153" presetID="12" presetClass="entr" presetSubtype="4" repeatCount="indefinite" fill="hold" nodeType="with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slide(fromBottom)">
                                      <p:cBhvr>
                                        <p:cTn id="155" dur="500"/>
                                        <p:tgtEl>
                                          <p:spTgt spid="45"/>
                                        </p:tgtEl>
                                      </p:cBhvr>
                                    </p:animEffect>
                                  </p:childTnLst>
                                </p:cTn>
                              </p:par>
                              <p:par>
                                <p:cTn id="156" presetID="12" presetClass="entr" presetSubtype="4" repeatCount="indefinite" fill="hold" nodeType="with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slide(fromBottom)">
                                      <p:cBhvr>
                                        <p:cTn id="158" dur="500"/>
                                        <p:tgtEl>
                                          <p:spTgt spid="47"/>
                                        </p:tgtEl>
                                      </p:cBhvr>
                                    </p:animEffect>
                                  </p:childTnLst>
                                </p:cTn>
                              </p:par>
                              <p:par>
                                <p:cTn id="159" presetID="3" presetClass="exit" presetSubtype="10" fill="hold" grpId="1" nodeType="withEffect">
                                  <p:stCondLst>
                                    <p:cond delay="0"/>
                                  </p:stCondLst>
                                  <p:childTnLst>
                                    <p:animEffect transition="out" filter="blinds(horizontal)">
                                      <p:cBhvr>
                                        <p:cTn id="160" dur="500"/>
                                        <p:tgtEl>
                                          <p:spTgt spid="55"/>
                                        </p:tgtEl>
                                      </p:cBhvr>
                                    </p:animEffect>
                                    <p:set>
                                      <p:cBhvr>
                                        <p:cTn id="161" dur="1" fill="hold">
                                          <p:stCondLst>
                                            <p:cond delay="499"/>
                                          </p:stCondLst>
                                        </p:cTn>
                                        <p:tgtEl>
                                          <p:spTgt spid="55"/>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53"/>
                                        </p:tgtEl>
                                      </p:cBhvr>
                                    </p:animEffect>
                                    <p:set>
                                      <p:cBhvr>
                                        <p:cTn id="164" dur="1" fill="hold">
                                          <p:stCondLst>
                                            <p:cond delay="499"/>
                                          </p:stCondLst>
                                        </p:cTn>
                                        <p:tgtEl>
                                          <p:spTgt spid="53"/>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2" presetClass="entr" presetSubtype="8" repeatCount="10000" fill="hold" grpId="0" nodeType="click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left)">
                                      <p:cBhvr>
                                        <p:cTn id="169" dur="500"/>
                                        <p:tgtEl>
                                          <p:spTgt spid="28"/>
                                        </p:tgtEl>
                                      </p:cBhvr>
                                    </p:animEffect>
                                  </p:childTnLst>
                                </p:cTn>
                              </p:par>
                              <p:par>
                                <p:cTn id="170" presetID="8" presetClass="entr" presetSubtype="16" repeatCount="10000" fill="hold" grpId="0" nodeType="withEffect">
                                  <p:stCondLst>
                                    <p:cond delay="0"/>
                                  </p:stCondLst>
                                  <p:childTnLst>
                                    <p:set>
                                      <p:cBhvr>
                                        <p:cTn id="171" dur="1" fill="hold">
                                          <p:stCondLst>
                                            <p:cond delay="0"/>
                                          </p:stCondLst>
                                        </p:cTn>
                                        <p:tgtEl>
                                          <p:spTgt spid="29"/>
                                        </p:tgtEl>
                                        <p:attrNameLst>
                                          <p:attrName>style.visibility</p:attrName>
                                        </p:attrNameLst>
                                      </p:cBhvr>
                                      <p:to>
                                        <p:strVal val="visible"/>
                                      </p:to>
                                    </p:set>
                                    <p:animEffect transition="in" filter="diamond(in)">
                                      <p:cBhvr>
                                        <p:cTn id="172" dur="2000"/>
                                        <p:tgtEl>
                                          <p:spTgt spid="29"/>
                                        </p:tgtEl>
                                      </p:cBhvr>
                                    </p:animEffect>
                                  </p:childTnLst>
                                </p:cTn>
                              </p:par>
                              <p:par>
                                <p:cTn id="173" presetID="22" presetClass="entr" presetSubtype="8" repeatCount="1000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wipe(left)">
                                      <p:cBhvr>
                                        <p:cTn id="175" dur="500"/>
                                        <p:tgtEl>
                                          <p:spTgt spid="30"/>
                                        </p:tgtEl>
                                      </p:cBhvr>
                                    </p:animEffect>
                                  </p:childTnLst>
                                </p:cTn>
                              </p:par>
                              <p:par>
                                <p:cTn id="176" presetID="22" presetClass="entr" presetSubtype="8" repeatCount="10000" fill="hold" grpId="0" nodeType="with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wipe(left)">
                                      <p:cBhvr>
                                        <p:cTn id="178" dur="500"/>
                                        <p:tgtEl>
                                          <p:spTgt spid="42"/>
                                        </p:tgtEl>
                                      </p:cBhvr>
                                    </p:animEffect>
                                  </p:childTnLst>
                                </p:cTn>
                              </p:par>
                              <p:par>
                                <p:cTn id="179" presetID="8" presetClass="entr" presetSubtype="16" repeatCount="10000" fill="hold" grpId="0" nodeType="withEffect">
                                  <p:stCondLst>
                                    <p:cond delay="0"/>
                                  </p:stCondLst>
                                  <p:childTnLst>
                                    <p:set>
                                      <p:cBhvr>
                                        <p:cTn id="180" dur="1" fill="hold">
                                          <p:stCondLst>
                                            <p:cond delay="0"/>
                                          </p:stCondLst>
                                        </p:cTn>
                                        <p:tgtEl>
                                          <p:spTgt spid="43"/>
                                        </p:tgtEl>
                                        <p:attrNameLst>
                                          <p:attrName>style.visibility</p:attrName>
                                        </p:attrNameLst>
                                      </p:cBhvr>
                                      <p:to>
                                        <p:strVal val="visible"/>
                                      </p:to>
                                    </p:set>
                                    <p:animEffect transition="in" filter="diamond(in)">
                                      <p:cBhvr>
                                        <p:cTn id="181" dur="2000"/>
                                        <p:tgtEl>
                                          <p:spTgt spid="43"/>
                                        </p:tgtEl>
                                      </p:cBhvr>
                                    </p:animEffect>
                                  </p:childTnLst>
                                </p:cTn>
                              </p:par>
                              <p:par>
                                <p:cTn id="182" presetID="22" presetClass="entr" presetSubtype="8" repeatCount="10000" fill="hold" grpId="0" nodeType="withEffect">
                                  <p:stCondLst>
                                    <p:cond delay="0"/>
                                  </p:stCondLst>
                                  <p:childTnLst>
                                    <p:set>
                                      <p:cBhvr>
                                        <p:cTn id="183" dur="1" fill="hold">
                                          <p:stCondLst>
                                            <p:cond delay="0"/>
                                          </p:stCondLst>
                                        </p:cTn>
                                        <p:tgtEl>
                                          <p:spTgt spid="46"/>
                                        </p:tgtEl>
                                        <p:attrNameLst>
                                          <p:attrName>style.visibility</p:attrName>
                                        </p:attrNameLst>
                                      </p:cBhvr>
                                      <p:to>
                                        <p:strVal val="visible"/>
                                      </p:to>
                                    </p:set>
                                    <p:animEffect transition="in" filter="wipe(left)">
                                      <p:cBhvr>
                                        <p:cTn id="184" dur="500"/>
                                        <p:tgtEl>
                                          <p:spTgt spid="46"/>
                                        </p:tgtEl>
                                      </p:cBhvr>
                                    </p:animEffect>
                                  </p:childTnLst>
                                </p:cTn>
                              </p:par>
                              <p:par>
                                <p:cTn id="185" presetID="18" presetClass="entr" presetSubtype="12" repeatCount="10000" fill="hold" grpId="0" nodeType="withEffect">
                                  <p:stCondLst>
                                    <p:cond delay="0"/>
                                  </p:stCondLst>
                                  <p:childTnLst>
                                    <p:set>
                                      <p:cBhvr>
                                        <p:cTn id="186" dur="1" fill="hold">
                                          <p:stCondLst>
                                            <p:cond delay="0"/>
                                          </p:stCondLst>
                                        </p:cTn>
                                        <p:tgtEl>
                                          <p:spTgt spid="36"/>
                                        </p:tgtEl>
                                        <p:attrNameLst>
                                          <p:attrName>style.visibility</p:attrName>
                                        </p:attrNameLst>
                                      </p:cBhvr>
                                      <p:to>
                                        <p:strVal val="visible"/>
                                      </p:to>
                                    </p:set>
                                    <p:animEffect transition="in" filter="strips(downLeft)">
                                      <p:cBhvr>
                                        <p:cTn id="187" dur="500"/>
                                        <p:tgtEl>
                                          <p:spTgt spid="36"/>
                                        </p:tgtEl>
                                      </p:cBhvr>
                                    </p:animEffect>
                                  </p:childTnLst>
                                </p:cTn>
                              </p:par>
                            </p:childTnLst>
                          </p:cTn>
                        </p:par>
                      </p:childTnLst>
                    </p:cTn>
                  </p:par>
                  <p:par>
                    <p:cTn id="188" fill="hold">
                      <p:stCondLst>
                        <p:cond delay="indefinite"/>
                      </p:stCondLst>
                      <p:childTnLst>
                        <p:par>
                          <p:cTn id="189" fill="hold">
                            <p:stCondLst>
                              <p:cond delay="0"/>
                            </p:stCondLst>
                            <p:childTnLst>
                              <p:par>
                                <p:cTn id="190" presetID="3" presetClass="entr" presetSubtype="10" repeatCount="5000" fill="hold" grpId="2" nodeType="clickEffect">
                                  <p:stCondLst>
                                    <p:cond delay="0"/>
                                  </p:stCondLst>
                                  <p:childTnLst>
                                    <p:set>
                                      <p:cBhvr>
                                        <p:cTn id="191" dur="1" fill="hold">
                                          <p:stCondLst>
                                            <p:cond delay="0"/>
                                          </p:stCondLst>
                                        </p:cTn>
                                        <p:tgtEl>
                                          <p:spTgt spid="20"/>
                                        </p:tgtEl>
                                        <p:attrNameLst>
                                          <p:attrName>style.visibility</p:attrName>
                                        </p:attrNameLst>
                                      </p:cBhvr>
                                      <p:to>
                                        <p:strVal val="visible"/>
                                      </p:to>
                                    </p:set>
                                    <p:animEffect transition="in" filter="blinds(horizontal)">
                                      <p:cBhvr>
                                        <p:cTn id="192" dur="500"/>
                                        <p:tgtEl>
                                          <p:spTgt spid="20"/>
                                        </p:tgtEl>
                                      </p:cBhvr>
                                    </p:animEffect>
                                  </p:childTnLst>
                                </p:cTn>
                              </p:par>
                              <p:par>
                                <p:cTn id="193" presetID="3" presetClass="entr" presetSubtype="10" repeatCount="5000" fill="hold" grpId="2" nodeType="with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blinds(horizontal)">
                                      <p:cBhvr>
                                        <p:cTn id="195" dur="500"/>
                                        <p:tgtEl>
                                          <p:spTgt spid="23"/>
                                        </p:tgtEl>
                                      </p:cBhvr>
                                    </p:animEffect>
                                  </p:childTnLst>
                                </p:cTn>
                              </p:par>
                              <p:par>
                                <p:cTn id="196" presetID="3" presetClass="entr" presetSubtype="10" repeatCount="5000" fill="hold" grpId="2" nodeType="withEffect">
                                  <p:stCondLst>
                                    <p:cond delay="0"/>
                                  </p:stCondLst>
                                  <p:childTnLst>
                                    <p:set>
                                      <p:cBhvr>
                                        <p:cTn id="197" dur="1" fill="hold">
                                          <p:stCondLst>
                                            <p:cond delay="0"/>
                                          </p:stCondLst>
                                        </p:cTn>
                                        <p:tgtEl>
                                          <p:spTgt spid="24"/>
                                        </p:tgtEl>
                                        <p:attrNameLst>
                                          <p:attrName>style.visibility</p:attrName>
                                        </p:attrNameLst>
                                      </p:cBhvr>
                                      <p:to>
                                        <p:strVal val="visible"/>
                                      </p:to>
                                    </p:set>
                                    <p:animEffect transition="in" filter="blinds(horizontal)">
                                      <p:cBhvr>
                                        <p:cTn id="198" dur="500"/>
                                        <p:tgtEl>
                                          <p:spTgt spid="24"/>
                                        </p:tgtEl>
                                      </p:cBhvr>
                                    </p:animEffect>
                                  </p:childTnLst>
                                </p:cTn>
                              </p:par>
                              <p:par>
                                <p:cTn id="199" presetID="3" presetClass="entr" presetSubtype="10" repeatCount="5000" fill="hold" grpId="2" nodeType="withEffect">
                                  <p:stCondLst>
                                    <p:cond delay="0"/>
                                  </p:stCondLst>
                                  <p:childTnLst>
                                    <p:set>
                                      <p:cBhvr>
                                        <p:cTn id="200" dur="1" fill="hold">
                                          <p:stCondLst>
                                            <p:cond delay="0"/>
                                          </p:stCondLst>
                                        </p:cTn>
                                        <p:tgtEl>
                                          <p:spTgt spid="21"/>
                                        </p:tgtEl>
                                        <p:attrNameLst>
                                          <p:attrName>style.visibility</p:attrName>
                                        </p:attrNameLst>
                                      </p:cBhvr>
                                      <p:to>
                                        <p:strVal val="visible"/>
                                      </p:to>
                                    </p:set>
                                    <p:animEffect transition="in" filter="blinds(horizontal)">
                                      <p:cBhvr>
                                        <p:cTn id="201" dur="500"/>
                                        <p:tgtEl>
                                          <p:spTgt spid="21"/>
                                        </p:tgtEl>
                                      </p:cBhvr>
                                    </p:animEffect>
                                  </p:childTnLst>
                                </p:cTn>
                              </p:par>
                              <p:par>
                                <p:cTn id="202" presetID="3" presetClass="entr" presetSubtype="10" repeatCount="5000" fill="hold" grpId="2" nodeType="withEffect">
                                  <p:stCondLst>
                                    <p:cond delay="0"/>
                                  </p:stCondLst>
                                  <p:childTnLst>
                                    <p:set>
                                      <p:cBhvr>
                                        <p:cTn id="203" dur="1" fill="hold">
                                          <p:stCondLst>
                                            <p:cond delay="0"/>
                                          </p:stCondLst>
                                        </p:cTn>
                                        <p:tgtEl>
                                          <p:spTgt spid="25"/>
                                        </p:tgtEl>
                                        <p:attrNameLst>
                                          <p:attrName>style.visibility</p:attrName>
                                        </p:attrNameLst>
                                      </p:cBhvr>
                                      <p:to>
                                        <p:strVal val="visible"/>
                                      </p:to>
                                    </p:set>
                                    <p:animEffect transition="in" filter="blinds(horizontal)">
                                      <p:cBhvr>
                                        <p:cTn id="204" dur="500"/>
                                        <p:tgtEl>
                                          <p:spTgt spid="25"/>
                                        </p:tgtEl>
                                      </p:cBhvr>
                                    </p:animEffect>
                                  </p:childTnLst>
                                </p:cTn>
                              </p:par>
                              <p:par>
                                <p:cTn id="205" presetID="3" presetClass="entr" presetSubtype="10" repeatCount="5000" fill="hold" grpId="2" nodeType="withEffect">
                                  <p:stCondLst>
                                    <p:cond delay="0"/>
                                  </p:stCondLst>
                                  <p:childTnLst>
                                    <p:set>
                                      <p:cBhvr>
                                        <p:cTn id="206" dur="1" fill="hold">
                                          <p:stCondLst>
                                            <p:cond delay="0"/>
                                          </p:stCondLst>
                                        </p:cTn>
                                        <p:tgtEl>
                                          <p:spTgt spid="19"/>
                                        </p:tgtEl>
                                        <p:attrNameLst>
                                          <p:attrName>style.visibility</p:attrName>
                                        </p:attrNameLst>
                                      </p:cBhvr>
                                      <p:to>
                                        <p:strVal val="visible"/>
                                      </p:to>
                                    </p:set>
                                    <p:animEffect transition="in" filter="blinds(horizontal)">
                                      <p:cBhvr>
                                        <p:cTn id="20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29699" grpId="1" animBg="1"/>
      <p:bldP spid="29700" grpId="0" animBg="1"/>
      <p:bldP spid="29700" grpId="1" animBg="1"/>
      <p:bldP spid="29701" grpId="0" animBg="1"/>
      <p:bldP spid="29701" grpId="1" animBg="1"/>
      <p:bldP spid="29702" grpId="0" animBg="1"/>
      <p:bldP spid="29702" grpId="1" animBg="1"/>
      <p:bldP spid="29703" grpId="0" animBg="1"/>
      <p:bldP spid="29703" grpId="1" animBg="1"/>
      <p:bldP spid="29704" grpId="0" animBg="1"/>
      <p:bldP spid="29704" grpId="1" animBg="1"/>
      <p:bldP spid="29705" grpId="0" animBg="1"/>
      <p:bldP spid="29705" grpId="1" animBg="1"/>
      <p:bldP spid="29706" grpId="0" animBg="1"/>
      <p:bldP spid="29706" grpId="1"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28" grpId="0" animBg="1"/>
      <p:bldP spid="29" grpId="0" animBg="1"/>
      <p:bldP spid="30" grpId="0" animBg="1"/>
      <p:bldP spid="35" grpId="0" animBg="1"/>
      <p:bldP spid="36" grpId="0" animBg="1"/>
      <p:bldP spid="38" grpId="0" animBg="1"/>
      <p:bldP spid="42" grpId="0" animBg="1"/>
      <p:bldP spid="43" grpId="0" animBg="1"/>
      <p:bldP spid="46" grpId="0" animBg="1"/>
      <p:bldP spid="50" grpId="0" animBg="1"/>
      <p:bldP spid="50" grpId="1" animBg="1"/>
      <p:bldP spid="51" grpId="0" animBg="1"/>
      <p:bldP spid="51" grpId="1" animBg="1"/>
      <p:bldP spid="51" grpId="2" animBg="1"/>
      <p:bldP spid="53" grpId="0" animBg="1"/>
      <p:bldP spid="53" grpId="1" animBg="1"/>
      <p:bldP spid="55" grpId="0" animBg="1"/>
      <p:bldP spid="55"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8" name="Picture 6" descr="250px-Chienthangbachd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38200"/>
            <a:ext cx="7010400" cy="4953000"/>
          </a:xfrm>
          <a:prstGeom prst="round2DiagRect">
            <a:avLst>
              <a:gd name="adj1" fmla="val 16667"/>
              <a:gd name="adj2" fmla="val 0"/>
            </a:avLst>
          </a:prstGeom>
          <a:ln w="57150">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3959" name="Text Box 7"/>
          <p:cNvSpPr txBox="1">
            <a:spLocks noChangeArrowheads="1"/>
          </p:cNvSpPr>
          <p:nvPr/>
        </p:nvSpPr>
        <p:spPr bwMode="auto">
          <a:xfrm>
            <a:off x="4114801" y="5943600"/>
            <a:ext cx="382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400" b="1">
                <a:latin typeface="Arial" panose="020B0604020202020204" pitchFamily="34" charset="0"/>
              </a:rPr>
              <a:t>Trận Bạch Đằng năm 938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3958"/>
                                        </p:tgtEl>
                                        <p:attrNameLst>
                                          <p:attrName>style.visibility</p:attrName>
                                        </p:attrNameLst>
                                      </p:cBhvr>
                                      <p:to>
                                        <p:strVal val="visible"/>
                                      </p:to>
                                    </p:set>
                                    <p:animEffect transition="in" filter="diamond(in)">
                                      <p:cBhvr>
                                        <p:cTn id="7" dur="2000"/>
                                        <p:tgtEl>
                                          <p:spTgt spid="25395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3959"/>
                                        </p:tgtEl>
                                        <p:attrNameLst>
                                          <p:attrName>style.visibility</p:attrName>
                                        </p:attrNameLst>
                                      </p:cBhvr>
                                      <p:to>
                                        <p:strVal val="visible"/>
                                      </p:to>
                                    </p:set>
                                    <p:animEffect transition="in" filter="diamond(in)">
                                      <p:cBhvr>
                                        <p:cTn id="10" dur="2000"/>
                                        <p:tgtEl>
                                          <p:spTgt spid="253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7" name="Picture 6" descr="Happy Children | Cartoon posters, Happy kids, Cartoon kids"/>
          <p:cNvPicPr>
            <a:picLocks noChangeAspect="1" noChangeArrowheads="1"/>
          </p:cNvPicPr>
          <p:nvPr/>
        </p:nvPicPr>
        <p:blipFill>
          <a:blip r:embed="rId3">
            <a:extLst>
              <a:ext uri="{28A0092B-C50C-407E-A947-70E740481C1C}">
                <a14:useLocalDpi xmlns:a14="http://schemas.microsoft.com/office/drawing/2010/main" val="0"/>
              </a:ext>
            </a:extLst>
          </a:blip>
          <a:srcRect t="23437" b="30843"/>
          <a:stretch>
            <a:fillRect/>
          </a:stretch>
        </p:blipFill>
        <p:spPr bwMode="auto">
          <a:xfrm>
            <a:off x="1828800" y="2413001"/>
            <a:ext cx="8737600" cy="3994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encrypted-tbn0.gstatic.com/images?q=tbn:ANd9GcS6ps_4f-eKUw0YYIqlH7vqLOPmdHKQi1qYXQ&amp;usqp=CAU"/>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53602" y="685801"/>
            <a:ext cx="5649945"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solidFill>
                  <a:srgbClr val="FF0000"/>
                </a:solidFill>
                <a:effectLst>
                  <a:outerShdw blurRad="50800" dist="39000" dir="5460000" algn="tl">
                    <a:srgbClr val="000000">
                      <a:alpha val="38000"/>
                    </a:srgbClr>
                  </a:outerShdw>
                </a:effectLst>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Scanned at 25-10-2007 9-38 A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685800"/>
            <a:ext cx="7239000" cy="535115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3124200" y="6172200"/>
            <a:ext cx="594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400" b="1">
                <a:latin typeface="Arial" panose="020B0604020202020204" pitchFamily="34" charset="0"/>
              </a:rPr>
              <a:t>Cọc gỗ trên sông Bạch Đằng năm 938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Trận Bạch Đằng diễn ra ở đâu? Khi nào?</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=&gt;  Trận Bạch Đằng diễn ra trên sông Bạch Đằng, năm 938</a:t>
            </a:r>
          </a:p>
          <a:p>
            <a:pPr marL="457200" indent="-457200" algn="just">
              <a:buFontTx/>
              <a:buChar char="-"/>
              <a:defRPr/>
            </a:pPr>
            <a:r>
              <a:rPr lang="en-US" sz="3200" b="1" kern="0">
                <a:solidFill>
                  <a:srgbClr val="0000FF"/>
                </a:solidFill>
                <a:latin typeface="Times New Roman" panose="02020603050405020304" pitchFamily="18" charset="0"/>
                <a:ea typeface="+mj-ea"/>
                <a:cs typeface="Times New Roman" panose="02020603050405020304" pitchFamily="18" charset="0"/>
              </a:rPr>
              <a:t>Ngô Quyền đã dung kế gì để đánh giặc?</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=&gt;</a:t>
            </a:r>
            <a:r>
              <a:rPr lang="en-US" sz="3200" b="1" kern="0">
                <a:solidFill>
                  <a:srgbClr val="0000FF"/>
                </a:solidFill>
                <a:latin typeface="Times New Roman" panose="02020603050405020304" pitchFamily="18" charset="0"/>
                <a:ea typeface="+mj-ea"/>
                <a:cs typeface="Times New Roman" panose="02020603050405020304" pitchFamily="18" charset="0"/>
              </a:rPr>
              <a:t> </a:t>
            </a:r>
            <a:r>
              <a:rPr lang="en-US" sz="3200" b="1" kern="0">
                <a:solidFill>
                  <a:srgbClr val="FF0000"/>
                </a:solidFill>
                <a:latin typeface="Times New Roman" panose="02020603050405020304" pitchFamily="18" charset="0"/>
                <a:ea typeface="+mj-ea"/>
                <a:cs typeface="Times New Roman" panose="02020603050405020304" pitchFamily="18" charset="0"/>
              </a:rPr>
              <a:t>Ngô Quyền chỉ huy quân ta, lợi dụng thủy triều lên xuống trên sông Bạch Đằng, nhử giặc vào bãi cọc.</a:t>
            </a:r>
          </a:p>
          <a:p>
            <a:pPr algn="just">
              <a:defRPr/>
            </a:pPr>
            <a:r>
              <a:rPr lang="en-US" sz="3200" b="1" kern="0">
                <a:solidFill>
                  <a:srgbClr val="0000FF"/>
                </a:solidFill>
                <a:latin typeface="Times New Roman" panose="02020603050405020304" pitchFamily="18" charset="0"/>
                <a:cs typeface="Times New Roman" panose="02020603050405020304" pitchFamily="18" charset="0"/>
              </a:rPr>
              <a:t>-  Kết quả của trận Bạch Đằng là gì?</a:t>
            </a:r>
          </a:p>
          <a:p>
            <a:pPr algn="just">
              <a:defRPr/>
            </a:pPr>
            <a:r>
              <a:rPr lang="en-US" sz="3200" b="1" kern="0">
                <a:solidFill>
                  <a:srgbClr val="FF0000"/>
                </a:solidFill>
                <a:latin typeface="Times New Roman" panose="02020603050405020304" pitchFamily="18" charset="0"/>
                <a:cs typeface="Times New Roman" panose="02020603050405020304" pitchFamily="18" charset="0"/>
              </a:rPr>
              <a:t>=&gt;  Quân Nam Hán chết quá nửa, Hoằng Tháo tử trận. Quân Nam Hán hoàn toàn thất bại.</a:t>
            </a:r>
            <a:endParaRPr lang="en-US" sz="3200" b="1" kern="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5" b="1">
                <a:solidFill>
                  <a:srgbClr val="002060"/>
                </a:solidFill>
                <a:latin typeface="Times New Roman" panose="02020603050405020304" pitchFamily="18" charset="0"/>
                <a:cs typeface="Times New Roman" panose="02020603050405020304" pitchFamily="18" charset="0"/>
              </a:rPr>
              <a:t>Biết nguyên nhân diễn ra trận Bạch Đằng</a:t>
            </a:r>
            <a:endParaRPr lang="vi-VN" sz="2665">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ln>
        </p:spPr>
        <p:txBody>
          <a:bodyPr lIns="121917" tIns="60959" rIns="121917" bIns="60959" anchor="ctr">
            <a:spAutoFit/>
          </a:bodyPr>
          <a:lstStyle/>
          <a:p>
            <a:pPr eaLnBrk="1" hangingPunct="1"/>
            <a:r>
              <a:rPr lang="en-US" sz="2665"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ln>
        </p:spPr>
        <p:txBody>
          <a:bodyPr anchor="ctr">
            <a:spAutoFit/>
          </a:bodyPr>
          <a:lstStyle/>
          <a:p>
            <a:r>
              <a:rPr lang="nl-NL" sz="2665"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225" y="2731517"/>
            <a:ext cx="1071563" cy="107156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srcRect t="16970" r="8892" b="21025"/>
          <a:stretch>
            <a:fillRect/>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srcRect t="16734" r="8892" b="18300"/>
          <a:stretch>
            <a:fillRect/>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noAutofit/>
          </a:bodyPr>
          <a:lstStyle/>
          <a:p>
            <a:r>
              <a:rPr lang="en-US">
                <a:solidFill>
                  <a:srgbClr val="FF0000"/>
                </a:solidFill>
                <a:latin typeface="Times New Roman" panose="02020603050405020304" pitchFamily="18" charset="0"/>
                <a:cs typeface="Times New Roman" panose="02020603050405020304" pitchFamily="18" charset="0"/>
              </a:rPr>
              <a:t>HOẠT ĐỘNG 3 </a:t>
            </a:r>
            <a:endParaRPr>
              <a:solidFill>
                <a:srgbClr val="FF0000"/>
              </a:solidFill>
              <a:latin typeface="Times New Roman" panose="02020603050405020304" pitchFamily="18" charset="0"/>
              <a:cs typeface="Times New Roman" panose="02020603050405020304" pitchFamily="18" charset="0"/>
            </a:endParaRPr>
          </a:p>
        </p:txBody>
      </p:sp>
      <p:sp>
        <p:nvSpPr>
          <p:cNvPr id="5" name="Google Shape;214;p32"/>
          <p:cNvSpPr txBox="1">
            <a:spLocks noGrp="1"/>
          </p:cNvSpPr>
          <p:nvPr>
            <p:ph type="title"/>
          </p:nvPr>
        </p:nvSpPr>
        <p:spPr>
          <a:xfrm>
            <a:off x="3048000" y="3429000"/>
            <a:ext cx="6299200" cy="1087600"/>
          </a:xfrm>
          <a:prstGeom prst="rect">
            <a:avLst/>
          </a:prstGeom>
        </p:spPr>
        <p:txBody>
          <a:bodyPr spcFirstLastPara="1" vert="horz" wrap="square" lIns="121900" tIns="121900" rIns="121900" bIns="121900" numCol="1" anchor="t" anchorCtr="0" compatLnSpc="1">
            <a:noAutofit/>
          </a:bodyPr>
          <a:lstStyle/>
          <a:p>
            <a:r>
              <a:rPr lang="en-US" sz="3735" b="1">
                <a:solidFill>
                  <a:srgbClr val="0000FF"/>
                </a:solidFill>
                <a:latin typeface="Times New Roman" panose="02020603050405020304" pitchFamily="18" charset="0"/>
                <a:cs typeface="Times New Roman" panose="02020603050405020304" pitchFamily="18" charset="0"/>
              </a:rPr>
              <a:t>Ý nghĩa</a:t>
            </a:r>
            <a:endParaRPr sz="3735"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143000" y="914400"/>
            <a:ext cx="975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400" b="1">
                <a:latin typeface="Arial" panose="020B0604020202020204" pitchFamily="34" charset="0"/>
              </a:rPr>
              <a:t>- Sau chiến thắng Bạch Đằng, Ngô Quyền đã làm gì? </a:t>
            </a:r>
          </a:p>
          <a:p>
            <a:r>
              <a:rPr lang="en-US" sz="2400" b="1">
                <a:latin typeface="Arial" panose="020B0604020202020204" pitchFamily="34" charset="0"/>
              </a:rPr>
              <a:t>        - Chiến thắng Bạch Đằng có ý nghĩa như thế nào đối với lịch sử của dân tộc?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14400" y="1295400"/>
            <a:ext cx="10058400" cy="4031343"/>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Sau chiến thắng Bạch Đằng, Ngô Quyền đã làm gì?</a:t>
            </a:r>
          </a:p>
          <a:p>
            <a:pPr marL="457200" indent="-457200" algn="just">
              <a:buFont typeface="Symbol" panose="05050102010706020507" pitchFamily="18" charset="2"/>
              <a:buChar char="Þ"/>
              <a:defRPr/>
            </a:pPr>
            <a:r>
              <a:rPr lang="en-US" sz="3200" b="1" kern="0">
                <a:solidFill>
                  <a:srgbClr val="FF0000"/>
                </a:solidFill>
                <a:latin typeface="Times New Roman" panose="02020603050405020304" pitchFamily="18" charset="0"/>
                <a:ea typeface="+mj-ea"/>
                <a:cs typeface="Times New Roman" panose="02020603050405020304" pitchFamily="18" charset="0"/>
              </a:rPr>
              <a:t>Sau chiến thắng Bạch Đằng, Ngô Quyền xưng vương.</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Chiến thắng Bạch Đằng có ý nghĩa như thế nào đối với lịch sử của dân tộc? </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=&gt; Chiến thắng Bạch Đằng và việc Ngô Quyền xưng vương đã chấm dứt hoàn toàn thời kì hơn một nghìn năm nhân dân ta sống dưới ách đô hộ của phong kiến phương Bắc và mở ra thời kì độc lập lâu dài cho dân tộc.</a:t>
            </a:r>
          </a:p>
          <a:p>
            <a:pPr algn="just">
              <a:defRPr/>
            </a:pPr>
            <a:endParaRPr lang="en-US" sz="3200" b="1" kern="0">
              <a:solidFill>
                <a:srgbClr val="FF0000"/>
              </a:solidFill>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1143000" y="533400"/>
            <a:ext cx="10058400" cy="523220"/>
          </a:xfrm>
          <a:prstGeom prst="rect">
            <a:avLst/>
          </a:prstGeom>
        </p:spPr>
        <p:txBody>
          <a:bodyPr wrap="square">
            <a:spAutoFit/>
          </a:bodyPr>
          <a:lstStyle/>
          <a:p>
            <a:r>
              <a:rPr lang="en-US" sz="2800" b="1">
                <a:solidFill>
                  <a:srgbClr val="0000FF"/>
                </a:solidFill>
                <a:latin typeface="Arial" panose="020B0604020202020204" pitchFamily="34" charset="0"/>
              </a:rPr>
              <a:t>Đọc thầm phần còn lại trong SGK, trả lời các câu hỏi sau: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990600"/>
            <a:ext cx="10058400" cy="4031343"/>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Để ghi nhớ công lao của Ngô Quyền, nhân dân ta đã làm gì?</a:t>
            </a:r>
          </a:p>
          <a:p>
            <a:pPr algn="just">
              <a:defRPr/>
            </a:pPr>
            <a:r>
              <a:rPr lang="en-US" sz="2800" b="1">
                <a:solidFill>
                  <a:srgbClr val="FF0000"/>
                </a:solidFill>
                <a:latin typeface="Times New Roman" panose="02020603050405020304" pitchFamily="18" charset="0"/>
                <a:cs typeface="Times New Roman" panose="02020603050405020304" pitchFamily="18" charset="0"/>
              </a:rPr>
              <a:t>	Nhiều đường, quận huyện, trường học mang tên Ngô Quyền ở 1 số thành phố như (tại quận </a:t>
            </a:r>
            <a:r>
              <a:rPr lang="en-US" sz="2800" b="1">
                <a:solidFill>
                  <a:srgbClr val="FF0000"/>
                </a:solidFill>
                <a:latin typeface="Times New Roman" panose="02020603050405020304" pitchFamily="18" charset="0"/>
                <a:cs typeface="Times New Roman" panose="02020603050405020304" pitchFamily="18" charset="0"/>
                <a:hlinkClick r:id="rId2" tooltip="Hoàn Kiếm"/>
              </a:rPr>
              <a:t>Hoàn Kiếm</a:t>
            </a:r>
            <a:r>
              <a:rPr lang="en-US" sz="2800" b="1">
                <a:solidFill>
                  <a:srgbClr val="FF0000"/>
                </a:solidFill>
                <a:latin typeface="Times New Roman" panose="02020603050405020304" pitchFamily="18" charset="0"/>
                <a:cs typeface="Times New Roman" panose="02020603050405020304" pitchFamily="18" charset="0"/>
              </a:rPr>
              <a:t> và </a:t>
            </a:r>
            <a:r>
              <a:rPr lang="en-US" sz="2800" b="1">
                <a:solidFill>
                  <a:srgbClr val="FF0000"/>
                </a:solidFill>
                <a:latin typeface="Times New Roman" panose="02020603050405020304" pitchFamily="18" charset="0"/>
                <a:cs typeface="Times New Roman" panose="02020603050405020304" pitchFamily="18" charset="0"/>
                <a:hlinkClick r:id="rId3" tooltip="Hà Đông"/>
              </a:rPr>
              <a:t>Hà Đông</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hlinkClick r:id="rId4" tooltip="Hà Nội"/>
              </a:rPr>
              <a:t>Hà Nội</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hlinkClick r:id="rId5" tooltip="Thanh Hóa (thành phố)"/>
              </a:rPr>
              <a:t>thành phố Thanh Hóa</a:t>
            </a:r>
            <a:r>
              <a:rPr lang="en-US" sz="2800" b="1">
                <a:solidFill>
                  <a:srgbClr val="FF0000"/>
                </a:solidFill>
                <a:latin typeface="Times New Roman" panose="02020603050405020304" pitchFamily="18" charset="0"/>
                <a:cs typeface="Times New Roman" panose="02020603050405020304" pitchFamily="18" charset="0"/>
              </a:rPr>
              <a:t>, thị xã </a:t>
            </a:r>
            <a:r>
              <a:rPr lang="en-US" sz="2800" b="1">
                <a:solidFill>
                  <a:srgbClr val="FF0000"/>
                </a:solidFill>
                <a:latin typeface="Times New Roman" panose="02020603050405020304" pitchFamily="18" charset="0"/>
                <a:cs typeface="Times New Roman" panose="02020603050405020304" pitchFamily="18" charset="0"/>
                <a:hlinkClick r:id="rId6" tooltip="Quảng Yên"/>
              </a:rPr>
              <a:t>Quảng Yên</a:t>
            </a:r>
            <a:r>
              <a:rPr lang="en-US" sz="2800" b="1">
                <a:solidFill>
                  <a:srgbClr val="FF0000"/>
                </a:solidFill>
                <a:latin typeface="Times New Roman" panose="02020603050405020304" pitchFamily="18" charset="0"/>
                <a:cs typeface="Times New Roman" panose="02020603050405020304" pitchFamily="18" charset="0"/>
              </a:rPr>
              <a:t>, thành phố </a:t>
            </a:r>
            <a:r>
              <a:rPr lang="en-US" sz="2800" b="1">
                <a:solidFill>
                  <a:srgbClr val="FF0000"/>
                </a:solidFill>
                <a:latin typeface="Times New Roman" panose="02020603050405020304" pitchFamily="18" charset="0"/>
                <a:cs typeface="Times New Roman" panose="02020603050405020304" pitchFamily="18" charset="0"/>
                <a:hlinkClick r:id="rId7" tooltip="Đà Nẵng"/>
              </a:rPr>
              <a:t>Đà Nẵng</a:t>
            </a:r>
            <a:r>
              <a:rPr lang="en-US" sz="2800" b="1">
                <a:solidFill>
                  <a:srgbClr val="FF0000"/>
                </a:solidFill>
                <a:latin typeface="Times New Roman" panose="02020603050405020304" pitchFamily="18" charset="0"/>
                <a:cs typeface="Times New Roman" panose="02020603050405020304" pitchFamily="18" charset="0"/>
              </a:rPr>
              <a:t>, thành phố </a:t>
            </a:r>
            <a:r>
              <a:rPr lang="en-US" sz="2800" b="1">
                <a:solidFill>
                  <a:srgbClr val="FF0000"/>
                </a:solidFill>
                <a:latin typeface="Times New Roman" panose="02020603050405020304" pitchFamily="18" charset="0"/>
                <a:cs typeface="Times New Roman" panose="02020603050405020304" pitchFamily="18" charset="0"/>
                <a:hlinkClick r:id="rId8" tooltip="Quy Nhơn"/>
              </a:rPr>
              <a:t>Quy Nhơn</a:t>
            </a:r>
            <a:r>
              <a:rPr lang="en-US" sz="2800" b="1">
                <a:solidFill>
                  <a:srgbClr val="FF0000"/>
                </a:solidFill>
                <a:latin typeface="Times New Roman" panose="02020603050405020304" pitchFamily="18" charset="0"/>
                <a:cs typeface="Times New Roman" panose="02020603050405020304" pitchFamily="18" charset="0"/>
              </a:rPr>
              <a:t>... Tên ông cũng là tên của một quận nội thành của </a:t>
            </a:r>
            <a:r>
              <a:rPr lang="en-US" sz="2800" b="1">
                <a:solidFill>
                  <a:srgbClr val="FF0000"/>
                </a:solidFill>
                <a:latin typeface="Times New Roman" panose="02020603050405020304" pitchFamily="18" charset="0"/>
                <a:cs typeface="Times New Roman" panose="02020603050405020304" pitchFamily="18" charset="0"/>
                <a:hlinkClick r:id="rId9" tooltip="Hải Phòng"/>
              </a:rPr>
              <a:t>Hải Phòng</a:t>
            </a:r>
            <a:r>
              <a:rPr lang="en-US" sz="2800" b="1">
                <a:solidFill>
                  <a:srgbClr val="FF0000"/>
                </a:solidFill>
                <a:latin typeface="Times New Roman" panose="02020603050405020304" pitchFamily="18" charset="0"/>
                <a:cs typeface="Times New Roman" panose="02020603050405020304" pitchFamily="18" charset="0"/>
              </a:rPr>
              <a:t>. Nhiều trường học ở </a:t>
            </a:r>
            <a:r>
              <a:rPr lang="en-US" sz="2800" b="1">
                <a:solidFill>
                  <a:srgbClr val="FF0000"/>
                </a:solidFill>
                <a:latin typeface="Times New Roman" panose="02020603050405020304" pitchFamily="18" charset="0"/>
                <a:cs typeface="Times New Roman" panose="02020603050405020304" pitchFamily="18" charset="0"/>
                <a:hlinkClick r:id="rId10" tooltip="Việt Nam"/>
              </a:rPr>
              <a:t>Việt Nam</a:t>
            </a:r>
            <a:r>
              <a:rPr lang="en-US" sz="2800" b="1">
                <a:solidFill>
                  <a:srgbClr val="FF0000"/>
                </a:solidFill>
                <a:latin typeface="Times New Roman" panose="02020603050405020304" pitchFamily="18" charset="0"/>
                <a:cs typeface="Times New Roman" panose="02020603050405020304" pitchFamily="18" charset="0"/>
              </a:rPr>
              <a:t> cũng mang tên Ngô Quyền.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574926" y="2551113"/>
            <a:ext cx="6111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atin typeface=".VnTime" panose="020B7200000000000000" pitchFamily="34" charset="0"/>
            </a:endParaRPr>
          </a:p>
        </p:txBody>
      </p:sp>
      <p:pic>
        <p:nvPicPr>
          <p:cNvPr id="9222" name="Picture 6" descr="Lang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43000"/>
            <a:ext cx="6629400" cy="4724400"/>
          </a:xfrm>
          <a:prstGeom prst="round2DiagRect">
            <a:avLst>
              <a:gd name="adj1" fmla="val 16667"/>
              <a:gd name="adj2" fmla="val 0"/>
            </a:avLst>
          </a:prstGeom>
          <a:ln w="9525">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223" name="Text Box 7"/>
          <p:cNvSpPr txBox="1">
            <a:spLocks noChangeArrowheads="1"/>
          </p:cNvSpPr>
          <p:nvPr/>
        </p:nvSpPr>
        <p:spPr bwMode="auto">
          <a:xfrm>
            <a:off x="1905000" y="457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a:solidFill>
                  <a:srgbClr val="0000FF"/>
                </a:solidFill>
                <a:latin typeface="Arial" panose="020B0604020202020204" pitchFamily="34" charset="0"/>
              </a:rPr>
              <a:t>Để ghi nhớ công lao của ông nhân dân ta đã làm gì ?</a:t>
            </a:r>
            <a:r>
              <a:rPr lang="en-US" sz="2400">
                <a:solidFill>
                  <a:srgbClr val="0000FF"/>
                </a:solidFill>
                <a:latin typeface="Arial" panose="020B0604020202020204" pitchFamily="34" charset="0"/>
              </a:rPr>
              <a:t> </a:t>
            </a:r>
          </a:p>
        </p:txBody>
      </p:sp>
      <p:sp>
        <p:nvSpPr>
          <p:cNvPr id="13317" name="Text Box 9"/>
          <p:cNvSpPr txBox="1">
            <a:spLocks noChangeArrowheads="1"/>
          </p:cNvSpPr>
          <p:nvPr/>
        </p:nvSpPr>
        <p:spPr bwMode="auto">
          <a:xfrm>
            <a:off x="2667000" y="281940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atin typeface=".VnTime" panose="020B7200000000000000" pitchFamily="34" charset="0"/>
            </a:endParaRPr>
          </a:p>
        </p:txBody>
      </p:sp>
      <p:sp>
        <p:nvSpPr>
          <p:cNvPr id="9226" name="Text Box 10"/>
          <p:cNvSpPr txBox="1">
            <a:spLocks noChangeArrowheads="1"/>
          </p:cNvSpPr>
          <p:nvPr/>
        </p:nvSpPr>
        <p:spPr bwMode="auto">
          <a:xfrm>
            <a:off x="2286000" y="5943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a:latin typeface="Arial" panose="020B0604020202020204" pitchFamily="34" charset="0"/>
              </a:rPr>
              <a:t>Lăng Ngô Quyền ở Đường Lâm</a:t>
            </a:r>
            <a:r>
              <a:rPr lang="en-US">
                <a:latin typeface=".VnTime" panose="020B7200000000000000"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23">
                                            <p:txEl>
                                              <p:pRg st="0" end="0"/>
                                            </p:txEl>
                                          </p:spTgt>
                                        </p:tgtEl>
                                        <p:attrNameLst>
                                          <p:attrName>style.visibility</p:attrName>
                                        </p:attrNameLst>
                                      </p:cBhvr>
                                      <p:to>
                                        <p:strVal val="visible"/>
                                      </p:to>
                                    </p:set>
                                    <p:animEffect transition="in" filter="checkerboard(across)">
                                      <p:cBhvr>
                                        <p:cTn id="7" dur="500"/>
                                        <p:tgtEl>
                                          <p:spTgt spid="92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circle(in)">
                                      <p:cBhvr>
                                        <p:cTn id="12" dur="2000"/>
                                        <p:tgtEl>
                                          <p:spTgt spid="9222"/>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9226">
                                            <p:txEl>
                                              <p:pRg st="0" end="0"/>
                                            </p:txEl>
                                          </p:spTgt>
                                        </p:tgtEl>
                                        <p:attrNameLst>
                                          <p:attrName>style.visibility</p:attrName>
                                        </p:attrNameLst>
                                      </p:cBhvr>
                                      <p:to>
                                        <p:strVal val="visible"/>
                                      </p:to>
                                    </p:set>
                                    <p:animEffect transition="in" filter="plus(in)">
                                      <p:cBhvr>
                                        <p:cTn id="17" dur="2000"/>
                                        <p:tgtEl>
                                          <p:spTgt spid="92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8596" name="Picture 4" descr="dinhhangkenhnhantho"/>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62200" y="685800"/>
            <a:ext cx="7466013" cy="4800600"/>
          </a:xfrm>
          <a:prstGeom prst="round2DiagRect">
            <a:avLst>
              <a:gd name="adj1" fmla="val 16667"/>
              <a:gd name="adj2" fmla="val 0"/>
            </a:avLst>
          </a:prstGeom>
          <a:ln w="88900" cap="sq">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8597" name="Rectangle 5"/>
          <p:cNvSpPr>
            <a:spLocks noChangeArrowheads="1"/>
          </p:cNvSpPr>
          <p:nvPr/>
        </p:nvSpPr>
        <p:spPr bwMode="auto">
          <a:xfrm>
            <a:off x="1752600" y="5486400"/>
            <a:ext cx="891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sz="2800">
                <a:latin typeface="Arial" panose="020B0604020202020204" pitchFamily="34" charset="0"/>
              </a:rPr>
              <a:t>     </a:t>
            </a:r>
            <a:r>
              <a:rPr lang="en-US" sz="2400" b="1">
                <a:latin typeface="Arial" panose="020B0604020202020204" pitchFamily="34" charset="0"/>
              </a:rPr>
              <a:t>Đình Hàng Kênh,nằm trên đường Nguyễn Công Trứ phường Hàng Kênh, quận Lê Chân, thành phố Hải Phòng.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p:cTn id="7" dur="1000" fill="hold"/>
                                        <p:tgtEl>
                                          <p:spTgt spid="238597"/>
                                        </p:tgtEl>
                                        <p:attrNameLst>
                                          <p:attrName>ppt_x</p:attrName>
                                        </p:attrNameLst>
                                      </p:cBhvr>
                                      <p:tavLst>
                                        <p:tav tm="0">
                                          <p:val>
                                            <p:strVal val="#ppt_x-.2"/>
                                          </p:val>
                                        </p:tav>
                                        <p:tav tm="100000">
                                          <p:val>
                                            <p:strVal val="#ppt_x"/>
                                          </p:val>
                                        </p:tav>
                                      </p:tavLst>
                                    </p:anim>
                                    <p:anim calcmode="lin" valueType="num">
                                      <p:cBhvr>
                                        <p:cTn id="8" dur="1000" fill="hold"/>
                                        <p:tgtEl>
                                          <p:spTgt spid="2385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057400" y="6096000"/>
            <a:ext cx="8229600" cy="484188"/>
          </a:xfrm>
        </p:spPr>
        <p:txBody>
          <a:bodyPr/>
          <a:lstStyle/>
          <a:p>
            <a:pPr eaLnBrk="1" hangingPunct="1">
              <a:defRPr/>
            </a:pPr>
            <a:r>
              <a:rPr lang="en-US" sz="2800" b="1" dirty="0" err="1">
                <a:solidFill>
                  <a:schemeClr val="tx1">
                    <a:lumMod val="95000"/>
                    <a:lumOff val="5000"/>
                  </a:schemeClr>
                </a:solidFill>
                <a:latin typeface="Arial" panose="020B0604020202020204" pitchFamily="34" charset="0"/>
              </a:rPr>
              <a:t>Tượng</a:t>
            </a:r>
            <a:r>
              <a:rPr lang="en-US" sz="2800" b="1" dirty="0">
                <a:solidFill>
                  <a:schemeClr val="tx1">
                    <a:lumMod val="95000"/>
                    <a:lumOff val="5000"/>
                  </a:schemeClr>
                </a:solidFill>
                <a:latin typeface="Arial" panose="020B0604020202020204" pitchFamily="34" charset="0"/>
              </a:rPr>
              <a:t> </a:t>
            </a:r>
            <a:r>
              <a:rPr lang="en-US" sz="2800" b="1" dirty="0" err="1">
                <a:solidFill>
                  <a:schemeClr val="tx1">
                    <a:lumMod val="95000"/>
                    <a:lumOff val="5000"/>
                  </a:schemeClr>
                </a:solidFill>
                <a:latin typeface="Arial" panose="020B0604020202020204" pitchFamily="34" charset="0"/>
              </a:rPr>
              <a:t>Ngô</a:t>
            </a:r>
            <a:r>
              <a:rPr lang="en-US" sz="2800" b="1" dirty="0">
                <a:solidFill>
                  <a:schemeClr val="tx1">
                    <a:lumMod val="95000"/>
                    <a:lumOff val="5000"/>
                  </a:schemeClr>
                </a:solidFill>
                <a:latin typeface="Arial" panose="020B0604020202020204" pitchFamily="34" charset="0"/>
              </a:rPr>
              <a:t> </a:t>
            </a:r>
            <a:r>
              <a:rPr lang="en-US" sz="2800" b="1" dirty="0" err="1">
                <a:solidFill>
                  <a:schemeClr val="tx1">
                    <a:lumMod val="95000"/>
                    <a:lumOff val="5000"/>
                  </a:schemeClr>
                </a:solidFill>
                <a:latin typeface="Arial" panose="020B0604020202020204" pitchFamily="34" charset="0"/>
              </a:rPr>
              <a:t>Quyền</a:t>
            </a:r>
            <a:r>
              <a:rPr lang="en-US" sz="4000" dirty="0">
                <a:solidFill>
                  <a:schemeClr val="tx1">
                    <a:lumMod val="95000"/>
                    <a:lumOff val="5000"/>
                  </a:schemeClr>
                </a:solidFill>
              </a:rPr>
              <a:t> </a:t>
            </a:r>
          </a:p>
        </p:txBody>
      </p:sp>
      <p:pic>
        <p:nvPicPr>
          <p:cNvPr id="239623" name="Picture 7" descr="ngoquy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513" r="17432"/>
          <a:stretch>
            <a:fillRect/>
          </a:stretch>
        </p:blipFill>
        <p:spPr bwMode="auto">
          <a:xfrm>
            <a:off x="3886200" y="609600"/>
            <a:ext cx="5029200" cy="5334000"/>
          </a:xfrm>
          <a:prstGeom prst="round2DiagRect">
            <a:avLst>
              <a:gd name="adj1" fmla="val 16667"/>
              <a:gd name="adj2" fmla="val 0"/>
            </a:avLst>
          </a:prstGeom>
          <a:ln w="9525">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9623"/>
                                        </p:tgtEl>
                                        <p:attrNameLst>
                                          <p:attrName>style.visibility</p:attrName>
                                        </p:attrNameLst>
                                      </p:cBhvr>
                                      <p:to>
                                        <p:strVal val="visible"/>
                                      </p:to>
                                    </p:set>
                                    <p:animEffect transition="in" filter="circle(in)">
                                      <p:cBhvr>
                                        <p:cTn id="7" dur="2000"/>
                                        <p:tgtEl>
                                          <p:spTgt spid="23962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39618"/>
                                        </p:tgtEl>
                                        <p:attrNameLst>
                                          <p:attrName>style.visibility</p:attrName>
                                        </p:attrNameLst>
                                      </p:cBhvr>
                                      <p:to>
                                        <p:strVal val="visible"/>
                                      </p:to>
                                    </p:set>
                                    <p:anim calcmode="lin" valueType="num">
                                      <p:cBhvr>
                                        <p:cTn id="12" dur="500" fill="hold"/>
                                        <p:tgtEl>
                                          <p:spTgt spid="239618"/>
                                        </p:tgtEl>
                                        <p:attrNameLst>
                                          <p:attrName>ppt_w</p:attrName>
                                        </p:attrNameLst>
                                      </p:cBhvr>
                                      <p:tavLst>
                                        <p:tav tm="0">
                                          <p:val>
                                            <p:fltVal val="0"/>
                                          </p:val>
                                        </p:tav>
                                        <p:tav tm="100000">
                                          <p:val>
                                            <p:strVal val="#ppt_w"/>
                                          </p:val>
                                        </p:tav>
                                      </p:tavLst>
                                    </p:anim>
                                    <p:anim calcmode="lin" valueType="num">
                                      <p:cBhvr>
                                        <p:cTn id="13" dur="500" fill="hold"/>
                                        <p:tgtEl>
                                          <p:spTgt spid="2396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Nguyên nhân của cuộc khởi nghĩa Hai Bà Trưng?</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=&gt; Oán hận trước ách đô hộ của nhà Hán, Hai Bà Trưng đã phất cờ khởi nghĩa.</a:t>
            </a:r>
          </a:p>
          <a:p>
            <a:pPr algn="just">
              <a:defRPr/>
            </a:pPr>
            <a:r>
              <a:rPr lang="en-US" sz="3200" b="1" kern="0">
                <a:solidFill>
                  <a:srgbClr val="0000FF"/>
                </a:solidFill>
                <a:latin typeface="Times New Roman" panose="02020603050405020304" pitchFamily="18" charset="0"/>
                <a:ea typeface="+mj-ea"/>
                <a:cs typeface="Times New Roman" panose="02020603050405020304" pitchFamily="18" charset="0"/>
              </a:rPr>
              <a:t>- Ý nghĩa của cuộc khởi nghĩa Hai Bà Trưng?</a:t>
            </a:r>
          </a:p>
          <a:p>
            <a:pPr algn="just">
              <a:defRPr/>
            </a:pPr>
            <a:r>
              <a:rPr lang="en-US" sz="3200" b="1" kern="0">
                <a:solidFill>
                  <a:srgbClr val="FF0000"/>
                </a:solidFill>
                <a:latin typeface="Times New Roman" panose="02020603050405020304" pitchFamily="18" charset="0"/>
                <a:ea typeface="+mj-ea"/>
                <a:cs typeface="Times New Roman" panose="02020603050405020304" pitchFamily="18" charset="0"/>
              </a:rPr>
              <a:t>=&gt; Sau hơn hai thế kỉ bị phong kiến phương Bắc đô hộ, đây là lần đầu tiên nhân dân ta đã giành được độc lập.</a:t>
            </a:r>
            <a:endParaRPr lang="en-US" sz="3200" b="1" kern="0"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Ngo%20Quyen1621105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7162800" cy="5358410"/>
          </a:xfrm>
          <a:prstGeom prst="round2DiagRect">
            <a:avLst>
              <a:gd name="adj1" fmla="val 16667"/>
              <a:gd name="adj2" fmla="val 0"/>
            </a:avLst>
          </a:prstGeom>
          <a:ln w="88900" cap="sq">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heckerboard(across)">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vang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7924800" cy="5943600"/>
          </a:xfrm>
          <a:prstGeom prst="round2DiagRect">
            <a:avLst>
              <a:gd name="adj1" fmla="val 16667"/>
              <a:gd name="adj2" fmla="val 0"/>
            </a:avLst>
          </a:prstGeom>
          <a:ln w="38100">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ircle(out)">
                                      <p:cBhvr>
                                        <p:cTn id="7" dur="5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5" b="1">
                <a:solidFill>
                  <a:srgbClr val="002060"/>
                </a:solidFill>
                <a:latin typeface="Times New Roman" panose="02020603050405020304" pitchFamily="18" charset="0"/>
                <a:cs typeface="Times New Roman" panose="02020603050405020304" pitchFamily="18" charset="0"/>
              </a:rPr>
              <a:t>Biết nguyên nhân diễn ra trận Bạch Đằng</a:t>
            </a:r>
            <a:endParaRPr lang="vi-VN" sz="2665">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ln>
        </p:spPr>
        <p:txBody>
          <a:bodyPr lIns="121917" tIns="60959" rIns="121917" bIns="60959" anchor="ctr">
            <a:spAutoFit/>
          </a:bodyPr>
          <a:lstStyle/>
          <a:p>
            <a:pPr eaLnBrk="1" hangingPunct="1"/>
            <a:r>
              <a:rPr lang="en-US" sz="2665"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ln>
        </p:spPr>
        <p:txBody>
          <a:bodyPr anchor="ctr">
            <a:spAutoFit/>
          </a:bodyPr>
          <a:lstStyle/>
          <a:p>
            <a:r>
              <a:rPr lang="nl-NL" sz="2665"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225" y="2731517"/>
            <a:ext cx="1071563" cy="1071563"/>
          </a:xfrm>
          <a:prstGeom prst="rect">
            <a:avLst/>
          </a:prstGeom>
        </p:spPr>
      </p:pic>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6235" y="4798722"/>
            <a:ext cx="1071563" cy="107156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133" y="482601"/>
            <a:ext cx="4258538" cy="1025987"/>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65" b="1">
                <a:ln w="11430"/>
                <a:solidFill>
                  <a:srgbClr val="FF0000"/>
                </a:solidFill>
                <a:effectLst>
                  <a:outerShdw blurRad="50800" dist="39000" dir="5460000" algn="tl">
                    <a:srgbClr val="000000">
                      <a:alpha val="38000"/>
                    </a:srgbClr>
                  </a:outerShdw>
                </a:effectLst>
              </a:rPr>
              <a:t>VẬN DỤNG</a:t>
            </a:r>
          </a:p>
        </p:txBody>
      </p:sp>
      <p:sp>
        <p:nvSpPr>
          <p:cNvPr id="5" name="Rectangle 1"/>
          <p:cNvSpPr>
            <a:spLocks noChangeArrowheads="1"/>
          </p:cNvSpPr>
          <p:nvPr/>
        </p:nvSpPr>
        <p:spPr bwMode="auto">
          <a:xfrm>
            <a:off x="1578429" y="3195205"/>
            <a:ext cx="9347200" cy="943976"/>
          </a:xfrm>
          <a:prstGeom prst="rect">
            <a:avLst/>
          </a:prstGeom>
          <a:noFill/>
          <a:ln w="9525">
            <a:noFill/>
            <a:miter lim="800000"/>
          </a:ln>
          <a:effectLst/>
        </p:spPr>
        <p:txBody>
          <a:bodyPr vert="horz" wrap="square" lIns="121920" tIns="60960" rIns="121920" bIns="60960" numCol="1" anchor="ctr" anchorCtr="0" compatLnSpc="1">
            <a:spAutoFit/>
          </a:bodyPr>
          <a:lstStyle/>
          <a:p>
            <a:pPr defTabSz="1219200" eaLnBrk="1" hangingPunct="1"/>
            <a:r>
              <a:rPr lang="nl-NL" sz="2665"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Chiến thắng Bạch Đằng có ý nghĩa như thế nào đối với nước ta lúc bấy giờ?</a:t>
            </a:r>
            <a:endParaRPr lang="en-US" sz="1400" b="1">
              <a:solidFill>
                <a:srgbClr val="FF0000"/>
              </a:solidFill>
              <a:cs typeface="Arial" panose="020B0604020202020204" pitchFamily="34" charset="0"/>
            </a:endParaRPr>
          </a:p>
        </p:txBody>
      </p:sp>
      <p:sp>
        <p:nvSpPr>
          <p:cNvPr id="9" name="Rectangle 1"/>
          <p:cNvSpPr>
            <a:spLocks noChangeArrowheads="1"/>
          </p:cNvSpPr>
          <p:nvPr/>
        </p:nvSpPr>
        <p:spPr bwMode="auto">
          <a:xfrm>
            <a:off x="1600200" y="1888151"/>
            <a:ext cx="9347200" cy="533544"/>
          </a:xfrm>
          <a:prstGeom prst="rect">
            <a:avLst/>
          </a:prstGeom>
          <a:noFill/>
          <a:ln w="9525">
            <a:noFill/>
            <a:miter lim="800000"/>
          </a:ln>
          <a:effectLst/>
        </p:spPr>
        <p:txBody>
          <a:bodyPr vert="horz" wrap="square" lIns="121920" tIns="60960" rIns="121920" bIns="60960" numCol="1" anchor="ctr" anchorCtr="0" compatLnSpc="1">
            <a:spAutoFit/>
          </a:bodyPr>
          <a:lstStyle/>
          <a:p>
            <a:pPr defTabSz="1219200" eaLnBrk="1" hangingPunct="1"/>
            <a:r>
              <a:rPr lang="nl-NL" sz="2665"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Nguyên nhân của trận Bạch Đằng</a:t>
            </a:r>
            <a:endParaRPr lang="en-US" sz="1400" b="1">
              <a:solidFill>
                <a:srgbClr val="FF0000"/>
              </a:solidFill>
              <a:cs typeface="Arial" panose="020B0604020202020204" pitchFamily="34" charset="0"/>
            </a:endParaRPr>
          </a:p>
        </p:txBody>
      </p:sp>
      <p:sp>
        <p:nvSpPr>
          <p:cNvPr id="2" name="Rectangle 1"/>
          <p:cNvSpPr/>
          <p:nvPr/>
        </p:nvSpPr>
        <p:spPr>
          <a:xfrm>
            <a:off x="1633702" y="2481045"/>
            <a:ext cx="8915400" cy="461665"/>
          </a:xfrm>
          <a:prstGeom prst="rect">
            <a:avLst/>
          </a:prstGeom>
        </p:spPr>
        <p:txBody>
          <a:bodyPr wrap="square">
            <a:spAutoFit/>
          </a:bodyPr>
          <a:lstStyle/>
          <a:p>
            <a:r>
              <a:rPr lang="en-US" sz="2400" b="1" kern="0">
                <a:solidFill>
                  <a:srgbClr val="0000FF"/>
                </a:solidFill>
                <a:latin typeface="Times New Roman" panose="02020603050405020304" pitchFamily="18" charset="0"/>
                <a:cs typeface="Times New Roman" panose="02020603050405020304" pitchFamily="18" charset="0"/>
              </a:rPr>
              <a:t>=&gt; Quân Nam Hán kéo sang đánh nước ta.</a:t>
            </a:r>
            <a:endParaRPr lang="en-US" sz="2400"/>
          </a:p>
        </p:txBody>
      </p:sp>
      <p:sp>
        <p:nvSpPr>
          <p:cNvPr id="3" name="Rectangle 2"/>
          <p:cNvSpPr/>
          <p:nvPr/>
        </p:nvSpPr>
        <p:spPr>
          <a:xfrm>
            <a:off x="1636486" y="4253176"/>
            <a:ext cx="9042400" cy="1200329"/>
          </a:xfrm>
          <a:prstGeom prst="rect">
            <a:avLst/>
          </a:prstGeom>
        </p:spPr>
        <p:txBody>
          <a:bodyPr wrap="square">
            <a:spAutoFit/>
          </a:bodyPr>
          <a:lstStyle/>
          <a:p>
            <a:pPr marL="0" marR="0" algn="just">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rPr>
              <a:t>=&gt; </a:t>
            </a:r>
            <a:r>
              <a:rPr lang="en-US" sz="2400" b="1">
                <a:solidFill>
                  <a:srgbClr val="0000FF"/>
                </a:solidFill>
                <a:effectLst/>
                <a:latin typeface="Times New Roman" panose="02020603050405020304" pitchFamily="18" charset="0"/>
                <a:ea typeface="Times New Roman" panose="02020603050405020304" pitchFamily="18" charset="0"/>
              </a:rPr>
              <a:t>Chiến thắng Bạch Đằng  và việc Ngô Quyền lên ngôi vua đã kết thúc hoàn toàn thời kì đô hộ của phong kiến phương Bắc  và mở đầu cho thời kì độc lập lâu dài của nước ta.</a:t>
            </a:r>
            <a:endParaRPr lang="en-US" sz="24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https://encrypted-tbn0.gstatic.com/images?q=tbn:ANd9GcS6ps_4f-eKUw0YYIqlH7vqLOPmdHKQi1qYXQ&amp;usqp=CAU"/>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62400" y="685801"/>
            <a:ext cx="4042132"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solidFill>
                  <a:srgbClr val="FF0000"/>
                </a:solidFill>
                <a:effectLst>
                  <a:outerShdw blurRad="50800" dist="39000" dir="5460000" algn="tl">
                    <a:srgbClr val="000000">
                      <a:alpha val="38000"/>
                    </a:srgbClr>
                  </a:outerShdw>
                </a:effectLst>
              </a:rPr>
              <a:t>BÀI SAU</a:t>
            </a:r>
          </a:p>
        </p:txBody>
      </p:sp>
      <p:sp>
        <p:nvSpPr>
          <p:cNvPr id="5" name="Rectangle 1"/>
          <p:cNvSpPr>
            <a:spLocks noChangeArrowheads="1"/>
          </p:cNvSpPr>
          <p:nvPr/>
        </p:nvSpPr>
        <p:spPr bwMode="auto">
          <a:xfrm>
            <a:off x="1524000" y="3225800"/>
            <a:ext cx="9347200" cy="615553"/>
          </a:xfrm>
          <a:prstGeom prst="rect">
            <a:avLst/>
          </a:prstGeom>
          <a:noFill/>
          <a:ln w="9525">
            <a:noFill/>
            <a:miter lim="800000"/>
          </a:ln>
          <a:effectLst/>
        </p:spPr>
        <p:txBody>
          <a:bodyPr vert="horz" wrap="square" lIns="121920" tIns="60960" rIns="121920" bIns="60960" numCol="1" anchor="ctr" anchorCtr="0" compatLnSpc="1">
            <a:spAutoFit/>
          </a:bodyPr>
          <a:lstStyle/>
          <a:p>
            <a:pPr algn="ctr" defTabSz="1219200" eaLnBrk="1" hangingPunct="1"/>
            <a:r>
              <a:rPr lang="en-US" sz="3200" b="1">
                <a:solidFill>
                  <a:srgbClr val="FF0000"/>
                </a:solidFill>
                <a:latin typeface="Times New Roman" panose="02020603050405020304" pitchFamily="18" charset="0"/>
                <a:cs typeface="Times New Roman" panose="02020603050405020304" pitchFamily="18" charset="0"/>
              </a:rPr>
              <a:t>Đinh Bộ Lĩnh dẹp loạn 12 sứ quân</a:t>
            </a:r>
            <a:endParaRPr lang="nl-NL" sz="4265" b="1">
              <a:solidFill>
                <a:srgbClr val="FF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48200" y="278376"/>
            <a:ext cx="2443939" cy="943785"/>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335" b="1">
                <a:ln w="11430"/>
                <a:solidFill>
                  <a:srgbClr val="FF0000"/>
                </a:solidFill>
                <a:effectLst>
                  <a:outerShdw blurRad="50800" dist="39000" dir="5460000" algn="tl">
                    <a:srgbClr val="000000">
                      <a:alpha val="38000"/>
                    </a:srgbClr>
                  </a:outerShdw>
                </a:effectLst>
              </a:rPr>
              <a:t>Ghi vở</a:t>
            </a:r>
          </a:p>
        </p:txBody>
      </p:sp>
      <p:sp>
        <p:nvSpPr>
          <p:cNvPr id="5" name="Rectangle 1"/>
          <p:cNvSpPr>
            <a:spLocks noChangeArrowheads="1"/>
          </p:cNvSpPr>
          <p:nvPr/>
        </p:nvSpPr>
        <p:spPr bwMode="auto">
          <a:xfrm>
            <a:off x="1422400" y="1584549"/>
            <a:ext cx="9347200" cy="553998"/>
          </a:xfrm>
          <a:prstGeom prst="rect">
            <a:avLst/>
          </a:prstGeom>
          <a:noFill/>
          <a:ln w="9525">
            <a:noFill/>
            <a:miter lim="800000"/>
          </a:ln>
          <a:effectLst/>
        </p:spPr>
        <p:txBody>
          <a:bodyPr vert="horz" wrap="square" lIns="121920" tIns="60960" rIns="121920" bIns="60960" numCol="1" anchor="ctr" anchorCtr="0" compatLnSpc="1">
            <a:spAutoFit/>
          </a:bodyPr>
          <a:lstStyle/>
          <a:p>
            <a:pPr algn="ctr" defTabSz="1219200" eaLnBrk="1" hangingPunct="1"/>
            <a:r>
              <a:rPr lang="en-US" sz="2800" b="1">
                <a:solidFill>
                  <a:srgbClr val="0000CC"/>
                </a:solidFill>
                <a:latin typeface="Times New Roman" panose="02020603050405020304" pitchFamily="18" charset="0"/>
                <a:cs typeface="Times New Roman" panose="02020603050405020304" pitchFamily="18" charset="0"/>
              </a:rPr>
              <a:t>Lịch sử</a:t>
            </a:r>
            <a:endParaRPr lang="nl-NL" sz="4000" b="1">
              <a:solidFill>
                <a:srgbClr val="0000CC"/>
              </a:solidFill>
              <a:cs typeface="Arial" panose="020B0604020202020204" pitchFamily="34" charset="0"/>
            </a:endParaRPr>
          </a:p>
        </p:txBody>
      </p:sp>
      <p:sp>
        <p:nvSpPr>
          <p:cNvPr id="6" name="Rectangle 1"/>
          <p:cNvSpPr>
            <a:spLocks noChangeArrowheads="1"/>
          </p:cNvSpPr>
          <p:nvPr/>
        </p:nvSpPr>
        <p:spPr bwMode="auto">
          <a:xfrm>
            <a:off x="1389418" y="1122021"/>
            <a:ext cx="9347200" cy="552450"/>
          </a:xfrm>
          <a:prstGeom prst="rect">
            <a:avLst/>
          </a:prstGeom>
          <a:noFill/>
          <a:ln w="9525">
            <a:noFill/>
            <a:miter lim="800000"/>
          </a:ln>
          <a:effectLst/>
        </p:spPr>
        <p:txBody>
          <a:bodyPr vert="horz" wrap="square" lIns="121920" tIns="60960" rIns="121920" bIns="60960" numCol="1" anchor="ctr" anchorCtr="0" compatLnSpc="1">
            <a:spAutoFit/>
          </a:bodyPr>
          <a:lstStyle/>
          <a:p>
            <a:pPr algn="ctr" defTabSz="1219200" eaLnBrk="1" hangingPunct="1"/>
            <a:r>
              <a:rPr lang="en-US" sz="2800" b="1">
                <a:solidFill>
                  <a:srgbClr val="0000CC"/>
                </a:solidFill>
                <a:latin typeface="Times New Roman" panose="02020603050405020304" pitchFamily="18" charset="0"/>
                <a:cs typeface="Times New Roman" panose="02020603050405020304" pitchFamily="18" charset="0"/>
              </a:rPr>
              <a:t>Thứ</a:t>
            </a:r>
            <a:r>
              <a:rPr lang="vi-VN" altLang="en-US" sz="2800" b="1">
                <a:solidFill>
                  <a:srgbClr val="0000CC"/>
                </a:solidFill>
                <a:latin typeface="Times New Roman" panose="02020603050405020304" pitchFamily="18" charset="0"/>
                <a:cs typeface="Times New Roman" panose="02020603050405020304" pitchFamily="18" charset="0"/>
              </a:rPr>
              <a:t> ba </a:t>
            </a:r>
            <a:r>
              <a:rPr lang="en-US" sz="2800" b="1">
                <a:solidFill>
                  <a:srgbClr val="0000CC"/>
                </a:solidFill>
                <a:latin typeface="Times New Roman" panose="02020603050405020304" pitchFamily="18" charset="0"/>
                <a:cs typeface="Times New Roman" panose="02020603050405020304" pitchFamily="18" charset="0"/>
              </a:rPr>
              <a:t>ngày</a:t>
            </a:r>
            <a:r>
              <a:rPr lang="vi-VN" altLang="en-US" sz="2800" b="1">
                <a:solidFill>
                  <a:srgbClr val="0000CC"/>
                </a:solidFill>
                <a:latin typeface="Times New Roman" panose="02020603050405020304" pitchFamily="18" charset="0"/>
                <a:cs typeface="Times New Roman" panose="02020603050405020304" pitchFamily="18" charset="0"/>
              </a:rPr>
              <a:t> 19 </a:t>
            </a:r>
            <a:r>
              <a:rPr lang="en-US" sz="2800" b="1">
                <a:solidFill>
                  <a:srgbClr val="0000CC"/>
                </a:solidFill>
                <a:latin typeface="Times New Roman" panose="02020603050405020304" pitchFamily="18" charset="0"/>
                <a:cs typeface="Times New Roman" panose="02020603050405020304" pitchFamily="18" charset="0"/>
              </a:rPr>
              <a:t>tháng 10 năm 2021</a:t>
            </a:r>
            <a:endParaRPr lang="nl-NL" sz="4000" b="1">
              <a:solidFill>
                <a:srgbClr val="0000CC"/>
              </a:solidFill>
              <a:cs typeface="Arial" panose="020B0604020202020204" pitchFamily="34" charset="0"/>
            </a:endParaRPr>
          </a:p>
        </p:txBody>
      </p:sp>
      <p:sp>
        <p:nvSpPr>
          <p:cNvPr id="7" name="Rectangle 1"/>
          <p:cNvSpPr>
            <a:spLocks noChangeArrowheads="1"/>
          </p:cNvSpPr>
          <p:nvPr/>
        </p:nvSpPr>
        <p:spPr bwMode="auto">
          <a:xfrm>
            <a:off x="1422400" y="2093050"/>
            <a:ext cx="9550400" cy="553998"/>
          </a:xfrm>
          <a:prstGeom prst="rect">
            <a:avLst/>
          </a:prstGeom>
          <a:noFill/>
          <a:ln w="9525">
            <a:noFill/>
            <a:miter lim="800000"/>
          </a:ln>
          <a:effectLst/>
        </p:spPr>
        <p:txBody>
          <a:bodyPr vert="horz" wrap="square" lIns="121920" tIns="60960" rIns="121920" bIns="60960" numCol="1" anchor="ctr" anchorCtr="0" compatLnSpc="1">
            <a:spAutoFit/>
          </a:bodyPr>
          <a:lstStyle/>
          <a:p>
            <a:pPr algn="ctr" defTabSz="1219200" eaLnBrk="1" hangingPunct="1"/>
            <a:r>
              <a:rPr lang="en-US" sz="2800" b="1">
                <a:solidFill>
                  <a:srgbClr val="0000CC"/>
                </a:solidFill>
                <a:latin typeface="Times New Roman" panose="02020603050405020304" pitchFamily="18" charset="0"/>
                <a:cs typeface="Times New Roman" panose="02020603050405020304" pitchFamily="18" charset="0"/>
              </a:rPr>
              <a:t>Chiến thắng Bạch Đằng do Ngô Quyền lãnh đạo (năm 938)</a:t>
            </a:r>
          </a:p>
        </p:txBody>
      </p:sp>
      <p:sp>
        <p:nvSpPr>
          <p:cNvPr id="8" name="Rectangle 7"/>
          <p:cNvSpPr/>
          <p:nvPr/>
        </p:nvSpPr>
        <p:spPr>
          <a:xfrm>
            <a:off x="1473200" y="2650677"/>
            <a:ext cx="9448800" cy="3784600"/>
          </a:xfrm>
          <a:prstGeom prst="rect">
            <a:avLst/>
          </a:prstGeom>
        </p:spPr>
        <p:txBody>
          <a:bodyPr wrap="square">
            <a:spAutoFit/>
          </a:bodyPr>
          <a:lstStyle/>
          <a:p>
            <a:pPr marL="0" marR="0" algn="just">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1. Vài nét về Ngô Quyền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Quê ở xã Đường Lâm</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Là con rể của Dương Đình Nghệ</a:t>
            </a:r>
            <a:endParaRPr lang="en-US" b="1">
              <a:solidFill>
                <a:srgbClr val="0000FF"/>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2. Nguyên nhân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Kiều Công Tiễn bắt giết Dương Đình Nghệ và cầu cứu nhà Nam Hán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Ngô Quyền bắt giết Kiều Công Tiễn và chuẩn bị đón đánh quân Nam Hán</a:t>
            </a:r>
            <a:endParaRPr lang="en-US" b="1">
              <a:solidFill>
                <a:srgbClr val="0000FF"/>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3. Diễn biến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Ngô Quyền chỉ huy quân ta, lợi dụng thuỷ triều lên xuống trên sông BĐ nhử giặc vào bãi cọc và tiêu diệt địch</a:t>
            </a:r>
            <a:endParaRPr lang="en-US" b="1">
              <a:solidFill>
                <a:srgbClr val="0000FF"/>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4. Ý nghĩa</a:t>
            </a:r>
            <a:endParaRPr lang="en-US" b="1">
              <a:solidFill>
                <a:srgbClr val="0000FF"/>
              </a:solidFill>
              <a:latin typeface="Times New Roman" panose="02020603050405020304" pitchFamily="18" charset="0"/>
              <a:ea typeface="Times New Roman" panose="02020603050405020304" pitchFamily="18" charset="0"/>
            </a:endParaRPr>
          </a:p>
          <a:p>
            <a:r>
              <a:rPr lang="en-US" sz="2000" b="1">
                <a:solidFill>
                  <a:srgbClr val="0000FF"/>
                </a:solidFill>
                <a:latin typeface="Times New Roman" panose="02020603050405020304" pitchFamily="18" charset="0"/>
                <a:ea typeface="Times New Roman" panose="02020603050405020304" pitchFamily="18" charset="0"/>
              </a:rPr>
              <a:t>+ Kết thúc thời kì nước ta bị phong kiến phương Bắc đô hộ, mở ra thời kì độc lập lâu dài cho dân tộc</a:t>
            </a:r>
            <a:endParaRPr lang="en-US" sz="2000" b="1">
              <a:solidFill>
                <a:srgbClr val="0000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2"/>
          <a:stretch>
            <a:fillRect/>
          </a:stretch>
        </p:blipFill>
        <p:spPr>
          <a:xfrm>
            <a:off x="1524001" y="1092200"/>
            <a:ext cx="9059404" cy="4673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descr="Pictur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990600" y="1370558"/>
            <a:ext cx="9982200" cy="20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b="1">
                <a:solidFill>
                  <a:srgbClr val="FF0000"/>
                </a:solidFill>
              </a:rPr>
              <a:t>Thứ </a:t>
            </a:r>
            <a:r>
              <a:rPr lang="vi-VN" altLang="en-US" b="1">
                <a:solidFill>
                  <a:srgbClr val="FF0000"/>
                </a:solidFill>
              </a:rPr>
              <a:t>ba</a:t>
            </a:r>
            <a:r>
              <a:rPr lang="en-US" b="1">
                <a:solidFill>
                  <a:srgbClr val="FF0000"/>
                </a:solidFill>
              </a:rPr>
              <a:t> ngày </a:t>
            </a:r>
            <a:r>
              <a:rPr lang="vi-VN" altLang="en-US" b="1">
                <a:solidFill>
                  <a:srgbClr val="FF0000"/>
                </a:solidFill>
              </a:rPr>
              <a:t>19</a:t>
            </a:r>
            <a:r>
              <a:rPr lang="en-US" b="1">
                <a:solidFill>
                  <a:srgbClr val="FF0000"/>
                </a:solidFill>
              </a:rPr>
              <a:t> tháng 10 năm 2021</a:t>
            </a:r>
          </a:p>
          <a:p>
            <a:pPr algn="ctr">
              <a:spcBef>
                <a:spcPct val="0"/>
              </a:spcBef>
              <a:buFontTx/>
              <a:buNone/>
            </a:pPr>
            <a:r>
              <a:rPr lang="en-US" b="1">
                <a:solidFill>
                  <a:srgbClr val="FF0000"/>
                </a:solidFill>
              </a:rPr>
              <a:t>Lịch sử</a:t>
            </a:r>
          </a:p>
          <a:p>
            <a:pPr algn="ctr">
              <a:spcBef>
                <a:spcPct val="0"/>
              </a:spcBef>
              <a:buFontTx/>
              <a:buNone/>
            </a:pPr>
            <a:r>
              <a:rPr lang="en-US" b="1">
                <a:solidFill>
                  <a:srgbClr val="FF0000"/>
                </a:solidFill>
              </a:rPr>
              <a:t>Chiến thắng Bạch Đằng do Ngô Quyền lãnh đạo (năm 938)</a:t>
            </a:r>
            <a:endParaRPr lang="vi-VN" b="1">
              <a:solidFill>
                <a:srgbClr val="FF0000"/>
              </a:solidFill>
            </a:endParaRPr>
          </a:p>
        </p:txBody>
      </p:sp>
    </p:spTree>
  </p:cSld>
  <p:clrMapOvr>
    <a:masterClrMapping/>
  </p:clrMapOvr>
  <p:transition>
    <p:wheel spokes="8"/>
    <p:sndAc>
      <p:stSnd>
        <p:snd r:embed="rId2" name="bomb.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appy Children | Cartoon posters, Happy kids, Cartoon kids"/>
          <p:cNvPicPr>
            <a:picLocks noChangeAspect="1" noChangeArrowheads="1"/>
          </p:cNvPicPr>
          <p:nvPr/>
        </p:nvPicPr>
        <p:blipFill>
          <a:blip r:embed="rId2">
            <a:extLst>
              <a:ext uri="{28A0092B-C50C-407E-A947-70E740481C1C}">
                <a14:useLocalDpi xmlns:a14="http://schemas.microsoft.com/office/drawing/2010/main" val="0"/>
              </a:ext>
            </a:extLst>
          </a:blip>
          <a:srcRect t="23437" b="30843"/>
          <a:stretch>
            <a:fillRect/>
          </a:stretch>
        </p:blipFill>
        <p:spPr bwMode="auto">
          <a:xfrm>
            <a:off x="1422400" y="2413001"/>
            <a:ext cx="9144000" cy="4180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encrypted-tbn0.gstatic.com/images?q=tbn:ANd9GcS6ps_4f-eKUw0YYIqlH7vqLOPmdHKQi1qYXQ&amp;usqp=CAU"/>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1" y="685801"/>
            <a:ext cx="5221942"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solidFill>
                  <a:srgbClr val="FF0000"/>
                </a:solidFill>
                <a:effectLst>
                  <a:outerShdw blurRad="50800" dist="39000" dir="5460000" algn="tl">
                    <a:srgbClr val="000000">
                      <a:alpha val="38000"/>
                    </a:srgbClr>
                  </a:outerShdw>
                </a:effectLst>
              </a:rPr>
              <a:t>KHÁM PHÁ</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5" b="1">
                <a:solidFill>
                  <a:srgbClr val="002060"/>
                </a:solidFill>
                <a:latin typeface="Times New Roman" panose="02020603050405020304" pitchFamily="18" charset="0"/>
                <a:cs typeface="Times New Roman" panose="02020603050405020304" pitchFamily="18" charset="0"/>
              </a:rPr>
              <a:t>Biết nguyên nhân diễn ra trận Bạch Đằng</a:t>
            </a:r>
            <a:endParaRPr lang="vi-VN" sz="2665">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ln>
        </p:spPr>
        <p:txBody>
          <a:bodyPr lIns="121917" tIns="60959" rIns="121917" bIns="60959" anchor="ctr">
            <a:spAutoFit/>
          </a:bodyPr>
          <a:lstStyle/>
          <a:p>
            <a:pPr eaLnBrk="1" hangingPunct="1"/>
            <a:r>
              <a:rPr lang="en-US" sz="2665"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ln>
        </p:spPr>
        <p:txBody>
          <a:bodyPr anchor="ctr">
            <a:spAutoFit/>
          </a:bodyPr>
          <a:lstStyle/>
          <a:p>
            <a:r>
              <a:rPr lang="nl-NL" sz="2665"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srcRect t="16970" r="8892" b="21025"/>
          <a:stretch>
            <a:fillRect/>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srcRect t="16734" r="8892" b="18300"/>
          <a:stretch>
            <a:fillRect/>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noAutofit/>
          </a:bodyPr>
          <a:lstStyle/>
          <a:p>
            <a:r>
              <a:rPr lang="en-US">
                <a:solidFill>
                  <a:srgbClr val="FF0000"/>
                </a:solidFill>
                <a:latin typeface="Times New Roman" panose="02020603050405020304" pitchFamily="18" charset="0"/>
                <a:cs typeface="Times New Roman" panose="02020603050405020304" pitchFamily="18" charset="0"/>
              </a:rPr>
              <a:t>HOẠT ĐỘNG 1</a:t>
            </a:r>
            <a:endParaRPr>
              <a:solidFill>
                <a:srgbClr val="FF0000"/>
              </a:solidFill>
              <a:latin typeface="Times New Roman" panose="02020603050405020304" pitchFamily="18" charset="0"/>
              <a:cs typeface="Times New Roman" panose="02020603050405020304" pitchFamily="18" charset="0"/>
            </a:endParaRPr>
          </a:p>
        </p:txBody>
      </p:sp>
      <p:sp>
        <p:nvSpPr>
          <p:cNvPr id="5" name="Google Shape;214;p32"/>
          <p:cNvSpPr txBox="1">
            <a:spLocks noGrp="1"/>
          </p:cNvSpPr>
          <p:nvPr>
            <p:ph type="title"/>
          </p:nvPr>
        </p:nvSpPr>
        <p:spPr>
          <a:xfrm>
            <a:off x="3048000" y="3429000"/>
            <a:ext cx="6299200" cy="1087600"/>
          </a:xfrm>
          <a:prstGeom prst="rect">
            <a:avLst/>
          </a:prstGeom>
        </p:spPr>
        <p:txBody>
          <a:bodyPr spcFirstLastPara="1" vert="horz" wrap="square" lIns="121900" tIns="121900" rIns="121900" bIns="121900" numCol="1" anchor="t" anchorCtr="0" compatLnSpc="1">
            <a:noAutofit/>
          </a:bodyPr>
          <a:lstStyle/>
          <a:p>
            <a:r>
              <a:rPr lang="en-US" sz="3735" b="1">
                <a:solidFill>
                  <a:srgbClr val="0000FF"/>
                </a:solidFill>
                <a:latin typeface="Times New Roman" panose="02020603050405020304" pitchFamily="18" charset="0"/>
                <a:cs typeface="Times New Roman" panose="02020603050405020304" pitchFamily="18" charset="0"/>
              </a:rPr>
              <a:t>Nguyên nhân</a:t>
            </a:r>
            <a:endParaRPr sz="3735"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4" name="Text Box 6"/>
          <p:cNvSpPr txBox="1">
            <a:spLocks noChangeArrowheads="1"/>
          </p:cNvSpPr>
          <p:nvPr/>
        </p:nvSpPr>
        <p:spPr bwMode="auto">
          <a:xfrm>
            <a:off x="1143000" y="1143000"/>
            <a:ext cx="9372600" cy="3046988"/>
          </a:xfrm>
          <a:prstGeom prst="rect">
            <a:avLst/>
          </a:prstGeom>
          <a:noFill/>
          <a:ln w="9525">
            <a:noFill/>
            <a:miter lim="800000"/>
          </a:ln>
        </p:spPr>
        <p:txBody>
          <a:bodyPr wrap="square">
            <a:spAutoFit/>
          </a:bodyPr>
          <a:lstStyle/>
          <a:p>
            <a:pPr eaLnBrk="1" hangingPunct="1">
              <a:defRPr/>
            </a:pP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Đọc</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thầm</a:t>
            </a:r>
            <a:r>
              <a:rPr lang="en-US" sz="2400" b="1" dirty="0">
                <a:solidFill>
                  <a:srgbClr val="0000FF"/>
                </a:solidFill>
                <a:latin typeface="Arial" panose="020B0604020202020204" pitchFamily="34" charset="0"/>
                <a:cs typeface="Arial" panose="020B0604020202020204" pitchFamily="34" charset="0"/>
              </a:rPr>
              <a:t> SGK </a:t>
            </a:r>
            <a:r>
              <a:rPr lang="en-US" sz="2400" b="1" dirty="0" err="1">
                <a:solidFill>
                  <a:srgbClr val="0000FF"/>
                </a:solidFill>
                <a:latin typeface="Arial" panose="020B0604020202020204" pitchFamily="34" charset="0"/>
                <a:cs typeface="Arial" panose="020B0604020202020204" pitchFamily="34" charset="0"/>
              </a:rPr>
              <a:t>từ</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đầu</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đến</a:t>
            </a:r>
            <a:r>
              <a:rPr lang="en-US" sz="2400" b="1" dirty="0">
                <a:solidFill>
                  <a:srgbClr val="0000FF"/>
                </a:solidFill>
                <a:latin typeface="Arial" panose="020B0604020202020204" pitchFamily="34" charset="0"/>
                <a:cs typeface="Arial" panose="020B0604020202020204" pitchFamily="34" charset="0"/>
              </a:rPr>
              <a:t> </a:t>
            </a:r>
            <a:r>
              <a:rPr lang="en-US" sz="2400" b="1" i="1" dirty="0" err="1">
                <a:solidFill>
                  <a:srgbClr val="0000FF"/>
                </a:solidFill>
                <a:latin typeface="Arial" panose="020B0604020202020204" pitchFamily="34" charset="0"/>
                <a:cs typeface="Arial" panose="020B0604020202020204" pitchFamily="34" charset="0"/>
              </a:rPr>
              <a:t>đón</a:t>
            </a:r>
            <a:r>
              <a:rPr lang="en-US" sz="2400" b="1" i="1" dirty="0">
                <a:solidFill>
                  <a:srgbClr val="0000FF"/>
                </a:solidFill>
                <a:latin typeface="Arial" panose="020B0604020202020204" pitchFamily="34" charset="0"/>
                <a:cs typeface="Arial" panose="020B0604020202020204" pitchFamily="34" charset="0"/>
              </a:rPr>
              <a:t> </a:t>
            </a:r>
            <a:r>
              <a:rPr lang="en-US" sz="2400" b="1" i="1" dirty="0" err="1">
                <a:solidFill>
                  <a:srgbClr val="0000FF"/>
                </a:solidFill>
                <a:latin typeface="Arial" panose="020B0604020202020204" pitchFamily="34" charset="0"/>
                <a:cs typeface="Arial" panose="020B0604020202020204" pitchFamily="34" charset="0"/>
              </a:rPr>
              <a:t>đánh</a:t>
            </a:r>
            <a:r>
              <a:rPr lang="en-US" sz="2400" b="1" i="1" dirty="0">
                <a:solidFill>
                  <a:srgbClr val="0000FF"/>
                </a:solidFill>
                <a:latin typeface="Arial" panose="020B0604020202020204" pitchFamily="34" charset="0"/>
                <a:cs typeface="Arial" panose="020B0604020202020204" pitchFamily="34" charset="0"/>
              </a:rPr>
              <a:t> </a:t>
            </a:r>
            <a:r>
              <a:rPr lang="en-US" sz="2400" b="1" i="1" dirty="0" err="1">
                <a:solidFill>
                  <a:srgbClr val="0000FF"/>
                </a:solidFill>
                <a:latin typeface="Arial" panose="020B0604020202020204" pitchFamily="34" charset="0"/>
                <a:cs typeface="Arial" panose="020B0604020202020204" pitchFamily="34" charset="0"/>
              </a:rPr>
              <a:t>quân</a:t>
            </a:r>
            <a:r>
              <a:rPr lang="en-US" sz="2400" b="1" i="1" dirty="0">
                <a:solidFill>
                  <a:srgbClr val="0000FF"/>
                </a:solidFill>
                <a:latin typeface="Arial" panose="020B0604020202020204" pitchFamily="34" charset="0"/>
                <a:cs typeface="Arial" panose="020B0604020202020204" pitchFamily="34" charset="0"/>
              </a:rPr>
              <a:t> </a:t>
            </a:r>
            <a:r>
              <a:rPr lang="en-US" sz="2400" b="1" i="1">
                <a:solidFill>
                  <a:srgbClr val="0000FF"/>
                </a:solidFill>
                <a:latin typeface="Arial" panose="020B0604020202020204" pitchFamily="34" charset="0"/>
                <a:cs typeface="Arial" panose="020B0604020202020204" pitchFamily="34" charset="0"/>
              </a:rPr>
              <a:t>Nam Hán, </a:t>
            </a:r>
            <a:r>
              <a:rPr lang="en-US" sz="2400" b="1">
                <a:solidFill>
                  <a:srgbClr val="0000FF"/>
                </a:solidFill>
                <a:latin typeface="Arial" panose="020B0604020202020204" pitchFamily="34" charset="0"/>
                <a:cs typeface="Arial" panose="020B0604020202020204" pitchFamily="34" charset="0"/>
              </a:rPr>
              <a:t>trả </a:t>
            </a:r>
            <a:r>
              <a:rPr lang="en-US" sz="2400" b="1" dirty="0" err="1">
                <a:solidFill>
                  <a:srgbClr val="0000FF"/>
                </a:solidFill>
                <a:latin typeface="Arial" panose="020B0604020202020204" pitchFamily="34" charset="0"/>
                <a:cs typeface="Arial" panose="020B0604020202020204" pitchFamily="34" charset="0"/>
              </a:rPr>
              <a:t>lời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các</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câu</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hỏi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sau</a:t>
            </a:r>
            <a:r>
              <a:rPr lang="en-US" sz="2400" b="1" dirty="0">
                <a:solidFill>
                  <a:srgbClr val="0000FF"/>
                </a:solidFill>
                <a:latin typeface="Arial" panose="020B0604020202020204" pitchFamily="34" charset="0"/>
                <a:cs typeface="Arial" panose="020B0604020202020204" pitchFamily="34" charset="0"/>
              </a:rPr>
              <a:t>: </a:t>
            </a:r>
          </a:p>
          <a:p>
            <a:pPr eaLnBrk="1" hangingPunct="1">
              <a:defRPr/>
            </a:pPr>
            <a:endParaRPr lang="en-US" sz="2400" b="1" dirty="0">
              <a:solidFill>
                <a:srgbClr val="FFFF00"/>
              </a:solidFill>
              <a:latin typeface="Arial" panose="020B0604020202020204" pitchFamily="34" charset="0"/>
              <a:cs typeface="Arial" panose="020B0604020202020204" pitchFamily="34" charset="0"/>
            </a:endParaRPr>
          </a:p>
          <a:p>
            <a:pPr eaLnBrk="1" hangingPunct="1">
              <a:buFontTx/>
              <a:buChar char="-"/>
              <a:defRPr/>
            </a:pP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Ngô</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ở </a:t>
            </a:r>
            <a:r>
              <a:rPr lang="en-US" sz="2400" b="1" dirty="0" err="1">
                <a:latin typeface="Arial" panose="020B0604020202020204" pitchFamily="34" charset="0"/>
                <a:cs typeface="Arial" panose="020B0604020202020204" pitchFamily="34" charset="0"/>
              </a:rPr>
              <a:t>đâu</a:t>
            </a:r>
            <a:r>
              <a:rPr lang="en-US" sz="2400" b="1" dirty="0">
                <a:latin typeface="Arial" panose="020B0604020202020204" pitchFamily="34" charset="0"/>
                <a:cs typeface="Arial" panose="020B0604020202020204" pitchFamily="34" charset="0"/>
              </a:rPr>
              <a:t> ? </a:t>
            </a:r>
          </a:p>
          <a:p>
            <a:pPr eaLnBrk="1" hangingPunct="1">
              <a:buFontTx/>
              <a:buChar char="-"/>
              <a:defRPr/>
            </a:pPr>
            <a:endParaRPr lang="en-US" sz="2400" b="1" dirty="0">
              <a:latin typeface="Arial" panose="020B0604020202020204" pitchFamily="34" charset="0"/>
              <a:cs typeface="Arial" panose="020B0604020202020204" pitchFamily="34" charset="0"/>
            </a:endParaRPr>
          </a:p>
          <a:p>
            <a:pPr eaLnBrk="1" hangingPunct="1">
              <a:buFontTx/>
              <a:buChar char="-"/>
              <a:defRPr/>
            </a:pP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p>
          <a:p>
            <a:pPr eaLnBrk="1" hangingPunct="1">
              <a:buFontTx/>
              <a:buChar char="-"/>
              <a:defRPr/>
            </a:pPr>
            <a:endParaRPr lang="en-US" sz="2400" b="1" dirty="0">
              <a:latin typeface="Arial" panose="020B0604020202020204" pitchFamily="34" charset="0"/>
              <a:cs typeface="Arial" panose="020B0604020202020204" pitchFamily="34" charset="0"/>
            </a:endParaRPr>
          </a:p>
          <a:p>
            <a:pPr eaLnBrk="1" hangingPunct="1">
              <a:buFontTx/>
              <a:buChar char="-"/>
              <a:defRPr/>
            </a:pPr>
            <a:r>
              <a:rPr lang="en-US" sz="2400" b="1">
                <a:latin typeface="Arial" panose="020B0604020202020204" pitchFamily="34" charset="0"/>
                <a:cs typeface="Arial" panose="020B0604020202020204" pitchFamily="34" charset="0"/>
              </a:rPr>
              <a:t>  Nguyên nhân diễn ra trận </a:t>
            </a:r>
            <a:r>
              <a:rPr lang="en-US" sz="2400" b="1" dirty="0" err="1">
                <a:latin typeface="Arial" panose="020B0604020202020204" pitchFamily="34" charset="0"/>
                <a:cs typeface="Arial" panose="020B0604020202020204" pitchFamily="34" charset="0"/>
              </a:rPr>
              <a:t>Bạch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Đằng</a:t>
            </a:r>
            <a:r>
              <a:rPr lang="en-US" sz="2400" b="1" dirty="0">
                <a:latin typeface="Arial" panose="020B0604020202020204" pitchFamily="34" charset="0"/>
                <a:cs typeface="Arial" panose="020B0604020202020204" pitchFamily="34"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2934">
                                            <p:txEl>
                                              <p:pRg st="0" end="0"/>
                                            </p:txEl>
                                          </p:spTgt>
                                        </p:tgtEl>
                                        <p:attrNameLst>
                                          <p:attrName>style.visibility</p:attrName>
                                        </p:attrNameLst>
                                      </p:cBhvr>
                                      <p:to>
                                        <p:strVal val="visible"/>
                                      </p:to>
                                    </p:set>
                                    <p:animEffect transition="in" filter="slide(fromBottom)">
                                      <p:cBhvr>
                                        <p:cTn id="7" dur="500"/>
                                        <p:tgtEl>
                                          <p:spTgt spid="252934">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252934">
                                            <p:txEl>
                                              <p:pRg st="2" end="2"/>
                                            </p:txEl>
                                          </p:spTgt>
                                        </p:tgtEl>
                                        <p:attrNameLst>
                                          <p:attrName>style.visibility</p:attrName>
                                        </p:attrNameLst>
                                      </p:cBhvr>
                                      <p:to>
                                        <p:strVal val="visible"/>
                                      </p:to>
                                    </p:set>
                                    <p:animEffect transition="in" filter="wheel(4)">
                                      <p:cBhvr>
                                        <p:cTn id="10" dur="2000"/>
                                        <p:tgtEl>
                                          <p:spTgt spid="252934">
                                            <p:txEl>
                                              <p:pRg st="2" end="2"/>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252934">
                                            <p:txEl>
                                              <p:pRg st="4" end="4"/>
                                            </p:txEl>
                                          </p:spTgt>
                                        </p:tgtEl>
                                        <p:attrNameLst>
                                          <p:attrName>style.visibility</p:attrName>
                                        </p:attrNameLst>
                                      </p:cBhvr>
                                      <p:to>
                                        <p:strVal val="visible"/>
                                      </p:to>
                                    </p:set>
                                    <p:animEffect transition="in" filter="wheel(4)">
                                      <p:cBhvr>
                                        <p:cTn id="13" dur="2000"/>
                                        <p:tgtEl>
                                          <p:spTgt spid="252934">
                                            <p:txEl>
                                              <p:pRg st="4" end="4"/>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252934">
                                            <p:txEl>
                                              <p:pRg st="6" end="6"/>
                                            </p:txEl>
                                          </p:spTgt>
                                        </p:tgtEl>
                                        <p:attrNameLst>
                                          <p:attrName>style.visibility</p:attrName>
                                        </p:attrNameLst>
                                      </p:cBhvr>
                                      <p:to>
                                        <p:strVal val="visible"/>
                                      </p:to>
                                    </p:set>
                                    <p:animEffect transition="in" filter="wheel(4)">
                                      <p:cBhvr>
                                        <p:cTn id="16" dur="2000"/>
                                        <p:tgtEl>
                                          <p:spTgt spid="2529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slide0048_image02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62400" y="3733800"/>
            <a:ext cx="4495800" cy="2438400"/>
          </a:xfrm>
          <a:noFill/>
          <a:ln w="28575">
            <a:solidFill>
              <a:srgbClr val="000000"/>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descr="slide0041_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4267200" cy="2667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4" descr="slide0044_image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4800"/>
            <a:ext cx="4114800" cy="2667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2484755" y="3051810"/>
            <a:ext cx="2654300" cy="645160"/>
          </a:xfrm>
          <a:prstGeom prst="rect">
            <a:avLst/>
          </a:prstGeom>
          <a:noFill/>
        </p:spPr>
        <p:txBody>
          <a:bodyPr wrap="square" rtlCol="0">
            <a:spAutoFit/>
          </a:bodyPr>
          <a:lstStyle/>
          <a:p>
            <a:r>
              <a:rPr lang="vi-VN" altLang="en-US"/>
              <a:t>Kiều Công Tiễn giết Dương Đình Nghệ</a:t>
            </a:r>
          </a:p>
        </p:txBody>
      </p:sp>
      <p:sp>
        <p:nvSpPr>
          <p:cNvPr id="3" name="Text Box 2"/>
          <p:cNvSpPr txBox="1"/>
          <p:nvPr/>
        </p:nvSpPr>
        <p:spPr>
          <a:xfrm>
            <a:off x="6556375" y="3030220"/>
            <a:ext cx="3414395" cy="645160"/>
          </a:xfrm>
          <a:prstGeom prst="rect">
            <a:avLst/>
          </a:prstGeom>
          <a:noFill/>
        </p:spPr>
        <p:txBody>
          <a:bodyPr wrap="square" rtlCol="0">
            <a:spAutoFit/>
          </a:bodyPr>
          <a:lstStyle/>
          <a:p>
            <a:r>
              <a:rPr lang="vi-VN" altLang="en-US"/>
              <a:t>Kiều Công Tiễn sai người sang cầu cứu người Nam Hán</a:t>
            </a:r>
          </a:p>
        </p:txBody>
      </p:sp>
      <p:sp>
        <p:nvSpPr>
          <p:cNvPr id="4" name="Text Box 3"/>
          <p:cNvSpPr txBox="1"/>
          <p:nvPr/>
        </p:nvSpPr>
        <p:spPr>
          <a:xfrm>
            <a:off x="4038600" y="6172200"/>
            <a:ext cx="4410710" cy="645160"/>
          </a:xfrm>
          <a:prstGeom prst="rect">
            <a:avLst/>
          </a:prstGeom>
          <a:noFill/>
        </p:spPr>
        <p:txBody>
          <a:bodyPr wrap="square" rtlCol="0">
            <a:spAutoFit/>
          </a:bodyPr>
          <a:lstStyle/>
          <a:p>
            <a:r>
              <a:rPr lang="vi-VN" altLang="en-US"/>
              <a:t>Ngô Quyền giết Kiều Công Tiễn rồi chuẩn bị đón đánh quân Nam Hán</a:t>
            </a:r>
          </a:p>
        </p:txBody>
      </p:sp>
    </p:spTree>
  </p:cSld>
  <p:clrMapOvr>
    <a:masterClrMapping/>
  </p:clrMapOvr>
  <p:transition spd="slow">
    <p:blinds dir="vert"/>
  </p:transition>
</p:sld>
</file>

<file path=ppt/theme/theme1.xml><?xml version="1.0" encoding="utf-8"?>
<a:theme xmlns:a="http://schemas.openxmlformats.org/drawingml/2006/main" name="Textured">
  <a:themeElements>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39</TotalTime>
  <Words>1266</Words>
  <Application>Microsoft Office PowerPoint</Application>
  <PresentationFormat>Widescreen</PresentationFormat>
  <Paragraphs>122</Paragraphs>
  <Slides>36</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.VnTime</vt:lpstr>
      <vt:lpstr>Arial</vt:lpstr>
      <vt:lpstr>Calibri</vt:lpstr>
      <vt:lpstr>Coming Soon</vt:lpstr>
      <vt:lpstr>Symbol</vt:lpstr>
      <vt:lpstr>Tahoma</vt:lpstr>
      <vt:lpstr>Times New Roman</vt:lpstr>
      <vt:lpstr>Wingdings</vt:lpstr>
      <vt:lpstr>Textured</vt:lpstr>
      <vt:lpstr>PowerPoint Presentation</vt:lpstr>
      <vt:lpstr>PowerPoint Presentation</vt:lpstr>
      <vt:lpstr>PowerPoint Presentation</vt:lpstr>
      <vt:lpstr>PowerPoint Presentation</vt:lpstr>
      <vt:lpstr>PowerPoint Presentation</vt:lpstr>
      <vt:lpstr>PowerPoint Presentation</vt:lpstr>
      <vt:lpstr>HOẠT ĐỘNG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vt:lpstr>
      <vt:lpstr>PowerPoint Presentation</vt:lpstr>
      <vt:lpstr>PowerPoint Presentation</vt:lpstr>
      <vt:lpstr>PowerPoint Presentation</vt:lpstr>
      <vt:lpstr>PowerPoint Presentation</vt:lpstr>
      <vt:lpstr>PowerPoint Presentation</vt:lpstr>
      <vt:lpstr>Tượng Ngô Quyền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ba ngµy 21 th¸ng 10 nam 2008  LÞch sö</dc:title>
  <dc:creator>User</dc:creator>
  <cp:lastModifiedBy>asus</cp:lastModifiedBy>
  <cp:revision>130</cp:revision>
  <dcterms:created xsi:type="dcterms:W3CDTF">2008-10-15T13:27:00Z</dcterms:created>
  <dcterms:modified xsi:type="dcterms:W3CDTF">2022-10-12T08:42:40Z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B2070C1378B148A1879388839454A958</vt:lpwstr>
  </property>
  <property fmtid="{D5CDD505-2E9C-101B-9397-08002B2CF9AE}" pid="3" name="KSOProductBuildVer">
    <vt:lpwstr>1033-11.2.0.10323</vt:lpwstr>
  </property>
</Properties>
</file>