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85" r:id="rId5"/>
    <p:sldId id="258" r:id="rId6"/>
    <p:sldId id="259" r:id="rId7"/>
    <p:sldId id="280" r:id="rId8"/>
    <p:sldId id="261" r:id="rId9"/>
    <p:sldId id="262" r:id="rId10"/>
    <p:sldId id="264" r:id="rId11"/>
    <p:sldId id="265" r:id="rId12"/>
    <p:sldId id="266" r:id="rId13"/>
    <p:sldId id="309" r:id="rId14"/>
    <p:sldId id="310" r:id="rId15"/>
    <p:sldId id="267" r:id="rId16"/>
    <p:sldId id="263" r:id="rId17"/>
    <p:sldId id="281" r:id="rId18"/>
    <p:sldId id="269" r:id="rId19"/>
    <p:sldId id="270" r:id="rId20"/>
    <p:sldId id="271" r:id="rId21"/>
    <p:sldId id="272" r:id="rId22"/>
    <p:sldId id="273" r:id="rId23"/>
    <p:sldId id="282" r:id="rId24"/>
    <p:sldId id="275" r:id="rId25"/>
    <p:sldId id="276" r:id="rId26"/>
    <p:sldId id="277" r:id="rId27"/>
    <p:sldId id="278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6B08"/>
    <a:srgbClr val="C07162"/>
    <a:srgbClr val="C3E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>
                <a:latin typeface="Cambria" panose="02040503050406030204" pitchFamily="18" charset="0"/>
                <a:ea typeface="Cambria" panose="02040503050406030204" pitchFamily="18" charset="0"/>
              </a:rPr>
            </a:fld>
            <a:endParaRPr lang="zh-CN" sz="12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6688" y="-1070638"/>
            <a:ext cx="12529392" cy="8229600"/>
          </a:xfrm>
          <a:prstGeom prst="rect">
            <a:avLst/>
          </a:prstGeom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08" y="202143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8" y="5782790"/>
            <a:ext cx="12143514" cy="1075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744" y="-2298"/>
            <a:ext cx="8339258" cy="68605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3" b="90237" l="9763" r="89941">
                        <a14:foregroundMark x1="37574" y1="90237" x2="47041" y2="86982"/>
                        <a14:foregroundMark x1="58284" y1="86686" x2="66272" y2="90237"/>
                        <a14:foregroundMark x1="39941" y1="13018" x2="47337" y2="9467"/>
                        <a14:foregroundMark x1="59763" y1="13018" x2="43491" y2="11834"/>
                        <a14:foregroundMark x1="43491" y1="11834" x2="41420" y2="14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9659" y="3117273"/>
            <a:ext cx="4028923" cy="4346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8404" y1="23582" x2="48404" y2="34043"/>
                        <a14:foregroundMark x1="48404" y1="34043" x2="57624" y2="30851"/>
                        <a14:foregroundMark x1="57624" y1="30851" x2="57624" y2="30851"/>
                        <a14:foregroundMark x1="46454" y1="29255" x2="43440" y2="32624"/>
                        <a14:foregroundMark x1="44326" y1="79965" x2="42021" y2="86525"/>
                        <a14:foregroundMark x1="57624" y1="79610" x2="63652" y2="86170"/>
                        <a14:backgroundMark x1="43972" y1="40603" x2="43972" y2="40603"/>
                        <a14:backgroundMark x1="45213" y1="41489" x2="45213" y2="41489"/>
                        <a14:backgroundMark x1="45567" y1="40780" x2="45567" y2="40780"/>
                        <a14:backgroundMark x1="53546" y1="42199" x2="53546" y2="42199"/>
                        <a14:backgroundMark x1="58156" y1="52305" x2="58156" y2="523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8070" y="2709545"/>
            <a:ext cx="5372100" cy="5289550"/>
          </a:xfrm>
          <a:prstGeom prst="rect">
            <a:avLst/>
          </a:prstGeom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4755" y="3645024"/>
            <a:ext cx="3271861" cy="3509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5498671" y="3335314"/>
            <a:ext cx="3986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lang="en-US" sz="5400" b="1" cap="none" spc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6520" y="71120"/>
            <a:ext cx="12169775" cy="6715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Flowchart: Card 4"/>
          <p:cNvSpPr/>
          <p:nvPr/>
        </p:nvSpPr>
        <p:spPr>
          <a:xfrm>
            <a:off x="6836410" y="1589405"/>
            <a:ext cx="4752340" cy="3240405"/>
          </a:xfrm>
          <a:prstGeom prst="flowChartPunchedCard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4952" name="Rectangle 24"/>
          <p:cNvSpPr>
            <a:spLocks noChangeArrowheads="1"/>
          </p:cNvSpPr>
          <p:nvPr/>
        </p:nvSpPr>
        <p:spPr bwMode="auto">
          <a:xfrm>
            <a:off x="1056005" y="-386080"/>
            <a:ext cx="5718175" cy="6118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ngoặc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điền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trống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kêu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</a:t>
            </a:r>
            <a:endParaRPr kumimoji="0" lang="en-US" sz="24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 THÁI SƠN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64954" name="Rectangle 26"/>
          <p:cNvSpPr/>
          <p:nvPr/>
        </p:nvSpPr>
        <p:spPr>
          <a:xfrm>
            <a:off x="5172075" y="3803015"/>
            <a:ext cx="508635" cy="326390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en-US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764955" name="Rectangle 27"/>
          <p:cNvSpPr/>
          <p:nvPr/>
        </p:nvSpPr>
        <p:spPr>
          <a:xfrm>
            <a:off x="4512310" y="3429000"/>
            <a:ext cx="780415" cy="353695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en-US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764956" name="Rectangle 28"/>
          <p:cNvSpPr/>
          <p:nvPr/>
        </p:nvSpPr>
        <p:spPr>
          <a:xfrm>
            <a:off x="2856230" y="2276475"/>
            <a:ext cx="427990" cy="376555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en-US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6744335" y="1772920"/>
            <a:ext cx="0" cy="4104005"/>
          </a:xfrm>
          <a:prstGeom prst="line">
            <a:avLst/>
          </a:prstGeom>
          <a:ln w="12700" cmpd="sng">
            <a:solidFill>
              <a:srgbClr val="21212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2"/>
          <p:cNvSpPr txBox="1"/>
          <p:nvPr/>
        </p:nvSpPr>
        <p:spPr>
          <a:xfrm>
            <a:off x="6888480" y="2132330"/>
            <a:ext cx="492061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>
                <a:solidFill>
                  <a:schemeClr val="tx1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Từ điền lần lượt vào các ô trống trong bài thơ:</a:t>
            </a:r>
            <a:endParaRPr lang="en-US" sz="2400" b="1">
              <a:solidFill>
                <a:schemeClr val="tx1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A. Đã, đang, sắp   </a:t>
            </a:r>
            <a:endParaRPr lang="en-US" sz="2400" b="1">
              <a:solidFill>
                <a:schemeClr val="tx1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B. Đã, sắp, đang</a:t>
            </a:r>
            <a:endParaRPr lang="en-US" sz="2400" b="1">
              <a:solidFill>
                <a:schemeClr val="tx1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C. Sắp, đã, đang</a:t>
            </a:r>
            <a:endParaRPr lang="en-US" sz="2400" b="1">
              <a:solidFill>
                <a:schemeClr val="tx1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836410" y="3011805"/>
            <a:ext cx="504190" cy="50419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344545" y="2637155"/>
            <a:ext cx="57467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283835" y="3717290"/>
            <a:ext cx="43180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07710" y="4129405"/>
            <a:ext cx="57467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2820670" y="2263775"/>
            <a:ext cx="734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400" b="1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đã</a:t>
            </a:r>
            <a:endParaRPr lang="vi-VN" altLang="en-US" sz="2400" b="1">
              <a:solidFill>
                <a:srgbClr val="FF00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494530" y="3357880"/>
            <a:ext cx="951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400" b="1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đang</a:t>
            </a:r>
            <a:endParaRPr lang="vi-VN" altLang="en-US" sz="2400" b="1">
              <a:solidFill>
                <a:srgbClr val="FF00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5107305" y="3721735"/>
            <a:ext cx="734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400" b="1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sắp</a:t>
            </a:r>
            <a:endParaRPr lang="vi-VN" altLang="en-US" sz="2400" b="1">
              <a:solidFill>
                <a:srgbClr val="FF00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54" grpId="1" animBg="1"/>
      <p:bldP spid="764955" grpId="1" animBg="1"/>
      <p:bldP spid="4" grpId="0" bldLvl="0" animBg="1"/>
      <p:bldP spid="4" grpId="1" animBg="1"/>
      <p:bldP spid="76495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9070" y="142240"/>
            <a:ext cx="12169775" cy="6715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4952" name="Rectangle 24"/>
          <p:cNvSpPr>
            <a:spLocks noChangeArrowheads="1"/>
          </p:cNvSpPr>
          <p:nvPr/>
        </p:nvSpPr>
        <p:spPr bwMode="auto">
          <a:xfrm>
            <a:off x="1071245" y="142240"/>
            <a:ext cx="10725150" cy="56553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2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7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7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ngoặc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7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7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7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7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7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27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27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điền</a:t>
            </a:r>
            <a:r>
              <a:rPr kumimoji="0" lang="en-US" sz="27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7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27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trống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27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	</a:t>
            </a:r>
            <a:r>
              <a:rPr kumimoji="0" lang="vi-V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endParaRPr kumimoji="0" lang="en-US" sz="23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mào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ruột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kêu</a:t>
            </a:r>
            <a:endParaRPr kumimoji="0" lang="en-US" sz="23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mào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</a:t>
            </a:r>
            <a:r>
              <a:rPr kumimoji="0" lang="vi-V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</a:t>
            </a:r>
            <a:r>
              <a:rPr kumimoji="0" lang="vi-VN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 THÁI SƠN</a:t>
            </a:r>
            <a:endParaRPr kumimoji="0" lang="en-US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64954" name="Rectangle 26"/>
          <p:cNvSpPr/>
          <p:nvPr/>
        </p:nvSpPr>
        <p:spPr>
          <a:xfrm>
            <a:off x="4973955" y="4330700"/>
            <a:ext cx="705485" cy="300990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vi-VN" altLang="en-US" sz="2300" b="1" dirty="0">
                <a:solidFill>
                  <a:srgbClr val="FF0000"/>
                </a:solidFill>
                <a:latin typeface="Cambria" panose="02040503050406030204" pitchFamily="18" charset="0"/>
              </a:rPr>
              <a:t>đang  </a:t>
            </a:r>
            <a:endParaRPr lang="vi-VN" altLang="en-US" sz="23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764955" name="Rectangle 27"/>
          <p:cNvSpPr/>
          <p:nvPr/>
        </p:nvSpPr>
        <p:spPr>
          <a:xfrm>
            <a:off x="4152900" y="3973830"/>
            <a:ext cx="645795" cy="356870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vi-VN" altLang="en-US" sz="2300" b="1" dirty="0">
                <a:solidFill>
                  <a:srgbClr val="FF0000"/>
                </a:solidFill>
                <a:latin typeface="Cambria" panose="02040503050406030204" pitchFamily="18" charset="0"/>
              </a:rPr>
              <a:t>sắp</a:t>
            </a:r>
            <a:endParaRPr lang="vi-VN" altLang="en-US" sz="23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764956" name="Rectangle 28"/>
          <p:cNvSpPr/>
          <p:nvPr/>
        </p:nvSpPr>
        <p:spPr>
          <a:xfrm>
            <a:off x="2712085" y="2906395"/>
            <a:ext cx="380365" cy="330200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vi-VN" altLang="en-US" sz="2300" b="1" dirty="0">
                <a:solidFill>
                  <a:srgbClr val="FF0000"/>
                </a:solidFill>
                <a:latin typeface="Cambria" panose="02040503050406030204" pitchFamily="18" charset="0"/>
              </a:rPr>
              <a:t>đã</a:t>
            </a:r>
            <a:endParaRPr lang="vi-VN" altLang="en-US" sz="23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Multiply 1"/>
          <p:cNvSpPr/>
          <p:nvPr/>
        </p:nvSpPr>
        <p:spPr>
          <a:xfrm>
            <a:off x="4798695" y="4372610"/>
            <a:ext cx="906145" cy="25908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300">
              <a:solidFill>
                <a:srgbClr val="FF0000"/>
              </a:solidFill>
            </a:endParaRPr>
          </a:p>
        </p:txBody>
      </p:sp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5854700" y="1021715"/>
            <a:ext cx="5729605" cy="48152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vi-V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b)      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mào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vi-V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ruột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kêu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mào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</a:t>
            </a:r>
            <a:r>
              <a:rPr kumimoji="0" lang="vi-V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</a:t>
            </a:r>
            <a:r>
              <a:rPr kumimoji="0" lang="vi-VN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    </a:t>
            </a:r>
            <a:r>
              <a:rPr kumimoji="0" lang="vi-VN" altLang="en-US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 THÁI SƠN</a:t>
            </a:r>
            <a:endParaRPr kumimoji="0" lang="en-US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Multiply 4"/>
          <p:cNvSpPr/>
          <p:nvPr/>
        </p:nvSpPr>
        <p:spPr>
          <a:xfrm>
            <a:off x="4022725" y="4091940"/>
            <a:ext cx="906145" cy="23876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30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423660" y="2179320"/>
            <a:ext cx="20320" cy="3332480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8"/>
          <p:cNvSpPr/>
          <p:nvPr/>
        </p:nvSpPr>
        <p:spPr>
          <a:xfrm>
            <a:off x="8038465" y="2906395"/>
            <a:ext cx="527685" cy="311150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vi-VN" altLang="en-US" sz="2300" b="1" dirty="0">
                <a:solidFill>
                  <a:srgbClr val="FF0000"/>
                </a:solidFill>
                <a:latin typeface="Cambria" panose="02040503050406030204" pitchFamily="18" charset="0"/>
              </a:rPr>
              <a:t>sắp</a:t>
            </a:r>
            <a:endParaRPr lang="vi-VN" altLang="en-US" sz="23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ectangle 28"/>
          <p:cNvSpPr/>
          <p:nvPr/>
        </p:nvSpPr>
        <p:spPr>
          <a:xfrm>
            <a:off x="9516745" y="3957955"/>
            <a:ext cx="497840" cy="340995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vi-VN" altLang="en-US" sz="2300" b="1" dirty="0">
                <a:solidFill>
                  <a:srgbClr val="FF0000"/>
                </a:solidFill>
                <a:latin typeface="Cambria" panose="02040503050406030204" pitchFamily="18" charset="0"/>
              </a:rPr>
              <a:t>đã</a:t>
            </a:r>
            <a:endParaRPr lang="vi-VN" altLang="en-US" sz="23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28"/>
          <p:cNvSpPr/>
          <p:nvPr/>
        </p:nvSpPr>
        <p:spPr>
          <a:xfrm>
            <a:off x="10233025" y="4301490"/>
            <a:ext cx="802005" cy="311150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vi-VN" altLang="en-US" sz="2300" b="1" dirty="0">
                <a:solidFill>
                  <a:srgbClr val="FF0000"/>
                </a:solidFill>
                <a:latin typeface="Cambria" panose="02040503050406030204" pitchFamily="18" charset="0"/>
              </a:rPr>
              <a:t>đang</a:t>
            </a:r>
            <a:endParaRPr lang="vi-VN" altLang="en-US" sz="23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7849235" y="2932430"/>
            <a:ext cx="906145" cy="25908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300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9312275" y="4022725"/>
            <a:ext cx="906145" cy="25908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300">
              <a:solidFill>
                <a:srgbClr val="FF000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10233025" y="4351655"/>
            <a:ext cx="906145" cy="25908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3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54" grpId="1" animBg="1"/>
      <p:bldP spid="764955" grpId="1" animBg="1"/>
      <p:bldP spid="764956" grpId="1" animBg="1"/>
      <p:bldP spid="2" grpId="0" bldLvl="0" animBg="1"/>
      <p:bldP spid="2" grpId="1" animBg="1"/>
      <p:bldP spid="5" grpId="0" bldLvl="0" animBg="1"/>
      <p:bldP spid="5" grpId="1" animBg="1"/>
      <p:bldP spid="3" grpId="0"/>
      <p:bldP spid="3" grpId="1"/>
      <p:bldP spid="11" grpId="0" animBg="1"/>
      <p:bldP spid="12" grpId="0" animBg="1"/>
      <p:bldP spid="13" grpId="0" animBg="1"/>
      <p:bldP spid="11" grpId="1" animBg="1"/>
      <p:bldP spid="12" grpId="1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6520" y="71120"/>
            <a:ext cx="12169775" cy="6715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4952" name="Rectangle 24"/>
          <p:cNvSpPr>
            <a:spLocks noChangeArrowheads="1"/>
          </p:cNvSpPr>
          <p:nvPr/>
        </p:nvSpPr>
        <p:spPr bwMode="auto">
          <a:xfrm>
            <a:off x="1127760" y="404495"/>
            <a:ext cx="10546715" cy="56553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ngoặc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		Sao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kêu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			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 THÁI SƠN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51815" y="3932555"/>
            <a:ext cx="1977390" cy="220218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74345" y="1908175"/>
            <a:ext cx="2976245" cy="1830705"/>
          </a:xfrm>
          <a:prstGeom prst="wedgeEllipseCallout">
            <a:avLst>
              <a:gd name="adj1" fmla="val 9744"/>
              <a:gd name="adj2" fmla="val 68799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000" b="1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Con có cảm nhận gì về tình cảm của người bà dành cho cháu của mình?</a:t>
            </a:r>
            <a:endParaRPr lang="vi-VN" altLang="en-US" sz="2000" b="1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6520" y="78740"/>
            <a:ext cx="12169775" cy="6715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213802" y="1125220"/>
            <a:ext cx="10625455" cy="46342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ngoặc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điền</a:t>
            </a:r>
            <a:endParaRPr kumimoji="0" lang="en-US" sz="2800" b="1" i="1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non.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lang="en-US" sz="2800" b="1" kern="1200" dirty="0">
                <a:solidFill>
                  <a:schemeClr val="accent5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			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NGUYÊN 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 kern="1200" dirty="0">
                <a:solidFill>
                  <a:schemeClr val="accent5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</a:t>
            </a:r>
            <a:r>
              <a:rPr lang="vi-VN" altLang="en-US" sz="2800" b="1" kern="1200" dirty="0">
                <a:solidFill>
                  <a:schemeClr val="accent5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lang="en-US" sz="2800" b="1" kern="1200" dirty="0">
                <a:solidFill>
                  <a:schemeClr val="accent5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  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bà</a:t>
            </a:r>
            <a:endParaRPr lang="vi-VN" sz="2800" b="1" kern="1200" dirty="0">
              <a:solidFill>
                <a:schemeClr val="accent5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kêu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		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 THÁI SƠN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07670" y="4004945"/>
            <a:ext cx="1977390" cy="220218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213485" y="2390140"/>
            <a:ext cx="2592070" cy="1614805"/>
          </a:xfrm>
          <a:prstGeom prst="wedgeEllipseCallout">
            <a:avLst>
              <a:gd name="adj1" fmla="val -35301"/>
              <a:gd name="adj2" fmla="val 55952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Các từ nào thường đi kèm và đứng trước động từ?</a:t>
            </a:r>
            <a:endParaRPr lang="en-US" sz="2000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1213485" y="2545080"/>
            <a:ext cx="2592070" cy="1614805"/>
          </a:xfrm>
          <a:prstGeom prst="wedgeEllipseCallout">
            <a:avLst>
              <a:gd name="adj1" fmla="val -35301"/>
              <a:gd name="adj2" fmla="val 55952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Các từ</a:t>
            </a:r>
            <a:r>
              <a:rPr lang="vi-VN" altLang="en-US" sz="200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altLang="en-US" sz="2000" b="1" i="1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đã, đang, sắp</a:t>
            </a:r>
            <a:r>
              <a:rPr lang="en-US" sz="2000" b="1" i="1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00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thường đi kèm và đứng trước động từ</a:t>
            </a:r>
            <a:r>
              <a:rPr lang="vi-VN" altLang="en-US" sz="200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vi-VN" altLang="en-US" sz="2000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3" name="Curved Left Arrow 2"/>
          <p:cNvSpPr/>
          <p:nvPr/>
        </p:nvSpPr>
        <p:spPr>
          <a:xfrm rot="16020000" flipH="1">
            <a:off x="4724400" y="2221865"/>
            <a:ext cx="173355" cy="450215"/>
          </a:xfrm>
          <a:prstGeom prst="curvedLeftArrow">
            <a:avLst/>
          </a:prstGeom>
          <a:gradFill>
            <a:gsLst>
              <a:gs pos="92000">
                <a:srgbClr val="08296F">
                  <a:alpha val="100000"/>
                </a:srgbClr>
              </a:gs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28575" cmpd="sng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728210" y="2348865"/>
            <a:ext cx="93599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rved Left Arrow 4"/>
          <p:cNvSpPr/>
          <p:nvPr/>
        </p:nvSpPr>
        <p:spPr>
          <a:xfrm rot="16020000" flipH="1">
            <a:off x="5735320" y="3877945"/>
            <a:ext cx="173355" cy="450215"/>
          </a:xfrm>
          <a:prstGeom prst="curvedLeftArrow">
            <a:avLst/>
          </a:prstGeom>
          <a:gradFill>
            <a:gsLst>
              <a:gs pos="92000">
                <a:srgbClr val="08296F">
                  <a:alpha val="100000"/>
                </a:srgbClr>
              </a:gs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28575" cmpd="sng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51855" y="4005580"/>
            <a:ext cx="50419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rved Left Arrow 6"/>
          <p:cNvSpPr/>
          <p:nvPr/>
        </p:nvSpPr>
        <p:spPr>
          <a:xfrm rot="16020000" flipH="1">
            <a:off x="8903335" y="5678170"/>
            <a:ext cx="173355" cy="450215"/>
          </a:xfrm>
          <a:prstGeom prst="curvedLeftArrow">
            <a:avLst/>
          </a:prstGeom>
          <a:gradFill>
            <a:gsLst>
              <a:gs pos="92000">
                <a:srgbClr val="08296F">
                  <a:alpha val="100000"/>
                </a:srgbClr>
              </a:gs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28575" cmpd="sng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904605" y="5746115"/>
            <a:ext cx="64833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rved Left Arrow 8"/>
          <p:cNvSpPr/>
          <p:nvPr/>
        </p:nvSpPr>
        <p:spPr>
          <a:xfrm rot="16020000" flipH="1">
            <a:off x="8252460" y="5173980"/>
            <a:ext cx="173355" cy="450215"/>
          </a:xfrm>
          <a:prstGeom prst="curvedLeftArrow">
            <a:avLst/>
          </a:prstGeom>
          <a:gradFill>
            <a:gsLst>
              <a:gs pos="92000">
                <a:srgbClr val="08296F">
                  <a:alpha val="100000"/>
                </a:srgbClr>
              </a:gs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28575" cmpd="sng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399780" y="5300980"/>
            <a:ext cx="431800" cy="63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Callout 11"/>
          <p:cNvSpPr/>
          <p:nvPr/>
        </p:nvSpPr>
        <p:spPr>
          <a:xfrm>
            <a:off x="1344295" y="2545080"/>
            <a:ext cx="2592070" cy="1614805"/>
          </a:xfrm>
          <a:prstGeom prst="wedgeEllipseCallout">
            <a:avLst>
              <a:gd name="adj1" fmla="val -35301"/>
              <a:gd name="adj2" fmla="val 55952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00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Các từ </a:t>
            </a:r>
            <a:r>
              <a:rPr lang="vi-VN" altLang="en-US" sz="2000" b="1" i="1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đã, đang, sắp </a:t>
            </a:r>
            <a:r>
              <a:rPr lang="vi-VN" altLang="en-US" sz="200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bổ sung ý nghĩa gì cho động từ?</a:t>
            </a:r>
            <a:endParaRPr lang="vi-VN" altLang="en-US" sz="2000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4" grpId="2" bldLvl="0" animBg="1"/>
      <p:bldP spid="2" grpId="0" bldLvl="0" animBg="1"/>
      <p:bldP spid="2" grpId="1" animBg="1"/>
      <p:bldP spid="2" grpId="2" bldLvl="0" animBg="1"/>
      <p:bldP spid="3" grpId="0" bldLvl="0" animBg="1"/>
      <p:bldP spid="3" grpId="1" animBg="1"/>
      <p:bldP spid="5" grpId="0" bldLvl="0" animBg="1"/>
      <p:bldP spid="5" grpId="1" animBg="1"/>
      <p:bldP spid="7" grpId="0" bldLvl="0" animBg="1"/>
      <p:bldP spid="7" grpId="1" animBg="1"/>
      <p:bldP spid="9" grpId="0" bldLvl="0" animBg="1"/>
      <p:bldP spid="9" grpId="1" animBg="1"/>
      <p:bldP spid="12" grpId="0" bldLvl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8585" y="70485"/>
            <a:ext cx="12169775" cy="6715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Rectangle 5"/>
          <p:cNvSpPr/>
          <p:nvPr/>
        </p:nvSpPr>
        <p:spPr>
          <a:xfrm>
            <a:off x="2168842" y="1051242"/>
            <a:ext cx="8329613" cy="52197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Những</a:t>
            </a:r>
            <a:r>
              <a:rPr lang="en-US" altLang="en-US" sz="2800" b="1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từ bổ sung ý nghĩa thời gian cho động từ:</a:t>
            </a:r>
            <a:endParaRPr lang="en-US" altLang="en-US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3284855" y="1845310"/>
            <a:ext cx="5864225" cy="595313"/>
            <a:chOff x="621" y="3351"/>
            <a:chExt cx="3694" cy="375"/>
          </a:xfrm>
        </p:grpSpPr>
        <p:sp>
          <p:nvSpPr>
            <p:cNvPr id="16399" name="Rectangle 7"/>
            <p:cNvSpPr/>
            <p:nvPr/>
          </p:nvSpPr>
          <p:spPr>
            <a:xfrm>
              <a:off x="621" y="3351"/>
              <a:ext cx="974" cy="375"/>
            </a:xfrm>
            <a:prstGeom prst="rect">
              <a:avLst/>
            </a:prstGeom>
            <a:solidFill>
              <a:srgbClr val="FF0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16400" name="Rectangle 8"/>
            <p:cNvSpPr/>
            <p:nvPr/>
          </p:nvSpPr>
          <p:spPr>
            <a:xfrm>
              <a:off x="1589" y="3351"/>
              <a:ext cx="1575" cy="375"/>
            </a:xfrm>
            <a:prstGeom prst="rect">
              <a:avLst/>
            </a:prstGeom>
            <a:solidFill>
              <a:srgbClr val="FFFF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16401" name="Rectangle 9"/>
            <p:cNvSpPr/>
            <p:nvPr/>
          </p:nvSpPr>
          <p:spPr>
            <a:xfrm>
              <a:off x="3164" y="3351"/>
              <a:ext cx="1151" cy="375"/>
            </a:xfrm>
            <a:prstGeom prst="rect">
              <a:avLst/>
            </a:prstGeom>
            <a:solidFill>
              <a:srgbClr val="F26FF5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sp>
        <p:nvSpPr>
          <p:cNvPr id="861194" name="Text Box 10"/>
          <p:cNvSpPr txBox="1"/>
          <p:nvPr/>
        </p:nvSpPr>
        <p:spPr>
          <a:xfrm>
            <a:off x="3622358" y="1867536"/>
            <a:ext cx="850900" cy="52197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đã</a:t>
            </a:r>
            <a:endParaRPr lang="en-US" alt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1195" name="Text Box 11"/>
          <p:cNvSpPr txBox="1"/>
          <p:nvPr/>
        </p:nvSpPr>
        <p:spPr>
          <a:xfrm>
            <a:off x="7752715" y="1882458"/>
            <a:ext cx="850900" cy="52197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sắp</a:t>
            </a:r>
            <a:endParaRPr lang="en-US" alt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861196" name="Text Box 12"/>
          <p:cNvSpPr txBox="1"/>
          <p:nvPr/>
        </p:nvSpPr>
        <p:spPr>
          <a:xfrm>
            <a:off x="5616893" y="1833563"/>
            <a:ext cx="1433512" cy="52197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đang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1198" name="Text Box 14"/>
          <p:cNvSpPr txBox="1"/>
          <p:nvPr/>
        </p:nvSpPr>
        <p:spPr>
          <a:xfrm>
            <a:off x="5357337" y="2670175"/>
            <a:ext cx="1509712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Hiện tại</a:t>
            </a:r>
            <a:endParaRPr lang="en-US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1199" name="Text Box 15"/>
          <p:cNvSpPr txBox="1"/>
          <p:nvPr/>
        </p:nvSpPr>
        <p:spPr>
          <a:xfrm>
            <a:off x="3432016" y="2708594"/>
            <a:ext cx="1509713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Quá khứ</a:t>
            </a:r>
            <a:endParaRPr lang="en-US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1200" name="Line 16"/>
          <p:cNvSpPr/>
          <p:nvPr/>
        </p:nvSpPr>
        <p:spPr>
          <a:xfrm>
            <a:off x="4016693" y="2438400"/>
            <a:ext cx="0" cy="246063"/>
          </a:xfrm>
          <a:prstGeom prst="line">
            <a:avLst/>
          </a:prstGeom>
          <a:ln w="38100" cap="sq" cmpd="sng">
            <a:solidFill>
              <a:srgbClr val="0510F5"/>
            </a:solidFill>
            <a:prstDash val="solid"/>
            <a:headEnd type="none" w="sm" len="sm"/>
            <a:tailEnd type="triangle" w="sm" len="sm"/>
          </a:ln>
        </p:spPr>
      </p:sp>
      <p:sp>
        <p:nvSpPr>
          <p:cNvPr id="861201" name="Line 17"/>
          <p:cNvSpPr/>
          <p:nvPr/>
        </p:nvSpPr>
        <p:spPr>
          <a:xfrm>
            <a:off x="6112193" y="2438400"/>
            <a:ext cx="0" cy="246063"/>
          </a:xfrm>
          <a:prstGeom prst="line">
            <a:avLst/>
          </a:prstGeom>
          <a:ln w="38100" cap="sq" cmpd="sng">
            <a:solidFill>
              <a:srgbClr val="0510F5"/>
            </a:solidFill>
            <a:prstDash val="solid"/>
            <a:headEnd type="none" w="sm" len="sm"/>
            <a:tailEnd type="triangle" w="sm" len="sm"/>
          </a:ln>
        </p:spPr>
      </p:sp>
      <p:sp>
        <p:nvSpPr>
          <p:cNvPr id="861202" name="Line 18"/>
          <p:cNvSpPr/>
          <p:nvPr/>
        </p:nvSpPr>
        <p:spPr>
          <a:xfrm>
            <a:off x="8201343" y="2438400"/>
            <a:ext cx="0" cy="246063"/>
          </a:xfrm>
          <a:prstGeom prst="line">
            <a:avLst/>
          </a:prstGeom>
          <a:ln w="38100" cap="sq" cmpd="sng">
            <a:solidFill>
              <a:srgbClr val="0510F5"/>
            </a:solidFill>
            <a:prstDash val="solid"/>
            <a:headEnd type="none" w="sm" len="sm"/>
            <a:tailEnd type="triangle" w="sm" len="sm"/>
          </a:ln>
        </p:spPr>
      </p:sp>
      <p:sp>
        <p:nvSpPr>
          <p:cNvPr id="861204" name="Text Box 20"/>
          <p:cNvSpPr txBox="1"/>
          <p:nvPr/>
        </p:nvSpPr>
        <p:spPr>
          <a:xfrm>
            <a:off x="7408187" y="2718435"/>
            <a:ext cx="1632029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Tương lai</a:t>
            </a:r>
            <a:endParaRPr lang="en-US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Free Vector | Flat-hand drawn time management conce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3784885"/>
            <a:ext cx="3636169" cy="2422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86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6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86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86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6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7" grpId="1"/>
      <p:bldP spid="861194" grpId="0"/>
      <p:bldP spid="861195" grpId="0"/>
      <p:bldP spid="861196" grpId="0"/>
      <p:bldP spid="861198" grpId="0"/>
      <p:bldP spid="861199" grpId="0"/>
      <p:bldP spid="86120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̉nh chụp màn hình (66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322" y="1556110"/>
            <a:ext cx="2190435" cy="233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6520" y="78740"/>
            <a:ext cx="12169775" cy="6715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13"/>
          <p:cNvSpPr txBox="1"/>
          <p:nvPr/>
        </p:nvSpPr>
        <p:spPr>
          <a:xfrm>
            <a:off x="1572260" y="1729740"/>
            <a:ext cx="8267700" cy="36830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endParaRPr lang="en-US" altLang="en-US" sz="1800" dirty="0">
              <a:latin typeface="Cambria" panose="02040503050406030204" pitchFamily="18" charset="0"/>
            </a:endParaRPr>
          </a:p>
        </p:txBody>
      </p:sp>
      <p:sp>
        <p:nvSpPr>
          <p:cNvPr id="17412" name="Text Box 14"/>
          <p:cNvSpPr txBox="1"/>
          <p:nvPr/>
        </p:nvSpPr>
        <p:spPr>
          <a:xfrm>
            <a:off x="1527810" y="1663065"/>
            <a:ext cx="8950325" cy="36830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endParaRPr lang="en-US" altLang="en-US" sz="1800" dirty="0">
              <a:latin typeface="Cambria" panose="02040503050406030204" pitchFamily="18" charset="0"/>
            </a:endParaRPr>
          </a:p>
        </p:txBody>
      </p:sp>
      <p:sp>
        <p:nvSpPr>
          <p:cNvPr id="17413" name="Text Box 18"/>
          <p:cNvSpPr txBox="1"/>
          <p:nvPr/>
        </p:nvSpPr>
        <p:spPr>
          <a:xfrm>
            <a:off x="1746885" y="2979420"/>
            <a:ext cx="6247765" cy="36830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US" altLang="en-US" sz="1800" dirty="0">
              <a:latin typeface="Cambria" panose="02040503050406030204" pitchFamily="18" charset="0"/>
            </a:endParaRPr>
          </a:p>
        </p:txBody>
      </p:sp>
      <p:sp>
        <p:nvSpPr>
          <p:cNvPr id="17414" name="Rectangle 27"/>
          <p:cNvSpPr/>
          <p:nvPr/>
        </p:nvSpPr>
        <p:spPr>
          <a:xfrm>
            <a:off x="1527810" y="918210"/>
            <a:ext cx="9923145" cy="4041775"/>
          </a:xfrm>
          <a:prstGeom prst="rect">
            <a:avLst/>
          </a:prstGeom>
          <a:noFill/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457200" lvl="0" indent="-457200" algn="just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 3:</a:t>
            </a:r>
            <a:r>
              <a:rPr lang="en-US" altLang="en-US" sz="2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Trong truyện vui sau có nhiều từ chỉ thời gian dùng</a:t>
            </a:r>
            <a:endParaRPr lang="en-US" altLang="en-US" sz="2800" b="1" i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không đúng. Em hãy chữa lại cho đúng bằng cách thay </a:t>
            </a:r>
            <a:endParaRPr lang="en-US" altLang="en-US" sz="2800" b="1" i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đổi các từ ấy hoặc bỏ bớt từ.</a:t>
            </a:r>
            <a:endParaRPr lang="en-US" altLang="en-US" sz="2800" b="1" i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spcBef>
                <a:spcPct val="0"/>
              </a:spcBef>
              <a:buNone/>
            </a:pPr>
            <a:endParaRPr lang="en-US" altLang="en-US" sz="2800" b="1" i="1" dirty="0">
              <a:solidFill>
                <a:srgbClr val="0066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spcBef>
                <a:spcPct val="0"/>
              </a:spcBef>
              <a:buNone/>
            </a:pPr>
            <a:r>
              <a:rPr lang="en-US" altLang="en-US" sz="28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				     </a:t>
            </a:r>
            <a:r>
              <a:rPr lang="en-US" altLang="en-US" sz="2800" b="1" i="1" dirty="0">
                <a:solidFill>
                  <a:schemeClr val="bg2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Đãng trí</a:t>
            </a:r>
            <a:endParaRPr lang="en-US" altLang="en-US" sz="28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Một 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bác học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phục vụ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- Thưa giáo sư có trộm lẻn v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o thư viện của 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i.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bác học hỏi: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Rectangle 28"/>
          <p:cNvSpPr/>
          <p:nvPr/>
        </p:nvSpPr>
        <p:spPr>
          <a:xfrm>
            <a:off x="5184775" y="2999105"/>
            <a:ext cx="4738370" cy="311150"/>
          </a:xfrm>
          <a:prstGeom prst="rect">
            <a:avLst/>
          </a:prstGeom>
          <a:noFill/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việc trong phòng. Bỗng người 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9"/>
          <p:cNvSpPr/>
          <p:nvPr/>
        </p:nvSpPr>
        <p:spPr>
          <a:xfrm>
            <a:off x="4500245" y="2999105"/>
            <a:ext cx="609600" cy="311150"/>
          </a:xfrm>
          <a:prstGeom prst="rect">
            <a:avLst/>
          </a:prstGeom>
          <a:noFill/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đã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7" name="Rectangle 31"/>
          <p:cNvSpPr/>
          <p:nvPr/>
        </p:nvSpPr>
        <p:spPr>
          <a:xfrm>
            <a:off x="3103880" y="3369945"/>
            <a:ext cx="4891405" cy="429895"/>
          </a:xfrm>
          <a:prstGeom prst="rect">
            <a:avLst/>
          </a:prstGeom>
          <a:noFill/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v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o, nói nhỏ với ông: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2"/>
          <p:cNvSpPr/>
          <p:nvPr/>
        </p:nvSpPr>
        <p:spPr>
          <a:xfrm>
            <a:off x="2711624" y="3429000"/>
            <a:ext cx="1042670" cy="311150"/>
          </a:xfrm>
          <a:prstGeom prst="rect">
            <a:avLst/>
          </a:prstGeom>
          <a:noFill/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đang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9" name="Rectangle 33"/>
          <p:cNvSpPr/>
          <p:nvPr/>
        </p:nvSpPr>
        <p:spPr>
          <a:xfrm>
            <a:off x="2389505" y="4672965"/>
            <a:ext cx="1994535" cy="352425"/>
          </a:xfrm>
          <a:prstGeom prst="rect">
            <a:avLst/>
          </a:prstGeom>
          <a:noFill/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- Nó</a:t>
            </a:r>
            <a:r>
              <a:rPr lang="vi-VN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     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gì thế?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4"/>
          <p:cNvSpPr/>
          <p:nvPr/>
        </p:nvSpPr>
        <p:spPr>
          <a:xfrm>
            <a:off x="2639695" y="4662170"/>
            <a:ext cx="504825" cy="352425"/>
          </a:xfrm>
          <a:prstGeom prst="rect">
            <a:avLst/>
          </a:prstGeom>
          <a:noFill/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sẽ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0085" name="Line 37"/>
          <p:cNvSpPr/>
          <p:nvPr/>
        </p:nvSpPr>
        <p:spPr>
          <a:xfrm>
            <a:off x="1675130" y="1634490"/>
            <a:ext cx="1644650" cy="635"/>
          </a:xfrm>
          <a:prstGeom prst="line">
            <a:avLst/>
          </a:prstGeom>
          <a:ln w="28575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70086" name="Line 38"/>
          <p:cNvSpPr/>
          <p:nvPr/>
        </p:nvSpPr>
        <p:spPr>
          <a:xfrm>
            <a:off x="5087888" y="1634490"/>
            <a:ext cx="2404341" cy="635"/>
          </a:xfrm>
          <a:prstGeom prst="line">
            <a:avLst/>
          </a:prstGeom>
          <a:ln w="38100" cap="sq" cmpd="dbl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70087" name="Line 39"/>
          <p:cNvSpPr/>
          <p:nvPr/>
        </p:nvSpPr>
        <p:spPr>
          <a:xfrm>
            <a:off x="1756410" y="2085340"/>
            <a:ext cx="3904615" cy="11430"/>
          </a:xfrm>
          <a:prstGeom prst="line">
            <a:avLst/>
          </a:prstGeom>
          <a:ln w="38100" cap="sq" cmpd="dbl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Line 37"/>
          <p:cNvSpPr/>
          <p:nvPr/>
        </p:nvSpPr>
        <p:spPr>
          <a:xfrm>
            <a:off x="6600056" y="1212850"/>
            <a:ext cx="3093720" cy="635"/>
          </a:xfrm>
          <a:prstGeom prst="line">
            <a:avLst/>
          </a:prstGeom>
          <a:ln w="28575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Rectangle 29"/>
          <p:cNvSpPr/>
          <p:nvPr/>
        </p:nvSpPr>
        <p:spPr>
          <a:xfrm>
            <a:off x="4503420" y="2983865"/>
            <a:ext cx="609600" cy="311150"/>
          </a:xfrm>
          <a:prstGeom prst="rect">
            <a:avLst/>
          </a:prstGeom>
          <a:noFill/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đã</a:t>
            </a:r>
            <a:endParaRPr lang="en-US" altLang="en-US" sz="2800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32"/>
          <p:cNvSpPr/>
          <p:nvPr/>
        </p:nvSpPr>
        <p:spPr>
          <a:xfrm>
            <a:off x="2711624" y="3421380"/>
            <a:ext cx="1042670" cy="311150"/>
          </a:xfrm>
          <a:prstGeom prst="rect">
            <a:avLst/>
          </a:prstGeom>
          <a:noFill/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đang</a:t>
            </a:r>
            <a:endParaRPr lang="en-US" altLang="en-US" sz="2800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34"/>
          <p:cNvSpPr/>
          <p:nvPr/>
        </p:nvSpPr>
        <p:spPr>
          <a:xfrm>
            <a:off x="2639695" y="4662170"/>
            <a:ext cx="504825" cy="352425"/>
          </a:xfrm>
          <a:prstGeom prst="rect">
            <a:avLst/>
          </a:prstGeom>
          <a:noFill/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sẽ</a:t>
            </a:r>
            <a:endParaRPr lang="en-US" altLang="en-US" sz="2800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Bản ghi Mới 6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" y="5372735"/>
            <a:ext cx="495300" cy="495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2395" y="4725035"/>
            <a:ext cx="1554480" cy="173101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 flipH="1">
            <a:off x="9246870" y="3008630"/>
            <a:ext cx="2826385" cy="1661160"/>
          </a:xfrm>
          <a:prstGeom prst="wedgeEllipseCallout">
            <a:avLst>
              <a:gd name="adj1" fmla="val -6301"/>
              <a:gd name="adj2" fmla="val 68119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>
                <a:solidFill>
                  <a:schemeClr val="tx1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Truyện kể về sự việc gì?</a:t>
            </a:r>
            <a:endParaRPr lang="vi-VN" altLang="en-US" sz="2400">
              <a:solidFill>
                <a:schemeClr val="tx1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 flipH="1">
            <a:off x="8674100" y="2808605"/>
            <a:ext cx="3622040" cy="1971040"/>
          </a:xfrm>
          <a:prstGeom prst="wedgeEllipseCallout">
            <a:avLst>
              <a:gd name="adj1" fmla="val -13850"/>
              <a:gd name="adj2" fmla="val 60779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>
                <a:solidFill>
                  <a:schemeClr val="tx1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Nhà bác học đang làm việc trong phòng thì được báo có trộm lẻn vào thư viện.</a:t>
            </a:r>
            <a:endParaRPr lang="vi-VN" altLang="en-US" sz="2400">
              <a:solidFill>
                <a:schemeClr val="tx1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 flipH="1">
            <a:off x="8896985" y="3008630"/>
            <a:ext cx="3175635" cy="1490980"/>
          </a:xfrm>
          <a:prstGeom prst="wedgeEllipseCallout">
            <a:avLst>
              <a:gd name="adj1" fmla="val -13850"/>
              <a:gd name="adj2" fmla="val 60779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>
                <a:solidFill>
                  <a:schemeClr val="tx1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Ngay lập tức ông đã ứng xử như thế nào?</a:t>
            </a:r>
            <a:endParaRPr lang="vi-VN" altLang="en-US" sz="2400">
              <a:solidFill>
                <a:schemeClr val="tx1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 flipH="1">
            <a:off x="9246870" y="3515360"/>
            <a:ext cx="2826385" cy="1082675"/>
          </a:xfrm>
          <a:prstGeom prst="wedgeEllipseCallout">
            <a:avLst>
              <a:gd name="adj1" fmla="val -6301"/>
              <a:gd name="adj2" fmla="val 68119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2400">
                <a:solidFill>
                  <a:schemeClr val="tx1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Yêu cầu của BT3 là gì ?</a:t>
            </a:r>
            <a:endParaRPr lang="vi-VN" altLang="en-US" sz="2400">
              <a:solidFill>
                <a:schemeClr val="tx1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 flipH="1">
            <a:off x="8674100" y="3245485"/>
            <a:ext cx="3928745" cy="1352550"/>
          </a:xfrm>
          <a:prstGeom prst="wedgeEllipseCallout">
            <a:avLst>
              <a:gd name="adj1" fmla="val -6301"/>
              <a:gd name="adj2" fmla="val 68119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2400">
                <a:solidFill>
                  <a:schemeClr val="tx1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Con hãy tìm những từ chỉ thời gian có trong mẩu truyện?</a:t>
            </a:r>
            <a:endParaRPr lang="vi-VN" altLang="en-US" sz="2400">
              <a:solidFill>
                <a:schemeClr val="tx1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967865" y="4577080"/>
            <a:ext cx="3088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 i="1">
                <a:latin typeface="Cambria" panose="02040503050406030204" pitchFamily="18" charset="0"/>
                <a:cs typeface="Cambria" panose="02040503050406030204" pitchFamily="18" charset="0"/>
              </a:rPr>
              <a:t>- Nó </a:t>
            </a:r>
            <a:r>
              <a:rPr lang="vi-VN" altLang="en-US" sz="2800" b="1" i="1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sẽ</a:t>
            </a:r>
            <a:r>
              <a:rPr lang="vi-VN" altLang="en-US" sz="2800" b="1" i="1">
                <a:latin typeface="Cambria" panose="02040503050406030204" pitchFamily="18" charset="0"/>
                <a:cs typeface="Cambria" panose="02040503050406030204" pitchFamily="18" charset="0"/>
              </a:rPr>
              <a:t> đọc gì thế?</a:t>
            </a:r>
            <a:endParaRPr lang="vi-VN" altLang="en-US" sz="2800" b="1" i="1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70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70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70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3" dur="15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0000">
                <p:cTn id="10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18" grpId="0"/>
      <p:bldP spid="19" grpId="0"/>
      <p:bldP spid="20" grpId="0"/>
      <p:bldP spid="14" grpId="0" bldLvl="0" animBg="1"/>
      <p:bldP spid="14" grpId="1" animBg="1"/>
      <p:bldP spid="14" grpId="2" bldLvl="0" animBg="1"/>
      <p:bldP spid="8" grpId="0" bldLvl="0" animBg="1"/>
      <p:bldP spid="8" grpId="1" animBg="1"/>
      <p:bldP spid="8" grpId="2" bldLvl="0" animBg="1"/>
      <p:bldP spid="10" grpId="0" bldLvl="0" animBg="1"/>
      <p:bldP spid="10" grpId="1" animBg="1"/>
      <p:bldP spid="10" grpId="2" bldLvl="0" animBg="1"/>
      <p:bldP spid="5" grpId="0" bldLvl="0" animBg="1"/>
      <p:bldP spid="5" grpId="1" animBg="1"/>
      <p:bldP spid="5" grpId="2" bldLvl="0" animBg="1"/>
      <p:bldP spid="7" grpId="0" bldLvl="0" animBg="1"/>
      <p:bldP spid="7" grpId="1" animBg="1"/>
      <p:bldP spid="7" grpId="2" bldLvl="0" animBg="1"/>
      <p:bldP spid="20" grpId="1"/>
      <p:bldP spid="17419" grpId="0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6520" y="116840"/>
            <a:ext cx="12169775" cy="6715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 descr="pp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3975" y="2781300"/>
            <a:ext cx="5273040" cy="4582795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4512310" y="1196975"/>
            <a:ext cx="5472430" cy="237617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b="1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THẢO LUẬN </a:t>
            </a:r>
            <a:endParaRPr lang="vi-VN" altLang="en-US" sz="3200" b="1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pPr algn="ctr"/>
            <a:r>
              <a:rPr lang="vi-VN" altLang="en-US" sz="3200" b="1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CẢ LỚP</a:t>
            </a:r>
            <a:endParaRPr lang="vi-VN" altLang="en-US" sz="3200" b="1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3" grpId="2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2712" y="142240"/>
            <a:ext cx="12169775" cy="6715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Rectangle 21"/>
          <p:cNvSpPr/>
          <p:nvPr/>
        </p:nvSpPr>
        <p:spPr>
          <a:xfrm>
            <a:off x="836786" y="3150642"/>
            <a:ext cx="5041265" cy="304609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Đãng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endParaRPr lang="en-US" altLang="en-US" sz="2400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trộm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lẻn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36216" y="3150642"/>
            <a:ext cx="5041265" cy="304609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Đãng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endParaRPr lang="en-US" altLang="en-US" sz="2400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trộm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lẻn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1464" y="764704"/>
            <a:ext cx="1008375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Đãng</a:t>
            </a:r>
            <a:r>
              <a:rPr lang="en-US" alt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endParaRPr lang="en-US" altLang="en-US" sz="2400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trộm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lẻn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vi-VN" sz="2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83432" y="3212976"/>
            <a:ext cx="10585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96000" y="3212976"/>
            <a:ext cx="0" cy="2984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983615" y="3524885"/>
            <a:ext cx="60636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400" b="1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                                 đã</a:t>
            </a:r>
            <a:r>
              <a:rPr lang="vi-VN" altLang="en-US" sz="2400">
                <a:latin typeface="Cambria" panose="02040503050406030204" pitchFamily="18" charset="0"/>
                <a:cs typeface="Cambria" panose="02040503050406030204" pitchFamily="18" charset="0"/>
              </a:rPr>
              <a:t> làm việc trong </a:t>
            </a:r>
            <a:endParaRPr lang="vi-VN" altLang="en-US" sz="2400"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vi-VN" altLang="en-US" sz="2400">
                <a:latin typeface="Cambria" panose="02040503050406030204" pitchFamily="18" charset="0"/>
                <a:cs typeface="Cambria" panose="02040503050406030204" pitchFamily="18" charset="0"/>
              </a:rPr>
              <a:t>phòng.</a:t>
            </a:r>
            <a:endParaRPr lang="vi-VN" altLang="en-US" sz="240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922020" y="3524885"/>
            <a:ext cx="5982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400" b="1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                                  đang</a:t>
            </a:r>
            <a:r>
              <a:rPr lang="vi-VN" altLang="en-US" sz="2400">
                <a:latin typeface="Cambria" panose="02040503050406030204" pitchFamily="18" charset="0"/>
                <a:cs typeface="Cambria" panose="02040503050406030204" pitchFamily="18" charset="0"/>
              </a:rPr>
              <a:t> làm việc trong</a:t>
            </a:r>
            <a:endParaRPr lang="vi-VN" altLang="en-US" sz="2400"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vi-VN" altLang="en-US" sz="2400">
                <a:latin typeface="Cambria" panose="02040503050406030204" pitchFamily="18" charset="0"/>
                <a:cs typeface="Cambria" panose="02040503050406030204" pitchFamily="18" charset="0"/>
              </a:rPr>
              <a:t> phòng.</a:t>
            </a:r>
            <a:endParaRPr lang="vi-VN" altLang="en-US" sz="240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836930" y="3883025"/>
            <a:ext cx="53879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400" b="1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                                                       đang </a:t>
            </a:r>
            <a:r>
              <a:rPr lang="vi-VN" altLang="en-US" sz="2400">
                <a:latin typeface="Cambria" panose="02040503050406030204" pitchFamily="18" charset="0"/>
                <a:cs typeface="Cambria" panose="02040503050406030204" pitchFamily="18" charset="0"/>
              </a:rPr>
              <a:t>bước</a:t>
            </a:r>
            <a:endParaRPr lang="vi-VN" altLang="en-US" sz="2400"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vi-VN" altLang="en-US" sz="2400">
                <a:latin typeface="Cambria" panose="02040503050406030204" pitchFamily="18" charset="0"/>
                <a:cs typeface="Cambria" panose="02040503050406030204" pitchFamily="18" charset="0"/>
              </a:rPr>
              <a:t> vào, nói nhỏ với ông:</a:t>
            </a:r>
            <a:endParaRPr lang="vi-VN" altLang="en-US" sz="240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014095" y="3883025"/>
            <a:ext cx="5982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400" b="1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                                </a:t>
            </a:r>
            <a:r>
              <a:rPr lang="vi-VN" altLang="en-US" sz="2400">
                <a:latin typeface="Cambria" panose="02040503050406030204" pitchFamily="18" charset="0"/>
                <a:cs typeface="Cambria" panose="02040503050406030204" pitchFamily="18" charset="0"/>
              </a:rPr>
              <a:t>                    bước vào, </a:t>
            </a:r>
            <a:endParaRPr lang="vi-VN" altLang="en-US" sz="2400"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vi-VN" altLang="en-US" sz="2400">
                <a:latin typeface="Cambria" panose="02040503050406030204" pitchFamily="18" charset="0"/>
                <a:cs typeface="Cambria" panose="02040503050406030204" pitchFamily="18" charset="0"/>
              </a:rPr>
              <a:t>nói nhỏ với ông:</a:t>
            </a:r>
            <a:endParaRPr lang="vi-VN" altLang="en-US" sz="240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692275" y="5706110"/>
            <a:ext cx="2062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400" b="1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sẽ</a:t>
            </a:r>
            <a:r>
              <a:rPr lang="vi-VN" altLang="en-US" sz="2400">
                <a:latin typeface="Cambria" panose="02040503050406030204" pitchFamily="18" charset="0"/>
                <a:cs typeface="Cambria" panose="02040503050406030204" pitchFamily="18" charset="0"/>
              </a:rPr>
              <a:t> đọc gì thế?</a:t>
            </a:r>
            <a:endParaRPr lang="vi-VN" altLang="en-US" sz="240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631315" y="5706110"/>
            <a:ext cx="2062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400">
                <a:latin typeface="Cambria" panose="02040503050406030204" pitchFamily="18" charset="0"/>
                <a:cs typeface="Cambria" panose="02040503050406030204" pitchFamily="18" charset="0"/>
              </a:rPr>
              <a:t>đọc gì thế?</a:t>
            </a:r>
            <a:endParaRPr lang="vi-VN" altLang="en-US" sz="240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" grpId="0"/>
      <p:bldP spid="2" grpId="1"/>
      <p:bldP spid="2" grpId="2"/>
      <p:bldP spid="3" grpId="0"/>
      <p:bldP spid="3" grpId="1"/>
      <p:bldP spid="4" grpId="0"/>
      <p:bldP spid="4" grpId="1"/>
      <p:bldP spid="4" grpId="2"/>
      <p:bldP spid="6" grpId="0"/>
      <p:bldP spid="6" grpId="1"/>
      <p:bldP spid="10" grpId="0"/>
      <p:bldP spid="10" grpId="1"/>
      <p:bldP spid="10" grpId="2"/>
      <p:bldP spid="11" grpId="0"/>
      <p:bldP spid="11" grpId="1"/>
      <p:bldP spid="23" grpId="0"/>
      <p:bldP spid="2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̉nh chụp màn hình (66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7896225" y="4220845"/>
            <a:ext cx="43243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4952" name="Rectangle 24"/>
          <p:cNvSpPr>
            <a:spLocks noChangeArrowheads="1"/>
          </p:cNvSpPr>
          <p:nvPr/>
        </p:nvSpPr>
        <p:spPr bwMode="auto">
          <a:xfrm>
            <a:off x="623570" y="548640"/>
            <a:ext cx="5177155" cy="55956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2: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dạo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ngô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còn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lấm</a:t>
            </a:r>
            <a:endParaRPr kumimoji="0" lang="en-US" sz="2400" i="0" u="none" strike="noStrike" kern="1200" cap="none" spc="0" normalizeH="0" baseline="0" noProof="0" dirty="0" err="1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tấm</a:t>
            </a:r>
            <a:r>
              <a:rPr kumimoji="0" lang="vi-VN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mạ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non.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Thế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chỉ</a:t>
            </a:r>
            <a:r>
              <a:rPr kumimoji="0" lang="vi-VN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ít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lâu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ngô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rung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rung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trước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gió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ánh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nắng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		</a:t>
            </a:r>
            <a:r>
              <a:rPr kumimoji="0" lang="vi-V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NGUYÊN HỒNG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		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Sao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cháu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Chào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hót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vườn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chiều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	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ruột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kêu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rơi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rất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nhiều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hạt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	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Hết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hè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cháu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vẫn</a:t>
            </a:r>
            <a:r>
              <a:rPr kumimoji="0" lang="vi-VN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vi-VN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xa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Chào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vẫn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hót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Mùa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sắp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tàn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			</a:t>
            </a:r>
            <a:r>
              <a:rPr kumimoji="0" lang="vi-V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 THÁI SƠN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312535" y="868680"/>
            <a:ext cx="549719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en-US" sz="2400" kern="12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+mn-ea"/>
              </a:rPr>
              <a:t>Bài 3:</a:t>
            </a:r>
            <a:r>
              <a:rPr lang="en-US" sz="2400" kern="12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+mn-ea"/>
              </a:rPr>
              <a:t>		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algn="ctr"/>
            <a:r>
              <a:rPr lang="vi-VN" altLang="en-US" sz="2400" kern="12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+mn-ea"/>
              </a:rPr>
              <a:t> </a:t>
            </a:r>
            <a:r>
              <a:rPr lang="en-US" altLang="en-US" sz="2400" i="1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Đãng</a:t>
            </a:r>
            <a:r>
              <a:rPr lang="en-US" altLang="en-US" sz="2400" i="1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i="1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trí</a:t>
            </a:r>
            <a:endParaRPr lang="en-US" altLang="en-US" sz="2400" i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đang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việc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phòng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Bỗng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phục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vụ</a:t>
            </a:r>
            <a:r>
              <a:rPr lang="en-US" alt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altLang="en-US" sz="24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nhỏ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ông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altLang="en-US" sz="2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Thưa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sư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trộm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lẻn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thư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viện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ngài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en-US" sz="2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hỏi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altLang="en-US" sz="2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Nó</a:t>
            </a:r>
            <a:r>
              <a:rPr lang="vi-VN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24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đang</a:t>
            </a:r>
            <a:r>
              <a:rPr lang="en-US" altLang="en-US" sz="24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alt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g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ì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altLang="en-US" sz="2400" dirty="0">
                <a:latin typeface="Cambria" panose="02040503050406030204" pitchFamily="18" charset="0"/>
                <a:cs typeface="Times New Roman" panose="02020603050405020304" pitchFamily="18" charset="0"/>
                <a:sym typeface="+mn-ea"/>
              </a:rPr>
              <a:t>? </a:t>
            </a:r>
            <a:endParaRPr lang="en-US" altLang="en-US" sz="2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rved Left Arrow 1"/>
          <p:cNvSpPr/>
          <p:nvPr/>
        </p:nvSpPr>
        <p:spPr>
          <a:xfrm rot="16020000" flipH="1">
            <a:off x="1699895" y="2266315"/>
            <a:ext cx="173355" cy="450215"/>
          </a:xfrm>
          <a:prstGeom prst="curvedLeftArrow">
            <a:avLst/>
          </a:prstGeom>
          <a:gradFill>
            <a:gsLst>
              <a:gs pos="92000">
                <a:srgbClr val="08296F">
                  <a:alpha val="100000"/>
                </a:srgbClr>
              </a:gs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28575" cmpd="sng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urved Left Arrow 2"/>
          <p:cNvSpPr/>
          <p:nvPr/>
        </p:nvSpPr>
        <p:spPr>
          <a:xfrm rot="16020000" flipH="1">
            <a:off x="2876550" y="3676015"/>
            <a:ext cx="105410" cy="430530"/>
          </a:xfrm>
          <a:prstGeom prst="curvedLeftArrow">
            <a:avLst/>
          </a:prstGeom>
          <a:solidFill>
            <a:srgbClr val="002060"/>
          </a:solidFill>
          <a:ln w="28575" cmpd="sng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 rot="16020000" flipH="1">
            <a:off x="4365625" y="4813935"/>
            <a:ext cx="131445" cy="408305"/>
          </a:xfrm>
          <a:prstGeom prst="curvedLeftArrow">
            <a:avLst/>
          </a:prstGeom>
          <a:solidFill>
            <a:srgbClr val="002060"/>
          </a:solidFill>
          <a:ln w="28575" cmpd="sng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Left Arrow 4"/>
          <p:cNvSpPr/>
          <p:nvPr/>
        </p:nvSpPr>
        <p:spPr>
          <a:xfrm rot="16020000" flipH="1">
            <a:off x="5093335" y="5165725"/>
            <a:ext cx="115570" cy="408305"/>
          </a:xfrm>
          <a:prstGeom prst="curvedLef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Left Arrow 6"/>
          <p:cNvSpPr/>
          <p:nvPr/>
        </p:nvSpPr>
        <p:spPr>
          <a:xfrm rot="16020000" flipH="1">
            <a:off x="9476740" y="1862455"/>
            <a:ext cx="134620" cy="408305"/>
          </a:xfrm>
          <a:prstGeom prst="curvedLef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Left Arrow 11"/>
          <p:cNvSpPr/>
          <p:nvPr/>
        </p:nvSpPr>
        <p:spPr>
          <a:xfrm rot="16020000" flipH="1">
            <a:off x="7800975" y="4043045"/>
            <a:ext cx="175260" cy="408305"/>
          </a:xfrm>
          <a:prstGeom prst="curvedLeftArrow">
            <a:avLst/>
          </a:prstGeom>
          <a:solidFill>
            <a:srgbClr val="002060"/>
          </a:solidFill>
          <a:ln w="28575" cmpd="sng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703705" y="2393315"/>
            <a:ext cx="64833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27985" y="3860800"/>
            <a:ext cx="36004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12310" y="4940935"/>
            <a:ext cx="36004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60010" y="5301615"/>
            <a:ext cx="36004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552940" y="1988820"/>
            <a:ext cx="107950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529590" y="5805170"/>
            <a:ext cx="11317605" cy="75311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Động từ</a:t>
            </a:r>
            <a:r>
              <a:rPr lang="en-US" sz="240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có khả năng kết hợp với các từ </a:t>
            </a:r>
            <a:r>
              <a:rPr lang="vi-VN" altLang="en-US" sz="240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bổ sung ý nghĩa</a:t>
            </a:r>
            <a:r>
              <a:rPr lang="en-US" sz="240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40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hời gian</a:t>
            </a:r>
            <a:r>
              <a:rPr lang="en-US" sz="240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 đã, đang, sắp, sẽ,...</a:t>
            </a:r>
            <a:endParaRPr lang="en-US" sz="240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2395" y="4725035"/>
            <a:ext cx="1554480" cy="173101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 flipH="1">
            <a:off x="9408795" y="3068955"/>
            <a:ext cx="2826385" cy="1661160"/>
          </a:xfrm>
          <a:prstGeom prst="wedgeEllipseCallout">
            <a:avLst>
              <a:gd name="adj1" fmla="val -13850"/>
              <a:gd name="adj2" fmla="val 60779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00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Các từ</a:t>
            </a:r>
            <a:r>
              <a:rPr lang="vi-VN" altLang="en-US" sz="2000" b="1" i="1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“đã”, “đang”, “sắp”, “sẽ” </a:t>
            </a:r>
            <a:r>
              <a:rPr lang="vi-VN" altLang="en-US" sz="200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bổ sung ý nghĩa thời gian cho từ loại nào?</a:t>
            </a:r>
            <a:endParaRPr lang="vi-VN" altLang="en-US" sz="2000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 flipH="1">
            <a:off x="9535795" y="3195955"/>
            <a:ext cx="2826385" cy="1661160"/>
          </a:xfrm>
          <a:prstGeom prst="wedgeEllipseCallout">
            <a:avLst>
              <a:gd name="adj1" fmla="val -13850"/>
              <a:gd name="adj2" fmla="val 60779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00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Các từ</a:t>
            </a:r>
            <a:r>
              <a:rPr lang="vi-VN" altLang="en-US" sz="2000" b="1" i="1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“đã”, “đang”, “sắp”, “sẽ” </a:t>
            </a:r>
            <a:r>
              <a:rPr lang="vi-VN" altLang="en-US" sz="200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thường đứng ở vị trí nào so với động từ?</a:t>
            </a:r>
            <a:endParaRPr lang="vi-VN" altLang="en-US" sz="2000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4" name="Oval Callout 13"/>
          <p:cNvSpPr/>
          <p:nvPr/>
        </p:nvSpPr>
        <p:spPr>
          <a:xfrm flipH="1">
            <a:off x="9439910" y="3144520"/>
            <a:ext cx="2826385" cy="1661160"/>
          </a:xfrm>
          <a:prstGeom prst="wedgeEllipseCallout">
            <a:avLst>
              <a:gd name="adj1" fmla="val -13850"/>
              <a:gd name="adj2" fmla="val 60779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00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Dấu hiệu để nhận biết động từ là gì?</a:t>
            </a:r>
            <a:endParaRPr lang="vi-VN" altLang="en-US" sz="2000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8" name="Oval Callout 17"/>
          <p:cNvSpPr/>
          <p:nvPr/>
        </p:nvSpPr>
        <p:spPr>
          <a:xfrm flipH="1">
            <a:off x="9377680" y="3322955"/>
            <a:ext cx="2888615" cy="1534160"/>
          </a:xfrm>
          <a:prstGeom prst="wedgeEllipseCallout">
            <a:avLst>
              <a:gd name="adj1" fmla="val -13850"/>
              <a:gd name="adj2" fmla="val 60779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000" u="sng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Trước động từ</a:t>
            </a:r>
            <a:r>
              <a:rPr lang="vi-VN" altLang="en-US" sz="200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thường có các từ </a:t>
            </a:r>
            <a:r>
              <a:rPr lang="vi-VN" altLang="en-US" sz="2000" b="1" i="1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đã, đang, sắp, sẽ</a:t>
            </a:r>
            <a:endParaRPr lang="vi-VN" altLang="en-US" sz="2000" b="1" i="1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7" grpId="0" bldLvl="0" animBg="1"/>
      <p:bldP spid="7" grpId="1" animBg="1"/>
      <p:bldP spid="12" grpId="0" bldLvl="0" animBg="1"/>
      <p:bldP spid="12" grpId="1" animBg="1"/>
      <p:bldP spid="8" grpId="0" bldLvl="0" animBg="1"/>
      <p:bldP spid="8" grpId="1" animBg="1"/>
      <p:bldP spid="10" grpId="0" bldLvl="0" animBg="1"/>
      <p:bldP spid="10" grpId="1" animBg="1"/>
      <p:bldP spid="10" grpId="2" bldLvl="0" animBg="1"/>
      <p:bldP spid="11" grpId="0" bldLvl="0" animBg="1"/>
      <p:bldP spid="11" grpId="1" animBg="1"/>
      <p:bldP spid="11" grpId="2" bldLvl="0" animBg="1"/>
      <p:bldP spid="14" grpId="0" bldLvl="0" animBg="1"/>
      <p:bldP spid="14" grpId="1" animBg="1"/>
      <p:bldP spid="14" grpId="2" bldLvl="0" animBg="1"/>
      <p:bldP spid="18" grpId="0" bldLvl="0" animBg="1"/>
      <p:bldP spid="18" grpId="1" animBg="1"/>
      <p:bldP spid="18" grpId="2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ông Điệp 5K Mỹ Anh_Trim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120"/>
            <a:ext cx="12169775" cy="6715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56005" y="3789045"/>
            <a:ext cx="2273935" cy="253238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288030" y="1556385"/>
            <a:ext cx="5614670" cy="2484120"/>
          </a:xfrm>
          <a:prstGeom prst="wedgeEllipseCallout">
            <a:avLst>
              <a:gd name="adj1" fmla="val -46714"/>
              <a:gd name="adj2" fmla="val 57626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4008120" y="2420620"/>
            <a:ext cx="42500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>
                <a:latin typeface="Cambria" panose="02040503050406030204" pitchFamily="18" charset="0"/>
                <a:cs typeface="Cambria" panose="02040503050406030204" pitchFamily="18" charset="0"/>
              </a:rPr>
              <a:t>- Căn cứ vào nghĩa của từ.</a:t>
            </a:r>
            <a:endParaRPr lang="vi-VN" altLang="en-US" sz="2400"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vi-VN" altLang="en-US" sz="2400">
                <a:latin typeface="Cambria" panose="02040503050406030204" pitchFamily="18" charset="0"/>
                <a:cs typeface="Cambria" panose="02040503050406030204" pitchFamily="18" charset="0"/>
              </a:rPr>
              <a:t>- Dựa vào khả năng kết hợp.</a:t>
            </a:r>
            <a:endParaRPr lang="vi-VN" altLang="en-US" sz="240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936365" y="2276475"/>
            <a:ext cx="4585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>
                <a:latin typeface="Cambria" panose="02040503050406030204" pitchFamily="18" charset="0"/>
                <a:cs typeface="Cambria" panose="02040503050406030204" pitchFamily="18" charset="0"/>
              </a:rPr>
              <a:t>Xác định từ </a:t>
            </a:r>
            <a:r>
              <a:rPr lang="vi-VN" altLang="en-US" sz="2400" b="1" i="1">
                <a:latin typeface="Cambria" panose="02040503050406030204" pitchFamily="18" charset="0"/>
                <a:cs typeface="Cambria" panose="02040503050406030204" pitchFamily="18" charset="0"/>
              </a:rPr>
              <a:t>trở thành</a:t>
            </a:r>
            <a:r>
              <a:rPr lang="vi-VN" altLang="en-US" sz="2400">
                <a:latin typeface="Cambria" panose="02040503050406030204" pitchFamily="18" charset="0"/>
                <a:cs typeface="Cambria" panose="02040503050406030204" pitchFamily="18" charset="0"/>
              </a:rPr>
              <a:t> có phải là động từ hay không?</a:t>
            </a:r>
            <a:endParaRPr lang="vi-VN" altLang="en-US" sz="2400"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endParaRPr lang="vi-VN" altLang="en-US" sz="240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  <p:bldP spid="4" grpId="1"/>
      <p:bldP spid="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̉nh chụp màn hình (66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322" y="1556110"/>
            <a:ext cx="2190435" cy="2333484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029" y="3212916"/>
            <a:ext cx="2190435" cy="233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48410" y="-603250"/>
            <a:ext cx="14630400" cy="8229600"/>
          </a:xfrm>
          <a:prstGeom prst="rect">
            <a:avLst/>
          </a:prstGeom>
        </p:spPr>
      </p:pic>
      <p:pic>
        <p:nvPicPr>
          <p:cNvPr id="9220" name="图片 9219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2" y="6550505"/>
            <a:ext cx="12143514" cy="1075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" y="113665"/>
            <a:ext cx="11194415" cy="7512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03" name="Google Shape;2103;p71"/>
          <p:cNvSpPr txBox="1">
            <a:spLocks noGrp="1"/>
          </p:cNvSpPr>
          <p:nvPr>
            <p:ph type="title" idx="4294967295"/>
          </p:nvPr>
        </p:nvSpPr>
        <p:spPr>
          <a:xfrm rot="21180000">
            <a:off x="3753485" y="1775460"/>
            <a:ext cx="3777615" cy="3134360"/>
          </a:xfrm>
          <a:prstGeom prst="rect">
            <a:avLst/>
          </a:prstGeom>
        </p:spPr>
        <p:txBody>
          <a:bodyPr spcFirstLastPara="1" wrap="square" lIns="132337" tIns="132337" rIns="132337" bIns="132337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 sz="6000" b="1" dirty="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VẬN</a:t>
            </a:r>
            <a:br>
              <a:rPr lang="vi-VN" altLang="en-GB" sz="6000" b="1" dirty="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</a:br>
            <a:r>
              <a:rPr lang="vi-VN" altLang="en-GB" sz="6000" b="1" dirty="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DỤNG</a:t>
            </a:r>
            <a:endParaRPr lang="vi-VN" altLang="en-GB" sz="6000" b="1" dirty="0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 bldLvl="0" animBg="1"/>
      <p:bldP spid="210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120"/>
            <a:ext cx="12169775" cy="6715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ounded Rectangle 11"/>
          <p:cNvSpPr/>
          <p:nvPr/>
        </p:nvSpPr>
        <p:spPr>
          <a:xfrm>
            <a:off x="1205865" y="3028950"/>
            <a:ext cx="2513965" cy="10483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Từ chỉ thời gian</a:t>
            </a:r>
            <a:endParaRPr lang="vi-VN" alt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39920" y="4580890"/>
            <a:ext cx="2807970" cy="12960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sắp, sẽ - tương lai</a:t>
            </a:r>
            <a:endParaRPr lang="vi-VN" altLang="en-US" sz="2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39920" y="2781300"/>
            <a:ext cx="2807970" cy="12960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đang - hiện tại</a:t>
            </a:r>
            <a:endParaRPr lang="vi-VN" altLang="en-US" sz="2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11675" y="981710"/>
            <a:ext cx="2807970" cy="12960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đã - quá khứ</a:t>
            </a:r>
            <a:endParaRPr lang="vi-VN" altLang="en-US" sz="2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760460" y="2956560"/>
            <a:ext cx="2807970" cy="1121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Động từ</a:t>
            </a:r>
            <a:endParaRPr lang="vi-VN" alt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>
            <a:stCxn id="12" idx="3"/>
            <a:endCxn id="16" idx="1"/>
          </p:cNvCxnSpPr>
          <p:nvPr/>
        </p:nvCxnSpPr>
        <p:spPr>
          <a:xfrm flipV="1">
            <a:off x="3719830" y="1630045"/>
            <a:ext cx="791845" cy="192341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19830" y="3429000"/>
            <a:ext cx="720090" cy="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4" idx="1"/>
          </p:cNvCxnSpPr>
          <p:nvPr/>
        </p:nvCxnSpPr>
        <p:spPr>
          <a:xfrm>
            <a:off x="3719830" y="3429000"/>
            <a:ext cx="720090" cy="180022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3"/>
          </p:cNvCxnSpPr>
          <p:nvPr/>
        </p:nvCxnSpPr>
        <p:spPr>
          <a:xfrm>
            <a:off x="7319645" y="1630045"/>
            <a:ext cx="1440815" cy="165544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320280" y="3501390"/>
            <a:ext cx="1511935" cy="127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3"/>
          </p:cNvCxnSpPr>
          <p:nvPr/>
        </p:nvCxnSpPr>
        <p:spPr>
          <a:xfrm flipV="1">
            <a:off x="7247890" y="3645535"/>
            <a:ext cx="1512570" cy="158369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ntent Placeholder 1" descr="pp16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5" b="92640" l="7108" r="91761">
                        <a14:foregroundMark x1="81099" y1="62944" x2="84330" y2="87310"/>
                        <a14:foregroundMark x1="89822" y1="88579" x2="91922" y2="88579"/>
                        <a14:foregroundMark x1="65590" y1="91878" x2="67528" y2="92893"/>
                        <a14:foregroundMark x1="10662" y1="79188" x2="20840" y2="89340"/>
                        <a14:foregroundMark x1="20840" y1="89340" x2="32310" y2="91117"/>
                        <a14:foregroundMark x1="7108" y1="91371" x2="8401" y2="78680"/>
                        <a14:foregroundMark x1="10662" y1="86294" x2="9532" y2="913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3350" y="4424680"/>
            <a:ext cx="4268470" cy="2438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-13970" y="22860"/>
            <a:ext cx="12205970" cy="6812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288030" y="2421255"/>
            <a:ext cx="69494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GAME ON</a:t>
            </a:r>
            <a:endParaRPr lang="en-US" sz="9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" name="Bản ghi Mới 7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6610" y="98044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0020" y="71120"/>
            <a:ext cx="12352020" cy="6715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1114425" y="1196975"/>
            <a:ext cx="5750560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1.Em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chọn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nghĩa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đúng</a:t>
            </a:r>
            <a:r>
              <a:rPr lang="vi-VN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A.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đang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rồi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B.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rồi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C.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rồi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2. 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Câu nào dùng đúng từ bổ sung ý nghĩa thời gian cho động từ?</a:t>
            </a:r>
            <a:endParaRPr lang="en-US" sz="24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A.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chơi</a:t>
            </a:r>
            <a:r>
              <a:rPr lang="vi-VN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hôm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qua.                   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B.   </a:t>
            </a:r>
            <a:r>
              <a:rPr lang="vi-VN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Ngày mai, em đang làm bài tập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C.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sắp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tuổi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   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  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649085" y="1052830"/>
            <a:ext cx="550354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3.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Điền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thích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hợp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còn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thiếu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: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    "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Bố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em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....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công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tác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về</a:t>
            </a:r>
            <a:r>
              <a:rPr lang="vi-VN" alt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từ tuần trước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"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A.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Sẽ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B.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Đã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    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C.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Đang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4.Điền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thích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hợp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còn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thiếu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: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    " Lan....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đây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ngày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mai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"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A.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Đã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B.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Sẽ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     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C.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+mn-ea"/>
              </a:rPr>
              <a:t>Đang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577330" y="1052830"/>
            <a:ext cx="0" cy="5328920"/>
          </a:xfrm>
          <a:prstGeom prst="line">
            <a:avLst/>
          </a:prstGeom>
          <a:ln w="28575" cmpd="sng">
            <a:solidFill>
              <a:schemeClr val="tx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32510" y="3717290"/>
            <a:ext cx="10873105" cy="72390"/>
          </a:xfrm>
          <a:prstGeom prst="line">
            <a:avLst/>
          </a:prstGeom>
          <a:ln w="28575" cmpd="sng">
            <a:solidFill>
              <a:schemeClr val="tx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104900" y="1917065"/>
            <a:ext cx="503555" cy="43243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04900" y="5229225"/>
            <a:ext cx="503555" cy="43243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577330" y="2853055"/>
            <a:ext cx="503555" cy="43243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577330" y="5445125"/>
            <a:ext cx="503555" cy="43243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61205" y="116840"/>
            <a:ext cx="4176395" cy="93599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2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ĐÁP ÁN</a:t>
            </a:r>
            <a:endParaRPr lang="en-US" sz="4000" b="1">
              <a:solidFill>
                <a:schemeClr val="bg2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̉nh chụp màn hình (666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ext Box 7"/>
          <p:cNvSpPr txBox="1"/>
          <p:nvPr/>
        </p:nvSpPr>
        <p:spPr>
          <a:xfrm>
            <a:off x="950630" y="5058707"/>
            <a:ext cx="8326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Chúc các con chăm ngoan, học giỏi!</a:t>
            </a:r>
            <a:endParaRPr lang="vi-V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rcRect b="11689"/>
          <a:stretch>
            <a:fillRect/>
          </a:stretch>
        </p:blipFill>
        <p:spPr>
          <a:xfrm>
            <a:off x="0" y="635"/>
            <a:ext cx="12204700" cy="6857365"/>
          </a:xfrm>
          <a:prstGeom prst="rect">
            <a:avLst/>
          </a:prstGeom>
        </p:spPr>
      </p:pic>
      <p:sp>
        <p:nvSpPr>
          <p:cNvPr id="6" name="Scroll: Vertical 5"/>
          <p:cNvSpPr/>
          <p:nvPr/>
        </p:nvSpPr>
        <p:spPr>
          <a:xfrm>
            <a:off x="3201035" y="1284605"/>
            <a:ext cx="8081645" cy="4847590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7" b="99823" l="7092" r="95213">
                        <a14:foregroundMark x1="42376" y1="58865" x2="42199" y2="68262"/>
                        <a14:foregroundMark x1="42199" y1="68262" x2="42199" y2="68262"/>
                        <a14:foregroundMark x1="43085" y1="85284" x2="45922" y2="95922"/>
                        <a14:foregroundMark x1="60638" y1="92199" x2="61348" y2="98404"/>
                        <a14:foregroundMark x1="44858" y1="97518" x2="45213" y2="99823"/>
                        <a14:foregroundMark x1="12943" y1="32624" x2="10638" y2="36170"/>
                        <a14:foregroundMark x1="10284" y1="32270" x2="9574" y2="34043"/>
                        <a14:foregroundMark x1="12234" y1="31560" x2="13121" y2="34043"/>
                        <a14:foregroundMark x1="39894" y1="9752" x2="39894" y2="10284"/>
                        <a14:foregroundMark x1="37057" y1="12234" x2="39716" y2="11348"/>
                        <a14:foregroundMark x1="39362" y1="10284" x2="37766" y2="12411"/>
                        <a14:foregroundMark x1="35993" y1="10461" x2="36348" y2="9397"/>
                        <a14:foregroundMark x1="36879" y1="9220" x2="37943" y2="9043"/>
                        <a14:foregroundMark x1="38652" y1="11348" x2="38121" y2="14184"/>
                        <a14:foregroundMark x1="34220" y1="12234" x2="34929" y2="10461"/>
                        <a14:foregroundMark x1="36170" y1="7447" x2="36170" y2="7447"/>
                        <a14:foregroundMark x1="41844" y1="9397" x2="41844" y2="9397"/>
                        <a14:foregroundMark x1="42021" y1="12057" x2="42021" y2="12057"/>
                        <a14:foregroundMark x1="40780" y1="13830" x2="40780" y2="13830"/>
                        <a14:foregroundMark x1="40780" y1="14716" x2="40780" y2="14716"/>
                        <a14:foregroundMark x1="37234" y1="16667" x2="37234" y2="16667"/>
                        <a14:foregroundMark x1="33865" y1="14184" x2="33865" y2="14184"/>
                        <a14:foregroundMark x1="33156" y1="11525" x2="33156" y2="11525"/>
                        <a14:foregroundMark x1="33156" y1="8333" x2="33156" y2="8333"/>
                        <a14:foregroundMark x1="33688" y1="9220" x2="33688" y2="9220"/>
                        <a14:foregroundMark x1="36702" y1="7447" x2="36702" y2="7447"/>
                        <a14:foregroundMark x1="81028" y1="35284" x2="82447" y2="36170"/>
                        <a14:foregroundMark x1="82092" y1="34574" x2="84397" y2="37057"/>
                        <a14:foregroundMark x1="77660" y1="33688" x2="77660" y2="33688"/>
                        <a14:foregroundMark x1="81028" y1="31206" x2="81028" y2="31206"/>
                        <a14:foregroundMark x1="86348" y1="33688" x2="86348" y2="33688"/>
                        <a14:foregroundMark x1="86170" y1="38121" x2="86170" y2="38121"/>
                        <a14:foregroundMark x1="81915" y1="41135" x2="81915" y2="41135"/>
                        <a14:foregroundMark x1="91844" y1="23404" x2="91312" y2="22695"/>
                        <a14:foregroundMark x1="92730" y1="23404" x2="94326" y2="22518"/>
                        <a14:foregroundMark x1="93262" y1="21631" x2="91844" y2="23582"/>
                        <a14:foregroundMark x1="93262" y1="19681" x2="93262" y2="19681"/>
                        <a14:foregroundMark x1="95035" y1="21631" x2="95035" y2="21631"/>
                        <a14:foregroundMark x1="95390" y1="24468" x2="95390" y2="24468"/>
                        <a14:foregroundMark x1="92730" y1="26241" x2="92730" y2="26241"/>
                        <a14:foregroundMark x1="90248" y1="24823" x2="90248" y2="24823"/>
                        <a14:foregroundMark x1="90426" y1="21809" x2="90426" y2="21809"/>
                        <a14:foregroundMark x1="7624" y1="30674" x2="7624" y2="30674"/>
                        <a14:foregroundMark x1="11348" y1="37589" x2="11348" y2="37589"/>
                        <a14:foregroundMark x1="16135" y1="36348" x2="16135" y2="36348"/>
                        <a14:foregroundMark x1="15071" y1="31206" x2="15071" y2="31206"/>
                        <a14:foregroundMark x1="7624" y1="35816" x2="7624" y2="35816"/>
                        <a14:foregroundMark x1="7092" y1="33688" x2="7092" y2="33688"/>
                        <a14:foregroundMark x1="12057" y1="28723" x2="12057" y2="28723"/>
                        <a14:foregroundMark x1="15603" y1="36348" x2="15603" y2="36348"/>
                        <a14:foregroundMark x1="14007" y1="36702" x2="14007" y2="36702"/>
                        <a14:foregroundMark x1="25355" y1="24291" x2="28014" y2="25177"/>
                        <a14:foregroundMark x1="26064" y1="23759" x2="26064" y2="23759"/>
                        <a14:foregroundMark x1="25709" y1="26064" x2="25709" y2="26064"/>
                        <a14:foregroundMark x1="27837" y1="26773" x2="27837" y2="26773"/>
                        <a14:foregroundMark x1="25177" y1="25355" x2="25177" y2="25355"/>
                        <a14:foregroundMark x1="25000" y1="23227" x2="25177" y2="23227"/>
                        <a14:foregroundMark x1="28901" y1="23404" x2="28901" y2="23404"/>
                        <a14:foregroundMark x1="28369" y1="25177" x2="28369" y2="25177"/>
                        <a14:foregroundMark x1="60993" y1="10106" x2="62057" y2="8511"/>
                        <a14:foregroundMark x1="62234" y1="8688" x2="62234" y2="8688"/>
                        <a14:foregroundMark x1="61170" y1="7801" x2="61170" y2="7801"/>
                        <a14:foregroundMark x1="60638" y1="10638" x2="60638" y2="10638"/>
                        <a14:foregroundMark x1="63652" y1="9397" x2="63652" y2="9397"/>
                        <a14:foregroundMark x1="62943" y1="9043" x2="62943" y2="9043"/>
                        <a14:foregroundMark x1="62234" y1="11170" x2="62234" y2="11170"/>
                        <a14:foregroundMark x1="40780" y1="62589" x2="39894" y2="66667"/>
                        <a14:foregroundMark x1="41590" y1="58865" x2="40780" y2="62589"/>
                        <a14:foregroundMark x1="41667" y1="58511" x2="41590" y2="58865"/>
                        <a14:backgroundMark x1="21631" y1="50709" x2="29965" y2="78191"/>
                        <a14:backgroundMark x1="86170" y1="65248" x2="74468" y2="81915"/>
                        <a14:backgroundMark x1="36348" y1="46277" x2="36170" y2="45567"/>
                        <a14:backgroundMark x1="36170" y1="64716" x2="36563" y2="64244"/>
                        <a14:backgroundMark x1="38298" y1="62589" x2="38298" y2="62589"/>
                        <a14:backgroundMark x1="39362" y1="58865" x2="39362" y2="5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726" y="693331"/>
            <a:ext cx="5991571" cy="616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5808345" y="1340485"/>
            <a:ext cx="393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 5K</a:t>
            </a:r>
            <a:endParaRPr lang="vi-VN" alt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079875" y="2132965"/>
            <a:ext cx="652272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Điền từ thích hợp vào thông điệp 5K: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khẩu trang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Khử khuẩn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Không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Giữ khoảng cách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y tế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439920" y="2564765"/>
            <a:ext cx="1056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endParaRPr lang="vi-V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591810" y="3573145"/>
            <a:ext cx="2310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trung</a:t>
            </a:r>
            <a:endParaRPr lang="vi-V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511675" y="4509135"/>
            <a:ext cx="2174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báo</a:t>
            </a:r>
            <a:endParaRPr lang="vi-V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3380" t="14721" r="3380" b="1598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416050" y="908050"/>
            <a:ext cx="957643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charset="0"/>
                <a:cs typeface="HP001 4H" panose="020B0603050302020204" charset="0"/>
              </a:rPr>
              <a:t>Thứ tư ngày 17  tháng 11 năm 2021</a:t>
            </a:r>
            <a:endParaRPr lang="vi-VN" altLang="en-US" sz="4000" b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charset="0"/>
              <a:cs typeface="HP001 4H" panose="020B0603050302020204" charset="0"/>
            </a:endParaRPr>
          </a:p>
          <a:p>
            <a:pPr algn="ctr"/>
            <a:endParaRPr lang="vi-VN" altLang="en-US" sz="4000" b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charset="0"/>
              <a:cs typeface="HP001 4H" panose="020B0603050302020204" charset="0"/>
            </a:endParaRPr>
          </a:p>
          <a:p>
            <a:pPr algn="ctr"/>
            <a:endParaRPr lang="vi-VN" altLang="en-US" sz="4000" b="1" i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charset="0"/>
              <a:cs typeface="HP001 4H" panose="020B0603050302020204" charset="0"/>
            </a:endParaRPr>
          </a:p>
          <a:p>
            <a:pPr algn="ctr"/>
            <a:endParaRPr lang="vi-VN" altLang="en-US" sz="4000" b="1" i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charset="0"/>
              <a:cs typeface="HP001 4H" panose="020B06030503020202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864610" y="1772920"/>
            <a:ext cx="43961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charset="0"/>
                <a:cs typeface="HP001 4H" panose="020B0603050302020204" charset="0"/>
                <a:sym typeface="+mn-ea"/>
              </a:rPr>
              <a:t>Luyện từ và câu</a:t>
            </a:r>
            <a:endParaRPr lang="vi-VN" altLang="en-US" sz="4000" b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charset="0"/>
              <a:cs typeface="HP001 4H" panose="020B0603050302020204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124200" y="2574925"/>
            <a:ext cx="61448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charset="0"/>
                <a:cs typeface="HP001 4H" panose="020B0603050302020204" charset="0"/>
                <a:sym typeface="+mn-ea"/>
              </a:rPr>
              <a:t>Luyện tập về động từ(106)</a:t>
            </a:r>
            <a:endParaRPr lang="vi-VN" altLang="en-US" sz="4000" b="1" i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charset="0"/>
              <a:cs typeface="HP001 4H" panose="020B0603050302020204" charset="0"/>
            </a:endParaRPr>
          </a:p>
          <a:p>
            <a:endParaRPr lang="vi-VN" altLang="en-US" sz="4000" b="1" i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charset="0"/>
              <a:cs typeface="HP001 4H" panose="020B060305030202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̉nh chụp màn hình (66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2712" y="0"/>
            <a:ext cx="13723912" cy="7077472"/>
          </a:xfrm>
          <a:prstGeom prst="rect">
            <a:avLst/>
          </a:prstGeom>
        </p:spPr>
      </p:pic>
      <p:pic>
        <p:nvPicPr>
          <p:cNvPr id="11268" name="图片 11267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5566" y="5960841"/>
            <a:ext cx="12143514" cy="1075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534" y="240136"/>
            <a:ext cx="6656010" cy="66180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31" y="4389083"/>
            <a:ext cx="5029062" cy="24691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5598795" y="3140710"/>
            <a:ext cx="6032500" cy="3312160"/>
          </a:xfrm>
          <a:prstGeom prst="rect">
            <a:avLst/>
          </a:prstGeom>
          <a:noFill/>
          <a:ln>
            <a:noFill/>
          </a:ln>
          <a:effectLst>
            <a:outerShdw dist="57150" dir="1980000" algn="bl" rotWithShape="0">
              <a:schemeClr val="dk2"/>
            </a:outerShdw>
          </a:effectLst>
        </p:spPr>
        <p:txBody>
          <a:bodyPr wrap="square" lIns="116050" tIns="116050" rIns="116050" bIns="116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aytone One" panose="00000500000000000000"/>
              <a:buNone/>
              <a:defRPr sz="4535" b="0" i="0" u="none" strike="noStrike" cap="none">
                <a:solidFill>
                  <a:schemeClr val="dk1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2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2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2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2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2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2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2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265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vi-VN" altLang="en-US" sz="5400" b="1" dirty="0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Luyện tập</a:t>
            </a:r>
            <a:br>
              <a:rPr lang="vi-VN" altLang="en-US" sz="5400" b="1" dirty="0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</a:br>
            <a:r>
              <a:rPr lang="vi-VN" altLang="en-US" sz="5400" b="1" dirty="0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- </a:t>
            </a:r>
            <a:br>
              <a:rPr lang="vi-VN" altLang="en-US" sz="5400" b="1" dirty="0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</a:br>
            <a:r>
              <a:rPr lang="vi-VN" altLang="en-US" sz="5400" b="1" dirty="0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Thực hành</a:t>
            </a:r>
            <a:endParaRPr lang="vi-VN" altLang="en-US" sz="5400" b="1" dirty="0">
              <a:solidFill>
                <a:srgbClr val="FF00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8585" y="70485"/>
            <a:ext cx="12169775" cy="6715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4952" name="Rectangle 24"/>
          <p:cNvSpPr>
            <a:spLocks noChangeArrowheads="1"/>
          </p:cNvSpPr>
          <p:nvPr/>
        </p:nvSpPr>
        <p:spPr bwMode="auto">
          <a:xfrm>
            <a:off x="1120140" y="651510"/>
            <a:ext cx="10546715" cy="56553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ngoặc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non.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lang="en-US" sz="2800" b="1" kern="1200" dirty="0" err="1">
                <a:solidFill>
                  <a:schemeClr val="accent5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			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NGUYÊN HỒNG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	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kêu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			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 THÁI SƠN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64953" name="Rectangle 25"/>
          <p:cNvSpPr/>
          <p:nvPr/>
        </p:nvSpPr>
        <p:spPr>
          <a:xfrm>
            <a:off x="4078005" y="2357754"/>
            <a:ext cx="430213" cy="412751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en-US" sz="2800" dirty="0">
              <a:latin typeface="Cambria" panose="02040503050406030204" pitchFamily="18" charset="0"/>
            </a:endParaRPr>
          </a:p>
        </p:txBody>
      </p:sp>
      <p:sp>
        <p:nvSpPr>
          <p:cNvPr id="764954" name="Rectangle 26"/>
          <p:cNvSpPr/>
          <p:nvPr/>
        </p:nvSpPr>
        <p:spPr>
          <a:xfrm>
            <a:off x="5961151" y="5353262"/>
            <a:ext cx="430213" cy="412751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en-US" sz="2800" dirty="0">
              <a:latin typeface="Cambria" panose="02040503050406030204" pitchFamily="18" charset="0"/>
            </a:endParaRPr>
          </a:p>
        </p:txBody>
      </p:sp>
      <p:sp>
        <p:nvSpPr>
          <p:cNvPr id="764955" name="Rectangle 27"/>
          <p:cNvSpPr/>
          <p:nvPr/>
        </p:nvSpPr>
        <p:spPr>
          <a:xfrm>
            <a:off x="4853505" y="4940406"/>
            <a:ext cx="430213" cy="412751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en-US" sz="2800" dirty="0">
              <a:latin typeface="Cambria" panose="02040503050406030204" pitchFamily="18" charset="0"/>
            </a:endParaRPr>
          </a:p>
        </p:txBody>
      </p:sp>
      <p:sp>
        <p:nvSpPr>
          <p:cNvPr id="764956" name="Rectangle 28"/>
          <p:cNvSpPr/>
          <p:nvPr/>
        </p:nvSpPr>
        <p:spPr>
          <a:xfrm>
            <a:off x="3287752" y="3644266"/>
            <a:ext cx="430213" cy="412751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en-US" sz="2800" dirty="0">
              <a:latin typeface="Cambria" panose="02040503050406030204" pitchFamily="18" charset="0"/>
            </a:endParaRPr>
          </a:p>
        </p:txBody>
      </p:sp>
      <p:sp>
        <p:nvSpPr>
          <p:cNvPr id="764961" name="Line 33"/>
          <p:cNvSpPr/>
          <p:nvPr/>
        </p:nvSpPr>
        <p:spPr>
          <a:xfrm>
            <a:off x="3485867" y="1124057"/>
            <a:ext cx="1022351" cy="0"/>
          </a:xfrm>
          <a:prstGeom prst="line">
            <a:avLst/>
          </a:prstGeom>
          <a:ln w="38100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64962" name="Line 34"/>
          <p:cNvSpPr/>
          <p:nvPr/>
        </p:nvSpPr>
        <p:spPr>
          <a:xfrm>
            <a:off x="8182684" y="1124057"/>
            <a:ext cx="2232025" cy="0"/>
          </a:xfrm>
          <a:prstGeom prst="line">
            <a:avLst/>
          </a:prstGeom>
          <a:ln w="38100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64963" name="Line 35"/>
          <p:cNvSpPr/>
          <p:nvPr/>
        </p:nvSpPr>
        <p:spPr>
          <a:xfrm>
            <a:off x="1605492" y="1579775"/>
            <a:ext cx="2433639" cy="0"/>
          </a:xfrm>
          <a:prstGeom prst="line">
            <a:avLst/>
          </a:prstGeom>
          <a:ln w="38100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cxnSp>
        <p:nvCxnSpPr>
          <p:cNvPr id="5" name="Straight Connector 4"/>
          <p:cNvCxnSpPr/>
          <p:nvPr/>
        </p:nvCxnSpPr>
        <p:spPr>
          <a:xfrm>
            <a:off x="4564380" y="2780665"/>
            <a:ext cx="100838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792220" y="4076700"/>
            <a:ext cx="57467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04155" y="5353050"/>
            <a:ext cx="43180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528435" y="5765800"/>
            <a:ext cx="43180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3030" y="4364990"/>
            <a:ext cx="1977390" cy="220218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103745" y="2397125"/>
            <a:ext cx="4957445" cy="2163445"/>
          </a:xfrm>
          <a:prstGeom prst="cloudCallout">
            <a:avLst>
              <a:gd name="adj1" fmla="val 18246"/>
              <a:gd name="adj2" fmla="val 61711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sz="24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ác ô trống được điền  từ đứng trước những từ nào, gạch chân dưới những từ đó?</a:t>
            </a:r>
            <a:endParaRPr sz="2400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7419975" y="2685415"/>
            <a:ext cx="4325620" cy="1796415"/>
          </a:xfrm>
          <a:prstGeom prst="cloudCallout">
            <a:avLst>
              <a:gd name="adj1" fmla="val 18246"/>
              <a:gd name="adj2" fmla="val 61711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Các từ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thành, hót, xa, tàn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từ loại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nào?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7234555" y="2346325"/>
            <a:ext cx="4957445" cy="2163445"/>
          </a:xfrm>
          <a:prstGeom prst="cloudCallout">
            <a:avLst>
              <a:gd name="adj1" fmla="val 18246"/>
              <a:gd name="adj2" fmla="val 61711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Các từ cần điền</a:t>
            </a:r>
            <a:r>
              <a:rPr lang="vi-VN" sz="2400" b="1" i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đã, đang, sắp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là từ chỉ thời gian diễn ra ở những thời điểm nào?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8427720" y="2918460"/>
            <a:ext cx="3239135" cy="1446530"/>
          </a:xfrm>
          <a:prstGeom prst="cloudCallout">
            <a:avLst>
              <a:gd name="adj1" fmla="val 18246"/>
              <a:gd name="adj2" fmla="val 61711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yêu cầu gì?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7610475" y="2959735"/>
            <a:ext cx="3945255" cy="1363980"/>
          </a:xfrm>
          <a:prstGeom prst="cloudCallout">
            <a:avLst>
              <a:gd name="adj1" fmla="val 18246"/>
              <a:gd name="adj2" fmla="val 61711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Các từ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thành, hót, xa, tàn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là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động từ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7794625" y="2765425"/>
            <a:ext cx="4074795" cy="1716405"/>
          </a:xfrm>
          <a:prstGeom prst="cloudCallout">
            <a:avLst>
              <a:gd name="adj1" fmla="val 18246"/>
              <a:gd name="adj2" fmla="val 61711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đã: quá khứ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đang: hiện tại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sắp: tương lai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64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6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6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9" grpId="2" bldLvl="0" animBg="1"/>
      <p:bldP spid="2" grpId="0" bldLvl="0" animBg="1"/>
      <p:bldP spid="2" grpId="1" animBg="1"/>
      <p:bldP spid="2" grpId="2" bldLvl="0" animBg="1"/>
      <p:bldP spid="4" grpId="0" bldLvl="0" animBg="1"/>
      <p:bldP spid="4" grpId="1" animBg="1"/>
      <p:bldP spid="4" grpId="2" bldLvl="0" animBg="1"/>
      <p:bldP spid="3" grpId="0" bldLvl="0" animBg="1"/>
      <p:bldP spid="3" grpId="1" animBg="1"/>
      <p:bldP spid="3" grpId="2" bldLvl="0" animBg="1"/>
      <p:bldP spid="11" grpId="0" bldLvl="0" animBg="1"/>
      <p:bldP spid="11" grpId="1" animBg="1"/>
      <p:bldP spid="11" grpId="2" bldLvl="0" animBg="1"/>
      <p:bldP spid="12" grpId="0" bldLvl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765" y="0"/>
            <a:ext cx="12169775" cy="6715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67333" name="Rectangle 5"/>
          <p:cNvSpPr>
            <a:spLocks noChangeArrowheads="1"/>
          </p:cNvSpPr>
          <p:nvPr/>
        </p:nvSpPr>
        <p:spPr bwMode="auto">
          <a:xfrm>
            <a:off x="1172210" y="548640"/>
            <a:ext cx="10205085" cy="31102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ngoặc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đang,sắp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r>
              <a:rPr kumimoji="0" lang="vi-VN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non.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vi-VN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                                                           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		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67334" name="Rectangle 6"/>
          <p:cNvSpPr/>
          <p:nvPr/>
        </p:nvSpPr>
        <p:spPr>
          <a:xfrm>
            <a:off x="4716145" y="2182823"/>
            <a:ext cx="493395" cy="412750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en-US" sz="2800" dirty="0">
              <a:latin typeface="Cambria" panose="02040503050406030204" pitchFamily="18" charset="0"/>
            </a:endParaRPr>
          </a:p>
        </p:txBody>
      </p:sp>
      <p:sp>
        <p:nvSpPr>
          <p:cNvPr id="867342" name="Line 14"/>
          <p:cNvSpPr/>
          <p:nvPr/>
        </p:nvSpPr>
        <p:spPr>
          <a:xfrm>
            <a:off x="3169285" y="1083310"/>
            <a:ext cx="1174115" cy="635"/>
          </a:xfrm>
          <a:prstGeom prst="line">
            <a:avLst/>
          </a:prstGeom>
          <a:ln w="28575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67343" name="Line 15"/>
          <p:cNvSpPr/>
          <p:nvPr/>
        </p:nvSpPr>
        <p:spPr>
          <a:xfrm>
            <a:off x="7896860" y="1099185"/>
            <a:ext cx="2068830" cy="3175"/>
          </a:xfrm>
          <a:prstGeom prst="line">
            <a:avLst/>
          </a:prstGeom>
          <a:ln w="28575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67344" name="Line 16"/>
          <p:cNvSpPr/>
          <p:nvPr/>
        </p:nvSpPr>
        <p:spPr>
          <a:xfrm>
            <a:off x="1774825" y="1515110"/>
            <a:ext cx="1202690" cy="4445"/>
          </a:xfrm>
          <a:prstGeom prst="line">
            <a:avLst/>
          </a:prstGeom>
          <a:ln w="28575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Line 16"/>
          <p:cNvSpPr/>
          <p:nvPr/>
        </p:nvSpPr>
        <p:spPr>
          <a:xfrm>
            <a:off x="10703560" y="1082675"/>
            <a:ext cx="656590" cy="635"/>
          </a:xfrm>
          <a:prstGeom prst="line">
            <a:avLst/>
          </a:prstGeom>
          <a:ln w="28575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8" descr="ngo l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36290"/>
            <a:ext cx="4596130" cy="2700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DF2F5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755" y="3336290"/>
            <a:ext cx="4175125" cy="2580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DF2F5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896860" y="2935710"/>
            <a:ext cx="1641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b="1" i="1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 THÁI SƠN</a:t>
            </a:r>
            <a:endParaRPr lang="en-US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51815" y="3932555"/>
            <a:ext cx="1977390" cy="220218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2712085" y="2853055"/>
            <a:ext cx="2592070" cy="1614805"/>
          </a:xfrm>
          <a:prstGeom prst="wedgeEllipseCallout">
            <a:avLst>
              <a:gd name="adj1" fmla="val -63081"/>
              <a:gd name="adj2" fmla="val 38360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000" b="1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Đoạn văn nói về điều gì?</a:t>
            </a:r>
            <a:endParaRPr lang="vi-VN" altLang="en-US" sz="2000" b="1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712085" y="2697480"/>
            <a:ext cx="4471670" cy="1830705"/>
          </a:xfrm>
          <a:prstGeom prst="wedgeEllipseCallout">
            <a:avLst>
              <a:gd name="adj1" fmla="val -63081"/>
              <a:gd name="adj2" fmla="val 38360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000" b="1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Từ ngữ </a:t>
            </a:r>
            <a:r>
              <a:rPr lang="vi-VN" altLang="en-US" sz="2000" b="1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chỉ thời gian tiếp nối</a:t>
            </a:r>
            <a:r>
              <a:rPr lang="vi-VN" altLang="en-US" sz="2000" b="1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nào trong đoạn văn cho biết tác giả đã quan sát và tả lại quá trình phát triển của cây ngô ?</a:t>
            </a:r>
            <a:endParaRPr lang="vi-VN" altLang="en-US" sz="2000" b="1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51815" y="3932555"/>
            <a:ext cx="1977390" cy="220218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595755" y="1772285"/>
            <a:ext cx="3011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chemeClr val="tx1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Mới dạo nào</a:t>
            </a:r>
            <a:endParaRPr lang="vi-VN" altLang="en-US" sz="2800" b="1">
              <a:solidFill>
                <a:schemeClr val="tx1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607820" y="1769745"/>
            <a:ext cx="3011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Mới dạo nào</a:t>
            </a:r>
            <a:endParaRPr lang="vi-VN" altLang="en-US" sz="2800" b="1">
              <a:solidFill>
                <a:srgbClr val="FF00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352040" y="2183130"/>
            <a:ext cx="1863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latin typeface="Cambria" panose="02040503050406030204" pitchFamily="18" charset="0"/>
                <a:cs typeface="Cambria" panose="02040503050406030204" pitchFamily="18" charset="0"/>
              </a:rPr>
              <a:t>ít lâu sau</a:t>
            </a:r>
            <a:endParaRPr lang="vi-VN" altLang="en-US" sz="2800" b="1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352040" y="2175510"/>
            <a:ext cx="1863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ít lâu sau</a:t>
            </a:r>
            <a:endParaRPr lang="vi-VN" altLang="en-US" sz="2800" b="1">
              <a:solidFill>
                <a:srgbClr val="FF00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690110" y="2128520"/>
            <a:ext cx="689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rgbClr val="FF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đã</a:t>
            </a:r>
            <a:endParaRPr lang="vi-VN" altLang="en-US" sz="2800" b="1">
              <a:solidFill>
                <a:srgbClr val="FF00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2651125" y="2817495"/>
            <a:ext cx="4399915" cy="1650365"/>
          </a:xfrm>
          <a:prstGeom prst="wedgeEllipseCallout">
            <a:avLst>
              <a:gd name="adj1" fmla="val -63081"/>
              <a:gd name="adj2" fmla="val 38360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000" b="1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Từ “thế mà” thể hiện thái độ gì của tác giả trước sự phát triển nhanh chóng của cây ngô? </a:t>
            </a:r>
            <a:endParaRPr lang="vi-VN" altLang="en-US" sz="2000" b="1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1192530" y="1755140"/>
            <a:ext cx="112883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rgbClr val="FFC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                                                                                                                    </a:t>
            </a:r>
            <a:r>
              <a:rPr lang="vi-VN" altLang="en-US" sz="2800" b="1" i="1">
                <a:solidFill>
                  <a:srgbClr val="C16B08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Thế </a:t>
            </a:r>
            <a:endParaRPr lang="vi-VN" altLang="en-US" sz="2800" b="1" i="1">
              <a:solidFill>
                <a:srgbClr val="C16B08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vi-VN" altLang="en-US" sz="2800" b="1" i="1">
                <a:solidFill>
                  <a:srgbClr val="C16B08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mà</a:t>
            </a:r>
            <a:endParaRPr lang="vi-VN" altLang="en-US" sz="2800" b="1" i="1">
              <a:solidFill>
                <a:srgbClr val="C16B08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304155" y="2637155"/>
            <a:ext cx="100838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7"/>
          <p:cNvSpPr txBox="1"/>
          <p:nvPr/>
        </p:nvSpPr>
        <p:spPr>
          <a:xfrm>
            <a:off x="1239520" y="1772285"/>
            <a:ext cx="109524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altLang="en-US" sz="2800" b="1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                                                                                                                   </a:t>
            </a:r>
            <a:r>
              <a:rPr lang="en-US" sz="2800" b="1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Thế</a:t>
            </a:r>
            <a:r>
              <a:rPr lang="en-US" sz="2800" b="1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 noProof="0" dirty="0" err="1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mà</a:t>
            </a:r>
            <a:endParaRPr lang="en-US" sz="2800" b="1" noProof="0" dirty="0" err="1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80" y="3361055"/>
            <a:ext cx="4175125" cy="2580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DF2F5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8" descr="ngo l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43910"/>
            <a:ext cx="4596130" cy="2572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DF2F5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5" grpId="2" bldLvl="0" animBg="1"/>
      <p:bldP spid="7" grpId="0" bldLvl="0" animBg="1"/>
      <p:bldP spid="7" grpId="1" animBg="1"/>
      <p:bldP spid="7" grpId="2" bldLvl="0" animBg="1"/>
      <p:bldP spid="9" grpId="0"/>
      <p:bldP spid="9" grpId="1"/>
      <p:bldP spid="9" grpId="2"/>
      <p:bldP spid="11" grpId="0"/>
      <p:bldP spid="11" grpId="1"/>
      <p:bldP spid="12" grpId="0"/>
      <p:bldP spid="12" grpId="1"/>
      <p:bldP spid="12" grpId="2"/>
      <p:bldP spid="13" grpId="0"/>
      <p:bldP spid="13" grpId="1"/>
      <p:bldP spid="14" grpId="0"/>
      <p:bldP spid="14" grpId="1"/>
      <p:bldP spid="15" grpId="0" bldLvl="0" animBg="1"/>
      <p:bldP spid="15" grpId="1" animBg="1"/>
      <p:bldP spid="15" grpId="2" bldLvl="0" animBg="1"/>
      <p:bldP spid="18" grpId="0"/>
      <p:bldP spid="18" grpId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6520" y="71120"/>
            <a:ext cx="12169775" cy="6715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4952" name="Rectangle 24"/>
          <p:cNvSpPr>
            <a:spLocks noChangeArrowheads="1"/>
          </p:cNvSpPr>
          <p:nvPr/>
        </p:nvSpPr>
        <p:spPr bwMode="auto">
          <a:xfrm>
            <a:off x="1127760" y="404495"/>
            <a:ext cx="10546715" cy="56553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ngoặc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		Sao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kêu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			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 THÁI SƠN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64954" name="Rectangle 26"/>
          <p:cNvSpPr/>
          <p:nvPr/>
        </p:nvSpPr>
        <p:spPr>
          <a:xfrm>
            <a:off x="7607935" y="4705985"/>
            <a:ext cx="556260" cy="412750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en-US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764955" name="Rectangle 27"/>
          <p:cNvSpPr/>
          <p:nvPr/>
        </p:nvSpPr>
        <p:spPr>
          <a:xfrm>
            <a:off x="6671945" y="4293235"/>
            <a:ext cx="861060" cy="412750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en-US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764956" name="Rectangle 28"/>
          <p:cNvSpPr/>
          <p:nvPr/>
        </p:nvSpPr>
        <p:spPr>
          <a:xfrm>
            <a:off x="4871720" y="2924810"/>
            <a:ext cx="507365" cy="453390"/>
          </a:xfrm>
          <a:prstGeom prst="rect">
            <a:avLst/>
          </a:prstGeom>
          <a:solidFill>
            <a:srgbClr val="81CCFF"/>
          </a:solidFill>
          <a:ln w="127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en-US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51815" y="3932555"/>
            <a:ext cx="1977390" cy="220218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695325" y="1917065"/>
            <a:ext cx="2437130" cy="1830705"/>
          </a:xfrm>
          <a:prstGeom prst="wedgeEllipseCallout">
            <a:avLst>
              <a:gd name="adj1" fmla="val 9744"/>
              <a:gd name="adj2" fmla="val 68799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000" b="1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Chào mào hót, na chín vào mùa nào trong năm?</a:t>
            </a:r>
            <a:endParaRPr lang="vi-VN" altLang="en-US" sz="2000" b="1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25450" y="1917065"/>
            <a:ext cx="2976245" cy="1830705"/>
          </a:xfrm>
          <a:prstGeom prst="wedgeEllipseCallout">
            <a:avLst>
              <a:gd name="adj1" fmla="val 9744"/>
              <a:gd name="adj2" fmla="val 68799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000" b="1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Bài thơ nói về nỗi mong chờ của ai với người cháu ở xa trở về thăm quê?</a:t>
            </a:r>
            <a:endParaRPr lang="vi-VN" altLang="en-US" sz="2000" b="1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54" grpId="1" animBg="1"/>
      <p:bldP spid="764955" grpId="1" animBg="1"/>
      <p:bldP spid="764956" grpId="1" animBg="1"/>
      <p:bldP spid="7" grpId="0" bldLvl="0" animBg="1"/>
      <p:bldP spid="7" grpId="1" animBg="1"/>
      <p:bldP spid="7" grpId="2" bldLvl="0" animBg="1"/>
      <p:bldP spid="4" grpId="0" bldLvl="0" animBg="1"/>
      <p:bldP spid="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8009</Words>
  <Application>WPS Presentation</Application>
  <PresentationFormat>Widescreen</PresentationFormat>
  <Paragraphs>372</Paragraphs>
  <Slides>26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0" baseType="lpstr">
      <vt:lpstr>Arial</vt:lpstr>
      <vt:lpstr>SimSun</vt:lpstr>
      <vt:lpstr>Wingdings</vt:lpstr>
      <vt:lpstr>Cambria</vt:lpstr>
      <vt:lpstr>Times New Roman</vt:lpstr>
      <vt:lpstr>HP001 4H</vt:lpstr>
      <vt:lpstr>Paytone One</vt:lpstr>
      <vt:lpstr>Segoe Print</vt:lpstr>
      <vt:lpstr>Arial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VẬN  DỤNG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Đinh Thu Hà</cp:lastModifiedBy>
  <cp:revision>5</cp:revision>
  <dcterms:created xsi:type="dcterms:W3CDTF">2021-11-14T16:33:00Z</dcterms:created>
  <dcterms:modified xsi:type="dcterms:W3CDTF">2021-11-15T06:24:24Z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539F75022D9B49F58B1D27310D7369BF</vt:lpwstr>
  </property>
  <property fmtid="{D5CDD505-2E9C-101B-9397-08002B2CF9AE}" pid="3" name="KSOProductBuildVer">
    <vt:lpwstr>1033-11.2.0.10351</vt:lpwstr>
  </property>
</Properties>
</file>