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16"/>
  </p:notesMasterIdLst>
  <p:sldIdLst>
    <p:sldId id="280" r:id="rId4"/>
    <p:sldId id="344" r:id="rId5"/>
    <p:sldId id="283" r:id="rId6"/>
    <p:sldId id="278" r:id="rId7"/>
    <p:sldId id="288" r:id="rId8"/>
    <p:sldId id="311" r:id="rId9"/>
    <p:sldId id="333" r:id="rId10"/>
    <p:sldId id="356" r:id="rId11"/>
    <p:sldId id="357" r:id="rId12"/>
    <p:sldId id="358" r:id="rId13"/>
    <p:sldId id="316" r:id="rId14"/>
    <p:sldId id="317" r:id="rId15"/>
    <p:sldId id="336" r:id="rId17"/>
    <p:sldId id="310" r:id="rId18"/>
    <p:sldId id="296" r:id="rId19"/>
    <p:sldId id="340" r:id="rId20"/>
    <p:sldId id="360" r:id="rId21"/>
    <p:sldId id="297" r:id="rId22"/>
    <p:sldId id="342" r:id="rId23"/>
    <p:sldId id="361" r:id="rId24"/>
    <p:sldId id="362" r:id="rId25"/>
    <p:sldId id="363" r:id="rId26"/>
    <p:sldId id="364" r:id="rId27"/>
    <p:sldId id="365" r:id="rId28"/>
    <p:sldId id="292" r:id="rId29"/>
    <p:sldId id="293" r:id="rId30"/>
    <p:sldId id="277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4DE6"/>
    <a:srgbClr val="DDBA59"/>
    <a:srgbClr val="66FFFF"/>
    <a:srgbClr val="FFFF99"/>
    <a:srgbClr val="E0C066"/>
    <a:srgbClr val="FFCCCC"/>
    <a:srgbClr val="CC99FF"/>
    <a:srgbClr val="CCFF99"/>
    <a:srgbClr val="003F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11" autoAdjust="0"/>
    <p:restoredTop sz="90326" autoAdjust="0"/>
  </p:normalViewPr>
  <p:slideViewPr>
    <p:cSldViewPr snapToGrid="0">
      <p:cViewPr varScale="1">
        <p:scale>
          <a:sx n="65" d="100"/>
          <a:sy n="65" d="100"/>
        </p:scale>
        <p:origin x="93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4" Type="http://schemas.openxmlformats.org/officeDocument/2006/relationships/tableStyles" Target="tableStyles.xml"/><Relationship Id="rId33" Type="http://schemas.openxmlformats.org/officeDocument/2006/relationships/viewProps" Target="viewProps.xml"/><Relationship Id="rId32" Type="http://schemas.openxmlformats.org/officeDocument/2006/relationships/presProps" Target="presProps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notesMaster" Target="notesMasters/notesMaster1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F61C3E-2C78-4123-B812-75DAE4645A7F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692641-E541-44DC-852F-235EE2BA86E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92641-E541-44DC-852F-235EE2BA86E1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92641-E541-44DC-852F-235EE2BA86E1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0F57D92-B34F-49C4-BDB1-FF34504696C3}" type="slidenum">
              <a:rPr lang="en-US" smtClean="0"/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7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>
            <a:fillRect/>
          </a:stretch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7"/>
          <p:cNvPicPr preferRelativeResize="0"/>
          <p:nvPr/>
        </p:nvPicPr>
        <p:blipFill rotWithShape="1">
          <a:blip r:embed="rId3"/>
          <a:srcRect t="29" b="29"/>
          <a:stretch>
            <a:fillRect/>
          </a:stretch>
        </p:blipFill>
        <p:spPr>
          <a:xfrm>
            <a:off x="339233" y="268151"/>
            <a:ext cx="11513531" cy="63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1328500" y="2534033"/>
            <a:ext cx="3868800" cy="30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4005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2135">
                <a:solidFill>
                  <a:schemeClr val="dk2"/>
                </a:solidFill>
              </a:defRPr>
            </a:lvl1pPr>
            <a:lvl2pPr marL="1219200" lvl="1" indent="-440055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2135">
                <a:solidFill>
                  <a:schemeClr val="dk2"/>
                </a:solidFill>
              </a:defRPr>
            </a:lvl2pPr>
            <a:lvl3pPr marL="1828800" lvl="2" indent="-440055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2135">
                <a:solidFill>
                  <a:schemeClr val="dk2"/>
                </a:solidFill>
              </a:defRPr>
            </a:lvl3pPr>
            <a:lvl4pPr marL="2438400" lvl="3" indent="-440055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2135">
                <a:solidFill>
                  <a:schemeClr val="dk2"/>
                </a:solidFill>
              </a:defRPr>
            </a:lvl4pPr>
            <a:lvl5pPr marL="3048000" lvl="4" indent="-440055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2135">
                <a:solidFill>
                  <a:schemeClr val="dk2"/>
                </a:solidFill>
              </a:defRPr>
            </a:lvl5pPr>
            <a:lvl6pPr marL="3657600" lvl="5" indent="-440055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2135">
                <a:solidFill>
                  <a:schemeClr val="dk2"/>
                </a:solidFill>
              </a:defRPr>
            </a:lvl6pPr>
            <a:lvl7pPr marL="4267200" lvl="6" indent="-440055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2135">
                <a:solidFill>
                  <a:schemeClr val="dk2"/>
                </a:solidFill>
              </a:defRPr>
            </a:lvl7pPr>
            <a:lvl8pPr marL="4876800" lvl="7" indent="-440055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2135">
                <a:solidFill>
                  <a:schemeClr val="dk2"/>
                </a:solidFill>
              </a:defRPr>
            </a:lvl8pPr>
            <a:lvl9pPr marL="5486400" lvl="8" indent="-440055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Clr>
                <a:schemeClr val="dk2"/>
              </a:buClr>
              <a:buSzPts val="1600"/>
              <a:buChar char="■"/>
              <a:defRPr sz="2135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0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9" Type="http://schemas.openxmlformats.org/officeDocument/2006/relationships/image" Target="../media/image4.png"/><Relationship Id="rId18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57D92-B34F-49C4-BDB1-FF34504696C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0F57D92-B34F-49C4-BDB1-FF34504696C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microsoft.com/office/2007/relationships/hdphoto" Target="../media/image11.wdp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4.jpeg"/></Relationships>
</file>

<file path=ppt/slides/_rels/slide2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image" Target="../media/image18.jpeg"/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7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microsoft.com/office/2007/relationships/hdphoto" Target="../media/image11.wdp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004457" y="1724298"/>
            <a:ext cx="6335486" cy="3513908"/>
            <a:chOff x="2991394" y="1933303"/>
            <a:chExt cx="6335486" cy="351390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1394" y="1933303"/>
              <a:ext cx="6335486" cy="3513908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4453384" y="2232856"/>
              <a:ext cx="341151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 err="1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pattFill prst="dkUpDiag">
                    <a:fgClr>
                      <a:schemeClr val="tx2"/>
                    </a:fgClr>
                    <a:bgClr>
                      <a:schemeClr val="tx2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Khởi</a:t>
              </a:r>
              <a:r>
                <a:rPr lang="en-US" sz="5400" b="1" cap="none" spc="0" dirty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pattFill prst="dkUpDiag">
                    <a:fgClr>
                      <a:schemeClr val="tx2"/>
                    </a:fgClr>
                    <a:bgClr>
                      <a:schemeClr val="tx2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b="1" cap="none" spc="0" dirty="0" err="1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pattFill prst="dkUpDiag">
                    <a:fgClr>
                      <a:schemeClr val="tx2"/>
                    </a:fgClr>
                    <a:bgClr>
                      <a:schemeClr val="tx2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endPara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2236107" y="2441690"/>
            <a:ext cx="3581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600">
                <a:latin typeface=".VnTime" panose="020B7200000000000000" pitchFamily="34" charset="0"/>
              </a:rPr>
              <a:t> +</a:t>
            </a:r>
            <a:r>
              <a:rPr lang="vi-VN" altLang="en-US" sz="3600">
                <a:latin typeface=".VnTime" panose="020B7200000000000000" pitchFamily="34" charset="0"/>
              </a:rPr>
              <a:t> </a:t>
            </a:r>
            <a:r>
              <a:rPr lang="vi-VN" altLang="en-US" sz="3600" b="1"/>
              <a:t>Trường   Sơn</a:t>
            </a:r>
            <a:endParaRPr lang="en-US" altLang="en-US" sz="3600" b="1"/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2362201" y="3342936"/>
            <a:ext cx="27876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>
                <a:latin typeface=".VnTime" panose="020B7200000000000000" pitchFamily="34" charset="0"/>
              </a:rPr>
              <a:t>+ </a:t>
            </a:r>
            <a:r>
              <a:rPr lang="vi-VN" altLang="en-US" sz="3600" b="1"/>
              <a:t>Sóc   Trăng</a:t>
            </a:r>
            <a:endParaRPr lang="en-US" altLang="en-US" sz="3600" b="1"/>
          </a:p>
        </p:txBody>
      </p:sp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2332945" y="4237831"/>
            <a:ext cx="34099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>
                <a:latin typeface=".VnTime" panose="020B7200000000000000" pitchFamily="34" charset="0"/>
              </a:rPr>
              <a:t>+ </a:t>
            </a:r>
            <a:r>
              <a:rPr lang="vi-VN" altLang="en-US" sz="3600" b="1"/>
              <a:t>Vàm   Cỏ  Tây</a:t>
            </a:r>
            <a:endParaRPr lang="en-US" altLang="en-US" sz="3600" b="1"/>
          </a:p>
        </p:txBody>
      </p:sp>
      <p:sp>
        <p:nvSpPr>
          <p:cNvPr id="7" name="Text Box 24"/>
          <p:cNvSpPr txBox="1">
            <a:spLocks noChangeArrowheads="1"/>
          </p:cNvSpPr>
          <p:nvPr/>
        </p:nvSpPr>
        <p:spPr bwMode="auto">
          <a:xfrm>
            <a:off x="1524000" y="685801"/>
            <a:ext cx="2362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vi-VN" altLang="en-US" sz="2000"/>
          </a:p>
        </p:txBody>
      </p:sp>
      <p:sp>
        <p:nvSpPr>
          <p:cNvPr id="8" name="Line 37"/>
          <p:cNvSpPr>
            <a:spLocks noChangeShapeType="1"/>
          </p:cNvSpPr>
          <p:nvPr/>
        </p:nvSpPr>
        <p:spPr bwMode="auto">
          <a:xfrm flipV="1">
            <a:off x="3713164" y="3436598"/>
            <a:ext cx="76200" cy="457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39"/>
          <p:cNvSpPr>
            <a:spLocks noChangeShapeType="1"/>
          </p:cNvSpPr>
          <p:nvPr/>
        </p:nvSpPr>
        <p:spPr bwMode="auto">
          <a:xfrm flipV="1">
            <a:off x="4437970" y="2536939"/>
            <a:ext cx="76200" cy="457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40"/>
          <p:cNvSpPr>
            <a:spLocks noChangeShapeType="1"/>
          </p:cNvSpPr>
          <p:nvPr/>
        </p:nvSpPr>
        <p:spPr bwMode="auto">
          <a:xfrm flipV="1">
            <a:off x="3906157" y="4339430"/>
            <a:ext cx="76200" cy="457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42"/>
          <p:cNvSpPr>
            <a:spLocks noChangeShapeType="1"/>
          </p:cNvSpPr>
          <p:nvPr/>
        </p:nvSpPr>
        <p:spPr bwMode="auto">
          <a:xfrm flipV="1">
            <a:off x="4711020" y="4318793"/>
            <a:ext cx="76200" cy="457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7420883" y="2451215"/>
            <a:ext cx="27717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vi-VN" altLang="en-US" sz="3600" b="1" i="1">
                <a:solidFill>
                  <a:srgbClr val="A50021"/>
                </a:solidFill>
                <a:cs typeface="Times New Roman" panose="02020603050405020304" pitchFamily="18" charset="0"/>
              </a:rPr>
              <a:t>2 tiếng</a:t>
            </a:r>
            <a:endParaRPr lang="en-US" altLang="en-US" sz="3600" b="1" i="1">
              <a:solidFill>
                <a:srgbClr val="A50021"/>
              </a:solidFill>
              <a:cs typeface="Times New Roman" panose="02020603050405020304" pitchFamily="18" charset="0"/>
            </a:endParaRP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7362827" y="3334999"/>
            <a:ext cx="27717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vi-VN" altLang="en-US" sz="3600" b="1" i="1">
                <a:solidFill>
                  <a:srgbClr val="A50021"/>
                </a:solidFill>
                <a:cs typeface="Times New Roman" panose="02020603050405020304" pitchFamily="18" charset="0"/>
              </a:rPr>
              <a:t>2 tiếng</a:t>
            </a:r>
            <a:endParaRPr lang="en-US" altLang="en-US" sz="3600" b="1" i="1">
              <a:solidFill>
                <a:srgbClr val="A50021"/>
              </a:solidFill>
              <a:cs typeface="Times New Roman" panose="02020603050405020304" pitchFamily="18" charset="0"/>
            </a:endParaRP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7420883" y="4244181"/>
            <a:ext cx="27717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vi-VN" altLang="en-US" sz="3600" b="1" i="1">
                <a:solidFill>
                  <a:srgbClr val="A50021"/>
                </a:solidFill>
                <a:cs typeface="Times New Roman" panose="02020603050405020304" pitchFamily="18" charset="0"/>
              </a:rPr>
              <a:t>3 tiếng</a:t>
            </a:r>
            <a:endParaRPr lang="en-US" altLang="en-US" sz="3600" b="1" i="1">
              <a:solidFill>
                <a:srgbClr val="A50021"/>
              </a:solidFill>
              <a:cs typeface="Times New Roman" panose="02020603050405020304" pitchFamily="18" charset="0"/>
            </a:endParaRPr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2412775" y="3334546"/>
            <a:ext cx="10779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vi-VN" altLang="en-US" sz="3600" b="1">
                <a:solidFill>
                  <a:srgbClr val="FF0000"/>
                </a:solidFill>
                <a:cs typeface="Times New Roman" panose="02020603050405020304" pitchFamily="18" charset="0"/>
              </a:rPr>
              <a:t>S</a:t>
            </a:r>
            <a:endParaRPr lang="en-US" altLang="en-US" sz="3600" b="1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4237945" y="2451215"/>
            <a:ext cx="10779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vi-VN" altLang="en-US" sz="3600" b="1">
                <a:solidFill>
                  <a:srgbClr val="FF0000"/>
                </a:solidFill>
                <a:cs typeface="Times New Roman" panose="02020603050405020304" pitchFamily="18" charset="0"/>
              </a:rPr>
              <a:t>S</a:t>
            </a:r>
            <a:endParaRPr lang="en-US" altLang="en-US" sz="3600" b="1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2423659" y="4223091"/>
            <a:ext cx="1077912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vi-VN" altLang="en-US" sz="3700" b="1">
                <a:solidFill>
                  <a:srgbClr val="FF0000"/>
                </a:solidFill>
                <a:cs typeface="Times New Roman" panose="02020603050405020304" pitchFamily="18" charset="0"/>
              </a:rPr>
              <a:t>V</a:t>
            </a:r>
            <a:endParaRPr lang="en-US" altLang="en-US" sz="3700" b="1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8" name="Rectangle 11"/>
          <p:cNvSpPr>
            <a:spLocks noChangeArrowheads="1"/>
          </p:cNvSpPr>
          <p:nvPr/>
        </p:nvSpPr>
        <p:spPr bwMode="auto">
          <a:xfrm>
            <a:off x="3465061" y="3334546"/>
            <a:ext cx="10779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vi-VN" altLang="en-US" sz="3600" b="1">
                <a:solidFill>
                  <a:srgbClr val="FF0000"/>
                </a:solidFill>
                <a:cs typeface="Times New Roman" panose="02020603050405020304" pitchFamily="18" charset="0"/>
              </a:rPr>
              <a:t>T</a:t>
            </a:r>
            <a:endParaRPr lang="en-US" altLang="en-US" sz="3600" b="1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9" name="Rectangle 11"/>
          <p:cNvSpPr>
            <a:spLocks noChangeArrowheads="1"/>
          </p:cNvSpPr>
          <p:nvPr/>
        </p:nvSpPr>
        <p:spPr bwMode="auto">
          <a:xfrm>
            <a:off x="2420258" y="2436700"/>
            <a:ext cx="1077913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vi-VN" altLang="en-US" sz="3700" b="1">
                <a:solidFill>
                  <a:srgbClr val="FF0000"/>
                </a:solidFill>
                <a:cs typeface="Times New Roman" panose="02020603050405020304" pitchFamily="18" charset="0"/>
              </a:rPr>
              <a:t>T</a:t>
            </a:r>
            <a:endParaRPr lang="en-US" altLang="en-US" sz="3700" b="1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20" name="Rectangle 11"/>
          <p:cNvSpPr>
            <a:spLocks noChangeArrowheads="1"/>
          </p:cNvSpPr>
          <p:nvPr/>
        </p:nvSpPr>
        <p:spPr bwMode="auto">
          <a:xfrm>
            <a:off x="4477658" y="4228306"/>
            <a:ext cx="10779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vi-VN" altLang="en-US" sz="3600" b="1">
                <a:solidFill>
                  <a:srgbClr val="FF0000"/>
                </a:solidFill>
                <a:cs typeface="Times New Roman" panose="02020603050405020304" pitchFamily="18" charset="0"/>
              </a:rPr>
              <a:t>T</a:t>
            </a:r>
            <a:endParaRPr lang="en-US" altLang="en-US" sz="3600" b="1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3715658" y="4228306"/>
            <a:ext cx="10779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vi-VN" altLang="en-US" sz="3600" b="1">
                <a:solidFill>
                  <a:srgbClr val="FF0000"/>
                </a:solidFill>
                <a:cs typeface="Times New Roman" panose="02020603050405020304" pitchFamily="18" charset="0"/>
              </a:rPr>
              <a:t>C</a:t>
            </a:r>
            <a:endParaRPr lang="en-US" altLang="en-US" sz="3600" b="1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22" name="Rectangle 19"/>
          <p:cNvSpPr>
            <a:spLocks noChangeArrowheads="1"/>
          </p:cNvSpPr>
          <p:nvPr/>
        </p:nvSpPr>
        <p:spPr bwMode="auto">
          <a:xfrm>
            <a:off x="1378856" y="1341119"/>
            <a:ext cx="985520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/>
              <a:t>b) </a:t>
            </a:r>
            <a:r>
              <a:rPr lang="en-US" altLang="en-US" sz="3600" b="1"/>
              <a:t>Tên địa lí</a:t>
            </a:r>
            <a:r>
              <a:rPr lang="en-US" altLang="en-US" sz="3600"/>
              <a:t>:</a:t>
            </a:r>
            <a:r>
              <a:rPr lang="en-US" altLang="en-US" sz="3600" b="1">
                <a:solidFill>
                  <a:srgbClr val="0033CC"/>
                </a:solidFill>
              </a:rPr>
              <a:t> </a:t>
            </a:r>
            <a:r>
              <a:rPr lang="en-US" altLang="en-US" sz="3600"/>
              <a:t>Trường Sơn, Sóc Trăng, Vàm Cỏ Tây</a:t>
            </a:r>
            <a:endParaRPr lang="en-US" altLang="en-US" sz="3600"/>
          </a:p>
        </p:txBody>
      </p:sp>
      <p:sp>
        <p:nvSpPr>
          <p:cNvPr id="23" name="Rectangle 10"/>
          <p:cNvSpPr>
            <a:spLocks noChangeArrowheads="1"/>
          </p:cNvSpPr>
          <p:nvPr/>
        </p:nvSpPr>
        <p:spPr bwMode="auto">
          <a:xfrm>
            <a:off x="1524000" y="4955381"/>
            <a:ext cx="9107487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vi-VN" altLang="en-US" sz="3400" b="1" u="sng">
                <a:solidFill>
                  <a:srgbClr val="FF0000"/>
                </a:solidFill>
              </a:rPr>
              <a:t>Nhận xét</a:t>
            </a:r>
            <a:r>
              <a:rPr lang="vi-VN" altLang="en-US" sz="3400" b="1">
                <a:solidFill>
                  <a:srgbClr val="FF0000"/>
                </a:solidFill>
              </a:rPr>
              <a:t>: </a:t>
            </a:r>
            <a:r>
              <a:rPr lang="vi-VN" altLang="en-US" sz="3400" b="1"/>
              <a:t>Khi viết tên địa lí Việt Nam cần viết hoa chữ cái đầu của mỗi tiếng tạo thành tên đó.</a:t>
            </a:r>
            <a:endParaRPr lang="en-US" altLang="en-US" sz="3400">
              <a:latin typeface="VNI-Times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2259874" y="1604140"/>
            <a:ext cx="7014755" cy="3529563"/>
            <a:chOff x="501963" y="593139"/>
            <a:chExt cx="4692591" cy="3155143"/>
          </a:xfrm>
        </p:grpSpPr>
        <p:grpSp>
          <p:nvGrpSpPr>
            <p:cNvPr id="17" name="Group 16"/>
            <p:cNvGrpSpPr/>
            <p:nvPr/>
          </p:nvGrpSpPr>
          <p:grpSpPr>
            <a:xfrm rot="779021">
              <a:off x="1906329" y="593139"/>
              <a:ext cx="3288225" cy="2133473"/>
              <a:chOff x="1214333" y="5025712"/>
              <a:chExt cx="1133475" cy="1571625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1214333" y="5025712"/>
                <a:ext cx="1133475" cy="1571625"/>
                <a:chOff x="1214333" y="5025712"/>
                <a:chExt cx="1133475" cy="1571625"/>
              </a:xfrm>
            </p:grpSpPr>
            <p:pic>
              <p:nvPicPr>
                <p:cNvPr id="20" name="Picture 19"/>
                <p:cNvPicPr>
                  <a:picLocks noChangeAspect="1"/>
                </p:cNvPicPr>
                <p:nvPr/>
              </p:nvPicPr>
              <p:blipFill>
                <a:blip r:embed="rId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20594517">
                  <a:off x="1214333" y="5025712"/>
                  <a:ext cx="1133475" cy="1571625"/>
                </a:xfrm>
                <a:prstGeom prst="rect">
                  <a:avLst/>
                </a:prstGeom>
              </p:spPr>
            </p:pic>
            <p:sp>
              <p:nvSpPr>
                <p:cNvPr id="21" name="Rectangle 20"/>
                <p:cNvSpPr/>
                <p:nvPr/>
              </p:nvSpPr>
              <p:spPr>
                <a:xfrm rot="20628557">
                  <a:off x="1260343" y="5126751"/>
                  <a:ext cx="971554" cy="135805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9" name="Rectangle 18"/>
              <p:cNvSpPr/>
              <p:nvPr/>
            </p:nvSpPr>
            <p:spPr>
              <a:xfrm rot="20665241">
                <a:off x="1233129" y="5256934"/>
                <a:ext cx="1025979" cy="871493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 err="1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Hoạt</a:t>
                </a:r>
                <a:r>
                  <a:rPr lang="en-US" sz="4000" b="1" dirty="0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động</a:t>
                </a:r>
                <a:r>
                  <a:rPr lang="en-US" sz="4000" b="1" dirty="0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2. </a:t>
                </a:r>
                <a:endParaRPr lang="en-US" sz="40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solidFill>
                    <a:srgbClr val="92D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sz="4000" b="1" dirty="0" err="1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Ghi</a:t>
                </a:r>
                <a:r>
                  <a:rPr lang="en-US" sz="4000" b="1" dirty="0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nhớ</a:t>
                </a:r>
                <a:endParaRPr lang="en-US" sz="40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solidFill>
                    <a:srgbClr val="92D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501963" y="891735"/>
              <a:ext cx="2127132" cy="2856547"/>
              <a:chOff x="1086331" y="3256870"/>
              <a:chExt cx="1539304" cy="1628775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4094" b="100000" l="0" r="59322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5218"/>
              <a:stretch>
                <a:fillRect/>
              </a:stretch>
            </p:blipFill>
            <p:spPr>
              <a:xfrm>
                <a:off x="1086331" y="3256870"/>
                <a:ext cx="1539304" cy="1628775"/>
              </a:xfrm>
              <a:prstGeom prst="rect">
                <a:avLst/>
              </a:prstGeom>
            </p:spPr>
          </p:pic>
          <p:sp>
            <p:nvSpPr>
              <p:cNvPr id="22" name="Oval 21"/>
              <p:cNvSpPr/>
              <p:nvPr/>
            </p:nvSpPr>
            <p:spPr>
              <a:xfrm>
                <a:off x="1489166" y="3791352"/>
                <a:ext cx="127506" cy="12750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1908200" y="3727599"/>
                <a:ext cx="127506" cy="12750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1024708" y="1277258"/>
            <a:ext cx="2971800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177143" y="2104574"/>
            <a:ext cx="7953829" cy="275771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defRPr/>
            </a:pPr>
            <a:r>
              <a:rPr lang="vi-VN" sz="3200" b="1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>
                <a:solidFill>
                  <a:schemeClr val="tx1"/>
                </a:solidFill>
                <a:cs typeface="Times New Roman" panose="02020603050405020304" pitchFamily="18" charset="0"/>
              </a:rPr>
              <a:t>       </a:t>
            </a:r>
            <a:r>
              <a:rPr lang="vi-VN" sz="3200" b="1">
                <a:solidFill>
                  <a:schemeClr val="tx1"/>
                </a:solidFill>
                <a:cs typeface="Times New Roman" panose="02020603050405020304" pitchFamily="18" charset="0"/>
              </a:rPr>
              <a:t>Khi viết tên người, tên địa lí Việt Nam, cần viết hoa chữ cái đầu của mỗi tiếng tạo thành tên đó.</a:t>
            </a:r>
            <a:endParaRPr lang="vi-VN" sz="3200" b="1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2786744" y="1206221"/>
            <a:ext cx="6749142" cy="3385182"/>
          </a:xfrm>
          <a:prstGeom prst="cloud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hãy lấy ví dụ về danh từ chung và danh từ riêng!</a:t>
            </a:r>
            <a:endParaRPr lang="en-US" sz="32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loud 3"/>
          <p:cNvSpPr/>
          <p:nvPr/>
        </p:nvSpPr>
        <p:spPr>
          <a:xfrm>
            <a:off x="2786744" y="1206221"/>
            <a:ext cx="6749142" cy="3385182"/>
          </a:xfrm>
          <a:prstGeom prst="cloud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hãy viết 1 tên người và 1 tên địa lí Việt Nam</a:t>
            </a:r>
            <a:endParaRPr lang="en-US" sz="32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589" y="1933303"/>
            <a:ext cx="8282381" cy="351390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846859" y="2167542"/>
            <a:ext cx="67938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698171" y="1315197"/>
            <a:ext cx="10363200" cy="609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CC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just">
              <a:lnSpc>
                <a:spcPct val="114000"/>
              </a:lnSpc>
              <a:spcBef>
                <a:spcPct val="50000"/>
              </a:spcBef>
            </a:pPr>
            <a:r>
              <a:rPr lang="en-US" altLang="en-US" sz="3200">
                <a:latin typeface="Times New Roman" panose="02020603050405020304" pitchFamily="18" charset="0"/>
              </a:rPr>
              <a:t>Bài 1. </a:t>
            </a:r>
            <a:r>
              <a:rPr lang="vi-VN" altLang="en-US" sz="3200">
                <a:latin typeface="Times New Roman" panose="02020603050405020304" pitchFamily="18" charset="0"/>
              </a:rPr>
              <a:t>Viết tên em và địa chỉ gia đình em. </a:t>
            </a:r>
            <a:endParaRPr lang="vi-VN" altLang="en-US" sz="3200">
              <a:latin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98172" y="2451556"/>
            <a:ext cx="21771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US" sz="3200">
                <a:solidFill>
                  <a:srgbClr val="003F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 em:</a:t>
            </a:r>
            <a:endParaRPr lang="en-US" sz="3200">
              <a:solidFill>
                <a:srgbClr val="003FB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98172" y="3162756"/>
            <a:ext cx="94778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US" sz="3200">
                <a:solidFill>
                  <a:srgbClr val="003F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 chỉ gia đình em:</a:t>
            </a:r>
            <a:endParaRPr lang="en-US" sz="3200">
              <a:solidFill>
                <a:srgbClr val="003FB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44686" y="2451556"/>
            <a:ext cx="5210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 Quỳnh Hương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98171" y="3908282"/>
            <a:ext cx="91585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nhà 39, ngõ 298, tổ 7, phường Ngọc Lâm, quận Long Biên, thành phố Hà Nội. 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loud 1"/>
          <p:cNvSpPr/>
          <p:nvPr/>
        </p:nvSpPr>
        <p:spPr>
          <a:xfrm>
            <a:off x="9453880" y="0"/>
            <a:ext cx="2607310" cy="187388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vi-VN" altLang="en-US" sz="2400" b="1"/>
              <a:t>LÀM VỞ</a:t>
            </a:r>
            <a:endParaRPr lang="vi-VN" altLang="en-US" sz="24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71971" y="1217632"/>
            <a:ext cx="4988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sao các từ “số nhà”, “ngõ”, “tổ”, “phường”, “quận”, “thành phố” không viết hoa?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1971" y="3477546"/>
            <a:ext cx="498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viết tên và địa chỉ nhà, con cần lưu ý điều gì?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660571" y="1173213"/>
            <a:ext cx="5704115" cy="1027764"/>
            <a:chOff x="5660571" y="1070527"/>
            <a:chExt cx="5704115" cy="1027764"/>
          </a:xfrm>
        </p:grpSpPr>
        <p:sp>
          <p:nvSpPr>
            <p:cNvPr id="12" name="TextBox 11"/>
            <p:cNvSpPr txBox="1"/>
            <p:nvPr/>
          </p:nvSpPr>
          <p:spPr>
            <a:xfrm>
              <a:off x="6379225" y="1144184"/>
              <a:ext cx="498546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 algn="just">
                <a:buFont typeface="Wingdings" panose="05000000000000000000" pitchFamily="2" charset="2"/>
                <a:buChar char="ü"/>
              </a:pPr>
              <a:r>
                <a:rPr lang="en-US" sz="2800">
                  <a:solidFill>
                    <a:srgbClr val="003FB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 từ trên không viết hoa vì nó là danh từ chung.</a:t>
              </a:r>
              <a:endParaRPr lang="en-US" sz="2800">
                <a:solidFill>
                  <a:srgbClr val="003FB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" name="Curved Down Arrow 1"/>
            <p:cNvSpPr/>
            <p:nvPr/>
          </p:nvSpPr>
          <p:spPr>
            <a:xfrm>
              <a:off x="5660571" y="1070527"/>
              <a:ext cx="718654" cy="308330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660571" y="3393405"/>
            <a:ext cx="5704115" cy="1469136"/>
            <a:chOff x="5660571" y="3393405"/>
            <a:chExt cx="5704115" cy="1469136"/>
          </a:xfrm>
        </p:grpSpPr>
        <p:sp>
          <p:nvSpPr>
            <p:cNvPr id="6" name="TextBox 5"/>
            <p:cNvSpPr txBox="1"/>
            <p:nvPr/>
          </p:nvSpPr>
          <p:spPr>
            <a:xfrm>
              <a:off x="6379225" y="3477546"/>
              <a:ext cx="4985461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 algn="just">
                <a:buFont typeface="Wingdings" panose="05000000000000000000" pitchFamily="2" charset="2"/>
                <a:buChar char="ü"/>
              </a:pPr>
              <a:r>
                <a:rPr lang="en-US" sz="2800">
                  <a:solidFill>
                    <a:srgbClr val="003FB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 hoa các danh từ riêng, còn các danh từ chung không viết hoa.</a:t>
              </a:r>
              <a:endParaRPr lang="en-US" sz="2800">
                <a:solidFill>
                  <a:srgbClr val="003FB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Curved Down Arrow 8"/>
            <p:cNvSpPr/>
            <p:nvPr/>
          </p:nvSpPr>
          <p:spPr>
            <a:xfrm>
              <a:off x="5660571" y="3393405"/>
              <a:ext cx="718654" cy="308330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 bwMode="auto">
          <a:xfrm>
            <a:off x="884563" y="2875725"/>
            <a:ext cx="10737751" cy="1005680"/>
            <a:chOff x="-8052" y="1699617"/>
            <a:chExt cx="9469074" cy="1006257"/>
          </a:xfrm>
          <a:solidFill>
            <a:srgbClr val="FF99FF"/>
          </a:solidFill>
        </p:grpSpPr>
        <p:sp>
          <p:nvSpPr>
            <p:cNvPr id="5" name="Rectangle 4"/>
            <p:cNvSpPr/>
            <p:nvPr/>
          </p:nvSpPr>
          <p:spPr>
            <a:xfrm>
              <a:off x="678063" y="1699617"/>
              <a:ext cx="8782959" cy="100625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Hiểu được quy tắc viết hoa tên người, tên địa lí Việt Nam.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 bwMode="auto">
          <a:xfrm>
            <a:off x="906510" y="4561286"/>
            <a:ext cx="10715804" cy="910467"/>
            <a:chOff x="-8052" y="1747250"/>
            <a:chExt cx="8976506" cy="910989"/>
          </a:xfrm>
        </p:grpSpPr>
        <p:sp>
          <p:nvSpPr>
            <p:cNvPr id="13" name="Rectangle 12"/>
            <p:cNvSpPr/>
            <p:nvPr/>
          </p:nvSpPr>
          <p:spPr>
            <a:xfrm>
              <a:off x="657899" y="1747250"/>
              <a:ext cx="8310555" cy="910989"/>
            </a:xfrm>
            <a:prstGeom prst="rect">
              <a:avLst/>
            </a:prstGeom>
            <a:solidFill>
              <a:srgbClr val="66FFFF"/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r>
                <a:rPr lang="en-US"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 đúng tên người, tên địa lí Việt Nam khi viết.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" name="Cloud Callout 8"/>
          <p:cNvSpPr/>
          <p:nvPr/>
        </p:nvSpPr>
        <p:spPr>
          <a:xfrm>
            <a:off x="2762959" y="391737"/>
            <a:ext cx="6923875" cy="2109264"/>
          </a:xfrm>
          <a:prstGeom prst="cloudCallout">
            <a:avLst>
              <a:gd name="adj1" fmla="val -73449"/>
              <a:gd name="adj2" fmla="val 51105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 con đã đạt được mục tiêu nào của bài?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2908" y="1022348"/>
            <a:ext cx="99277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Bài 2. </a:t>
            </a:r>
            <a:r>
              <a:rPr lang="vi-VN" sz="3200" b="1">
                <a:cs typeface="Times New Roman" panose="02020603050405020304" pitchFamily="18" charset="0"/>
              </a:rPr>
              <a:t>Viết tên một số xã (phường, thị trấn) ở huyện (quận, thị xã, thành phố) của em. </a:t>
            </a:r>
            <a:endParaRPr lang="vi-VN" sz="3200" b="1">
              <a:cs typeface="Times New Roman" panose="02020603050405020304" pitchFamily="18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182908" y="2389852"/>
            <a:ext cx="1028337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vi-VN" altLang="en-US" sz="3200" b="1">
                <a:solidFill>
                  <a:srgbClr val="FF0000"/>
                </a:solidFill>
              </a:rPr>
              <a:t>- phường Ngọc Lâm, quận Long Biên, thành phố Hà Nội.</a:t>
            </a:r>
            <a:endParaRPr lang="en-US" altLang="en-US" sz="3200">
              <a:solidFill>
                <a:srgbClr val="FF0000"/>
              </a:solidFill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182908" y="3264913"/>
            <a:ext cx="100284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vi-VN" altLang="en-US" sz="3200" b="1">
                <a:solidFill>
                  <a:srgbClr val="FF0000"/>
                </a:solidFill>
              </a:rPr>
              <a:t>- </a:t>
            </a:r>
            <a:r>
              <a:rPr lang="en-US" altLang="en-US" sz="3200" b="1">
                <a:solidFill>
                  <a:srgbClr val="FF0000"/>
                </a:solidFill>
              </a:rPr>
              <a:t>t</a:t>
            </a:r>
            <a:r>
              <a:rPr lang="vi-VN" altLang="en-US" sz="3200" b="1">
                <a:solidFill>
                  <a:srgbClr val="FF0000"/>
                </a:solidFill>
              </a:rPr>
              <a:t>hị trấn Yên Viên, huyện Gia Lâm, thành phố Hà Nội.</a:t>
            </a:r>
            <a:endParaRPr lang="en-US" altLang="en-US" sz="320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182908" y="4139974"/>
            <a:ext cx="10283378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vi-VN" altLang="en-US" sz="3200" b="1">
                <a:solidFill>
                  <a:srgbClr val="FF0000"/>
                </a:solidFill>
              </a:rPr>
              <a:t>- phường Đức Giang, quận Long Biên, thành phố Hà Nội.</a:t>
            </a:r>
            <a:endParaRPr lang="en-US" altLang="en-US" sz="32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51996" y="2627839"/>
            <a:ext cx="4988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viết tên </a:t>
            </a:r>
            <a:r>
              <a:rPr lang="vi-VN" sz="2800" b="1">
                <a:solidFill>
                  <a:srgbClr val="FF0000"/>
                </a:solidFill>
                <a:cs typeface="Times New Roman" panose="02020603050405020304" pitchFamily="18" charset="0"/>
              </a:rPr>
              <a:t>xã (phường, thị trấn) ở huyện (quận, thị xã, thành phố)</a:t>
            </a:r>
            <a:r>
              <a:rPr lang="en-US" sz="2800" b="1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viết thế nào?</a:t>
            </a:r>
            <a:endParaRPr lang="vi-VN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740596" y="2627839"/>
            <a:ext cx="5704115" cy="1395979"/>
            <a:chOff x="5660571" y="1070527"/>
            <a:chExt cx="5704115" cy="1395979"/>
          </a:xfrm>
        </p:grpSpPr>
        <p:sp>
          <p:nvSpPr>
            <p:cNvPr id="11" name="TextBox 10"/>
            <p:cNvSpPr txBox="1"/>
            <p:nvPr/>
          </p:nvSpPr>
          <p:spPr>
            <a:xfrm>
              <a:off x="6379225" y="1081511"/>
              <a:ext cx="4985461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 algn="just">
                <a:buFont typeface="Wingdings" panose="05000000000000000000" pitchFamily="2" charset="2"/>
                <a:buChar char="ü"/>
              </a:pPr>
              <a:r>
                <a:rPr lang="en-US" sz="2800">
                  <a:solidFill>
                    <a:srgbClr val="003FB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 hoa các danh từ riêng, còn các danh từ chung không viết hoa.</a:t>
              </a:r>
              <a:endParaRPr lang="en-US" sz="2800">
                <a:solidFill>
                  <a:srgbClr val="003FB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Curved Down Arrow 12"/>
            <p:cNvSpPr/>
            <p:nvPr/>
          </p:nvSpPr>
          <p:spPr>
            <a:xfrm>
              <a:off x="5660571" y="1070527"/>
              <a:ext cx="718654" cy="308330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4"/>
          <p:cNvSpPr/>
          <p:nvPr/>
        </p:nvSpPr>
        <p:spPr>
          <a:xfrm>
            <a:off x="2950845" y="1358900"/>
            <a:ext cx="6211570" cy="3324225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ãy viết đầy đủ họ và tên của 3 bạn trong tổ con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 bwMode="auto">
          <a:xfrm>
            <a:off x="884563" y="2875725"/>
            <a:ext cx="10737751" cy="1005680"/>
            <a:chOff x="-8052" y="1699617"/>
            <a:chExt cx="9469074" cy="1006257"/>
          </a:xfrm>
          <a:solidFill>
            <a:srgbClr val="FF99FF"/>
          </a:solidFill>
        </p:grpSpPr>
        <p:sp>
          <p:nvSpPr>
            <p:cNvPr id="5" name="Rectangle 4"/>
            <p:cNvSpPr/>
            <p:nvPr/>
          </p:nvSpPr>
          <p:spPr>
            <a:xfrm>
              <a:off x="678063" y="1699617"/>
              <a:ext cx="8782959" cy="100625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Hiểu được quy tắc viết hoa tên người, tên địa lí Việt Nam.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 bwMode="auto">
          <a:xfrm>
            <a:off x="906510" y="4561286"/>
            <a:ext cx="10715804" cy="910467"/>
            <a:chOff x="-8052" y="1747250"/>
            <a:chExt cx="8976506" cy="910989"/>
          </a:xfrm>
        </p:grpSpPr>
        <p:sp>
          <p:nvSpPr>
            <p:cNvPr id="13" name="Rectangle 12"/>
            <p:cNvSpPr/>
            <p:nvPr/>
          </p:nvSpPr>
          <p:spPr>
            <a:xfrm>
              <a:off x="657899" y="1747250"/>
              <a:ext cx="8310555" cy="910989"/>
            </a:xfrm>
            <a:prstGeom prst="rect">
              <a:avLst/>
            </a:prstGeom>
            <a:solidFill>
              <a:srgbClr val="66FFFF"/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r>
                <a:rPr lang="en-US"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 đúng tên người, tên địa lí Việt Nam khi viết.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" name="Cloud Callout 8"/>
          <p:cNvSpPr/>
          <p:nvPr/>
        </p:nvSpPr>
        <p:spPr>
          <a:xfrm>
            <a:off x="2762959" y="391737"/>
            <a:ext cx="6923875" cy="2109264"/>
          </a:xfrm>
          <a:prstGeom prst="cloudCallout">
            <a:avLst>
              <a:gd name="adj1" fmla="val -73449"/>
              <a:gd name="adj2" fmla="val 51105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 con đã đạt được mục tiêu nào của bài?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5478" y="1399720"/>
            <a:ext cx="99277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Bài 3. Viết tên và </a:t>
            </a:r>
            <a:r>
              <a:rPr lang="vi-VN" sz="3200" b="1"/>
              <a:t>tìm trên bản đồ</a:t>
            </a:r>
            <a:r>
              <a:rPr lang="en-US" sz="3200" b="1"/>
              <a:t>.</a:t>
            </a:r>
            <a:r>
              <a:rPr lang="en-US" sz="3200" b="1">
                <a:solidFill>
                  <a:schemeClr val="accent2"/>
                </a:solidFill>
              </a:rPr>
              <a:t> </a:t>
            </a:r>
            <a:endParaRPr lang="vi-VN" sz="3200" b="1">
              <a:solidFill>
                <a:schemeClr val="accent2"/>
              </a:solidFill>
            </a:endParaRPr>
          </a:p>
          <a:p>
            <a:pPr algn="just">
              <a:spcBef>
                <a:spcPct val="50000"/>
              </a:spcBef>
              <a:defRPr/>
            </a:pPr>
            <a:r>
              <a:rPr lang="vi-VN" sz="3200"/>
              <a:t>a. Các quận, huyện, thị xã ở tỉnh hoặc thành phố của em.</a:t>
            </a:r>
            <a:endParaRPr lang="vi-VN" sz="3200"/>
          </a:p>
          <a:p>
            <a:pPr algn="just">
              <a:spcBef>
                <a:spcPct val="50000"/>
              </a:spcBef>
              <a:defRPr/>
            </a:pPr>
            <a:r>
              <a:rPr lang="vi-VN" sz="3200"/>
              <a:t>b. Các danh lam thắng cảnh, di tích lịch sử ở tỉnh hoặc thành phố của em.</a:t>
            </a:r>
            <a:endParaRPr lang="vi-VN" sz="32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Content Placeholder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37729" y="716645"/>
            <a:ext cx="5372100" cy="51723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9459" name="TextBox 4"/>
          <p:cNvSpPr txBox="1">
            <a:spLocks noChangeArrowheads="1"/>
          </p:cNvSpPr>
          <p:nvPr/>
        </p:nvSpPr>
        <p:spPr bwMode="auto">
          <a:xfrm>
            <a:off x="7315200" y="5888946"/>
            <a:ext cx="4876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vi-VN" altLang="en-US" sz="2400" b="1">
                <a:solidFill>
                  <a:srgbClr val="002060"/>
                </a:solidFill>
              </a:rPr>
              <a:t>Bản đồ địa chính Hà Nội</a:t>
            </a:r>
            <a:endParaRPr lang="vi-VN" altLang="en-US" sz="2400" b="1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21659" y="717549"/>
            <a:ext cx="494211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Bài 3. Viết tên và </a:t>
            </a:r>
            <a:r>
              <a:rPr lang="vi-VN" sz="3200" b="1"/>
              <a:t>tìm trên bản đồ</a:t>
            </a:r>
            <a:r>
              <a:rPr lang="en-US" sz="3200" b="1"/>
              <a:t>.</a:t>
            </a:r>
            <a:r>
              <a:rPr lang="en-US" sz="3200" b="1">
                <a:solidFill>
                  <a:schemeClr val="accent2"/>
                </a:solidFill>
              </a:rPr>
              <a:t> </a:t>
            </a:r>
            <a:endParaRPr lang="vi-VN" sz="3200" b="1">
              <a:solidFill>
                <a:schemeClr val="accent2"/>
              </a:solidFill>
            </a:endParaRPr>
          </a:p>
          <a:p>
            <a:pPr algn="just">
              <a:spcBef>
                <a:spcPct val="50000"/>
              </a:spcBef>
              <a:defRPr/>
            </a:pPr>
            <a:r>
              <a:rPr lang="vi-VN" sz="3200"/>
              <a:t>a. Các quận, huyện, thị xã ở tỉnh hoặc thành phố của em.</a:t>
            </a:r>
            <a:endParaRPr lang="vi-VN" sz="3200"/>
          </a:p>
          <a:p>
            <a:pPr algn="just">
              <a:spcBef>
                <a:spcPct val="50000"/>
              </a:spcBef>
              <a:defRPr/>
            </a:pPr>
            <a:r>
              <a:rPr lang="vi-VN" sz="3200"/>
              <a:t>b. Các danh lam thắng cảnh, di tích lịch sử ở tỉnh hoặc thành phố của em.</a:t>
            </a:r>
            <a:endParaRPr lang="vi-VN" sz="32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ienbien_20_05_2006_08_57_37_SA"/>
          <p:cNvPicPr>
            <a:picLocks noGrp="1" noChangeAspect="1" noChangeArrowheads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01485" y="580571"/>
            <a:ext cx="4876800" cy="2859315"/>
          </a:xfrm>
          <a:noFill/>
        </p:spPr>
      </p:pic>
      <p:pic>
        <p:nvPicPr>
          <p:cNvPr id="5" name="Picture 6" descr="IMG_009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5657" y="580571"/>
            <a:ext cx="4891315" cy="2859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7" descr="h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485" y="3683000"/>
            <a:ext cx="48768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2249713" y="3294743"/>
            <a:ext cx="2278743" cy="2667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 Miếu</a:t>
            </a:r>
            <a:endParaRPr lang="en-US" sz="2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649029" y="3294743"/>
            <a:ext cx="2293257" cy="2667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Lăng Bác</a:t>
            </a:r>
            <a:endParaRPr lang="en-US" sz="2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249712" y="6070600"/>
            <a:ext cx="2278743" cy="2667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 Gươm</a:t>
            </a:r>
            <a:endParaRPr lang="en-US" sz="2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656" y="3688442"/>
            <a:ext cx="4891315" cy="2585357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7670801" y="6070600"/>
            <a:ext cx="2293257" cy="2667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chùa Một Cột</a:t>
            </a:r>
            <a:endParaRPr lang="en-US" sz="2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 bwMode="auto">
          <a:xfrm>
            <a:off x="884563" y="2875725"/>
            <a:ext cx="10737751" cy="1005680"/>
            <a:chOff x="-8052" y="1699617"/>
            <a:chExt cx="9469074" cy="1006257"/>
          </a:xfrm>
          <a:solidFill>
            <a:srgbClr val="FF99FF"/>
          </a:solidFill>
        </p:grpSpPr>
        <p:sp>
          <p:nvSpPr>
            <p:cNvPr id="5" name="Rectangle 4"/>
            <p:cNvSpPr/>
            <p:nvPr/>
          </p:nvSpPr>
          <p:spPr>
            <a:xfrm>
              <a:off x="678063" y="1699617"/>
              <a:ext cx="8782959" cy="100625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Hiểu được quy tắc viết hoa tên người, tên địa lí Việt Nam.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 bwMode="auto">
          <a:xfrm>
            <a:off x="906510" y="4561286"/>
            <a:ext cx="10715804" cy="910467"/>
            <a:chOff x="-8052" y="1747250"/>
            <a:chExt cx="8976506" cy="910989"/>
          </a:xfrm>
        </p:grpSpPr>
        <p:sp>
          <p:nvSpPr>
            <p:cNvPr id="13" name="Rectangle 12"/>
            <p:cNvSpPr/>
            <p:nvPr/>
          </p:nvSpPr>
          <p:spPr>
            <a:xfrm>
              <a:off x="657899" y="1747250"/>
              <a:ext cx="8310555" cy="910989"/>
            </a:xfrm>
            <a:prstGeom prst="rect">
              <a:avLst/>
            </a:prstGeom>
            <a:solidFill>
              <a:srgbClr val="66FFFF"/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r>
                <a:rPr lang="en-US"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 đúng tên người, tên địa lí Việt Nam khi viết.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" name="Cloud Callout 8"/>
          <p:cNvSpPr/>
          <p:nvPr/>
        </p:nvSpPr>
        <p:spPr>
          <a:xfrm>
            <a:off x="2762959" y="391737"/>
            <a:ext cx="6923875" cy="2109264"/>
          </a:xfrm>
          <a:prstGeom prst="cloudCallout">
            <a:avLst>
              <a:gd name="adj1" fmla="val -73449"/>
              <a:gd name="adj2" fmla="val 51105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 con đã đạt được mục tiêu nào của bài?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726" y="1933303"/>
            <a:ext cx="5159828" cy="351390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699130" y="2167542"/>
            <a:ext cx="30893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/>
          <p:cNvSpPr/>
          <p:nvPr/>
        </p:nvSpPr>
        <p:spPr>
          <a:xfrm>
            <a:off x="863599" y="1160776"/>
            <a:ext cx="5174343" cy="3028402"/>
          </a:xfrm>
          <a:prstGeom prst="cloudCallout">
            <a:avLst>
              <a:gd name="adj1" fmla="val -51176"/>
              <a:gd name="adj2" fmla="val 93444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viết hoa tên người, tên địa lí Việt Nam ta cần lưu ý điều gì?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" name="Double Wave 5"/>
          <p:cNvSpPr/>
          <p:nvPr/>
        </p:nvSpPr>
        <p:spPr>
          <a:xfrm>
            <a:off x="1226820" y="865505"/>
            <a:ext cx="9738995" cy="4977130"/>
          </a:xfrm>
          <a:prstGeom prst="doubleWave">
            <a:avLst>
              <a:gd name="adj1" fmla="val 6250"/>
              <a:gd name="adj2" fmla="val -314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vi-VN" altLang="en-US" sz="3200">
                <a:solidFill>
                  <a:schemeClr val="tx1"/>
                </a:solidFill>
                <a:sym typeface="+mn-ea"/>
              </a:rPr>
              <a:t>- Tìm hiểu cách viết hoa một số tên người,</a:t>
            </a:r>
            <a:endParaRPr lang="vi-VN" altLang="en-US" sz="3200">
              <a:solidFill>
                <a:schemeClr val="tx1"/>
              </a:solidFill>
            </a:endParaRPr>
          </a:p>
          <a:p>
            <a:pPr algn="l"/>
            <a:r>
              <a:rPr lang="vi-VN" altLang="en-US" sz="3200">
                <a:solidFill>
                  <a:schemeClr val="tx1"/>
                </a:solidFill>
                <a:sym typeface="+mn-ea"/>
              </a:rPr>
              <a:t> tên đất phiên âm theo tiếng dân tộc.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tên người thân trong gia đình, tên các tỉnh, thành phố trên đất nước ta.</a:t>
            </a:r>
            <a:endParaRPr lang="en-US" sz="3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 bị bài sau: </a:t>
            </a:r>
            <a:endParaRPr lang="en-US" sz="3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viết tên người, tên địa lí Việt Nam</a:t>
            </a:r>
            <a:endParaRPr lang="vi-VN" sz="32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Tx/>
              <a:buChar char="-"/>
            </a:pPr>
            <a:endParaRPr lang="en-US"/>
          </a:p>
          <a:p>
            <a:pPr marL="285750" indent="-285750" algn="ctr">
              <a:buFontTx/>
              <a:buChar char="-"/>
            </a:pPr>
            <a:endParaRPr lang="en-US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6605632" y="1257385"/>
            <a:ext cx="4702628" cy="2501173"/>
          </a:xfrm>
          <a:prstGeom prst="wedgeRoundRectCallout">
            <a:avLst>
              <a:gd name="adj1" fmla="val 61774"/>
              <a:gd name="adj2" fmla="val 96445"/>
              <a:gd name="adj3" fmla="val 16667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800" b="1">
                <a:solidFill>
                  <a:schemeClr val="tx1"/>
                </a:solidFill>
                <a:cs typeface="Times New Roman" panose="02020603050405020304" pitchFamily="18" charset="0"/>
              </a:rPr>
              <a:t> Khi viết tên người, tên địa lí Việt Nam, cần viết hoa chữ cái đầu của mỗi tiếng tạo thành tên đó.</a:t>
            </a:r>
            <a:endParaRPr lang="vi-VN" sz="2800" b="1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6" grpId="0" bldLvl="0" animBg="1"/>
      <p:bldP spid="7" grpId="0" bldLvl="0" animBg="1"/>
      <p:bldP spid="7" grpId="1" bldLvl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27" y="470263"/>
            <a:ext cx="11181804" cy="58652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appy Children | Cartoon posters, Happy kids, Cartoon kids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37" b="30843"/>
          <a:stretch>
            <a:fillRect/>
          </a:stretch>
        </p:blipFill>
        <p:spPr bwMode="auto">
          <a:xfrm>
            <a:off x="2767161" y="3207475"/>
            <a:ext cx="6858000" cy="3135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s 1"/>
          <p:cNvSpPr/>
          <p:nvPr/>
        </p:nvSpPr>
        <p:spPr>
          <a:xfrm>
            <a:off x="2315210" y="1095375"/>
            <a:ext cx="7761605" cy="16503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vi-VN" altLang="en-US" sz="2800">
                <a:solidFill>
                  <a:schemeClr val="tx1"/>
                </a:solidFill>
              </a:rPr>
              <a:t>Thứ tư ngày 20 tháng 10 năm 2021</a:t>
            </a:r>
            <a:endParaRPr lang="vi-VN" altLang="en-US" sz="2800">
              <a:solidFill>
                <a:schemeClr val="tx1"/>
              </a:solidFill>
            </a:endParaRPr>
          </a:p>
          <a:p>
            <a:pPr algn="ctr"/>
            <a:r>
              <a:rPr lang="vi-VN" altLang="en-US" sz="2800">
                <a:solidFill>
                  <a:schemeClr val="tx1"/>
                </a:solidFill>
              </a:rPr>
              <a:t>Luyện từ và câu</a:t>
            </a:r>
            <a:endParaRPr lang="vi-VN" altLang="en-US" sz="2800">
              <a:solidFill>
                <a:schemeClr val="tx1"/>
              </a:solidFill>
            </a:endParaRPr>
          </a:p>
          <a:p>
            <a:pPr algn="ctr"/>
            <a:r>
              <a:rPr lang="vi-VN" altLang="en-US" sz="2800" b="1">
                <a:solidFill>
                  <a:srgbClr val="FF0000"/>
                </a:solidFill>
              </a:rPr>
              <a:t>Cách viết tên người, tên địa lý Việt Nam</a:t>
            </a:r>
            <a:endParaRPr lang="vi-VN" altLang="en-US" sz="2800" b="1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415937" y="519356"/>
            <a:ext cx="5055326" cy="71913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endParaRPr lang="en-US" sz="3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 bwMode="auto">
          <a:xfrm>
            <a:off x="899077" y="1903268"/>
            <a:ext cx="10737751" cy="1005680"/>
            <a:chOff x="-8052" y="1699617"/>
            <a:chExt cx="9469074" cy="1006257"/>
          </a:xfrm>
          <a:solidFill>
            <a:srgbClr val="FF99FF"/>
          </a:solidFill>
        </p:grpSpPr>
        <p:sp>
          <p:nvSpPr>
            <p:cNvPr id="5" name="Rectangle 4"/>
            <p:cNvSpPr/>
            <p:nvPr/>
          </p:nvSpPr>
          <p:spPr>
            <a:xfrm>
              <a:off x="678063" y="1699617"/>
              <a:ext cx="8782959" cy="100625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Hiểu được quy tắc viết hoa tên người, tên địa lí Việt Nam.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 bwMode="auto">
          <a:xfrm>
            <a:off x="921024" y="3588829"/>
            <a:ext cx="10715804" cy="910467"/>
            <a:chOff x="-8052" y="1747250"/>
            <a:chExt cx="8976506" cy="910989"/>
          </a:xfrm>
        </p:grpSpPr>
        <p:sp>
          <p:nvSpPr>
            <p:cNvPr id="13" name="Rectangle 12"/>
            <p:cNvSpPr/>
            <p:nvPr/>
          </p:nvSpPr>
          <p:spPr>
            <a:xfrm>
              <a:off x="657899" y="1747250"/>
              <a:ext cx="8310555" cy="910989"/>
            </a:xfrm>
            <a:prstGeom prst="rect">
              <a:avLst/>
            </a:prstGeom>
            <a:solidFill>
              <a:srgbClr val="66FFFF"/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r>
                <a:rPr lang="en-US"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 đúng tên người, tên địa lí Việt Nam khi viết.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589" y="1933303"/>
            <a:ext cx="8282381" cy="351390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309056" y="2167542"/>
            <a:ext cx="78694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 thành kiến thức mới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2259874" y="1604140"/>
            <a:ext cx="7014755" cy="3529563"/>
            <a:chOff x="501963" y="593139"/>
            <a:chExt cx="4692591" cy="3155143"/>
          </a:xfrm>
        </p:grpSpPr>
        <p:grpSp>
          <p:nvGrpSpPr>
            <p:cNvPr id="17" name="Group 16"/>
            <p:cNvGrpSpPr/>
            <p:nvPr/>
          </p:nvGrpSpPr>
          <p:grpSpPr>
            <a:xfrm rot="779021">
              <a:off x="1906329" y="593139"/>
              <a:ext cx="3288225" cy="2133473"/>
              <a:chOff x="1214333" y="5025712"/>
              <a:chExt cx="1133475" cy="1571625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1214333" y="5025712"/>
                <a:ext cx="1133475" cy="1571625"/>
                <a:chOff x="1214333" y="5025712"/>
                <a:chExt cx="1133475" cy="1571625"/>
              </a:xfrm>
            </p:grpSpPr>
            <p:pic>
              <p:nvPicPr>
                <p:cNvPr id="20" name="Picture 19"/>
                <p:cNvPicPr>
                  <a:picLocks noChangeAspect="1"/>
                </p:cNvPicPr>
                <p:nvPr/>
              </p:nvPicPr>
              <p:blipFill>
                <a:blip r:embed="rId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20594517">
                  <a:off x="1214333" y="5025712"/>
                  <a:ext cx="1133475" cy="1571625"/>
                </a:xfrm>
                <a:prstGeom prst="rect">
                  <a:avLst/>
                </a:prstGeom>
              </p:spPr>
            </p:pic>
            <p:sp>
              <p:nvSpPr>
                <p:cNvPr id="21" name="Rectangle 20"/>
                <p:cNvSpPr/>
                <p:nvPr/>
              </p:nvSpPr>
              <p:spPr>
                <a:xfrm rot="20628557">
                  <a:off x="1260343" y="5126751"/>
                  <a:ext cx="971554" cy="135805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9" name="Rectangle 18"/>
              <p:cNvSpPr/>
              <p:nvPr/>
            </p:nvSpPr>
            <p:spPr>
              <a:xfrm rot="20665241">
                <a:off x="1233129" y="5205224"/>
                <a:ext cx="1025979" cy="974913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 err="1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Hoạt</a:t>
                </a:r>
                <a:r>
                  <a:rPr lang="en-US" sz="4000" b="1" dirty="0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động</a:t>
                </a:r>
                <a:r>
                  <a:rPr lang="en-US" sz="4000" b="1" dirty="0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1. </a:t>
                </a:r>
                <a:endParaRPr lang="en-US" sz="40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solidFill>
                    <a:srgbClr val="92D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sz="4000" b="1" dirty="0" err="1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Nhận</a:t>
                </a:r>
                <a:r>
                  <a:rPr lang="en-US" sz="4000" b="1" dirty="0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xét</a:t>
                </a:r>
                <a:endParaRPr lang="en-US" sz="40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solidFill>
                    <a:srgbClr val="92D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501963" y="891735"/>
              <a:ext cx="2127132" cy="2856547"/>
              <a:chOff x="1086331" y="3256870"/>
              <a:chExt cx="1539304" cy="1628775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4094" b="100000" l="0" r="59322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5218"/>
              <a:stretch>
                <a:fillRect/>
              </a:stretch>
            </p:blipFill>
            <p:spPr>
              <a:xfrm>
                <a:off x="1086331" y="3256870"/>
                <a:ext cx="1539304" cy="1628775"/>
              </a:xfrm>
              <a:prstGeom prst="rect">
                <a:avLst/>
              </a:prstGeom>
            </p:spPr>
          </p:pic>
          <p:sp>
            <p:nvSpPr>
              <p:cNvPr id="22" name="Oval 21"/>
              <p:cNvSpPr/>
              <p:nvPr/>
            </p:nvSpPr>
            <p:spPr>
              <a:xfrm>
                <a:off x="1489166" y="3791352"/>
                <a:ext cx="127506" cy="12750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1908200" y="3727599"/>
                <a:ext cx="127506" cy="12750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841829" y="1320439"/>
            <a:ext cx="10108111" cy="3411582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90000"/>
              </a:lnSpc>
              <a:buFont typeface="Arial" panose="020B0604020202020204"/>
              <a:buNone/>
              <a:defRPr/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Nhận xét: </a:t>
            </a:r>
            <a:endParaRPr lang="en-US" alt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4000"/>
              </a:lnSpc>
              <a:buNone/>
              <a:defRPr/>
            </a:pP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altLang="en-US" sz="3200" b="1">
                <a:solidFill>
                  <a:schemeClr val="tx1"/>
                </a:solidFill>
                <a:cs typeface="Times New Roman" panose="02020603050405020304" pitchFamily="18" charset="0"/>
              </a:rPr>
              <a:t>Hãy nhận xét cách viết những tên riêng sau đây:</a:t>
            </a:r>
            <a:endParaRPr lang="vi-VN" altLang="en-US" sz="3200" b="1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4000"/>
              </a:lnSpc>
              <a:buNone/>
              <a:defRPr/>
            </a:pPr>
            <a:r>
              <a:rPr lang="en-US" altLang="en-US" sz="3200" b="1">
                <a:solidFill>
                  <a:schemeClr val="tx1"/>
                </a:solidFill>
                <a:cs typeface="Times New Roman" panose="02020603050405020304" pitchFamily="18" charset="0"/>
              </a:rPr>
              <a:t>a. </a:t>
            </a:r>
            <a:r>
              <a:rPr lang="vi-VN" altLang="en-US" sz="3200" b="1">
                <a:solidFill>
                  <a:schemeClr val="tx1"/>
                </a:solidFill>
                <a:cs typeface="Times New Roman" panose="02020603050405020304" pitchFamily="18" charset="0"/>
              </a:rPr>
              <a:t>Tên người: </a:t>
            </a:r>
            <a:r>
              <a:rPr lang="vi-VN" altLang="en-US" sz="3200">
                <a:solidFill>
                  <a:schemeClr val="tx1"/>
                </a:solidFill>
                <a:cs typeface="Times New Roman" panose="02020603050405020304" pitchFamily="18" charset="0"/>
              </a:rPr>
              <a:t>Nguyễn Huệ, Hoàng Văn Thụ, Nguyễn Thị Minh Khai.</a:t>
            </a:r>
            <a:endParaRPr lang="vi-VN" altLang="en-US" sz="320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4000"/>
              </a:lnSpc>
              <a:buNone/>
              <a:defRPr/>
            </a:pPr>
            <a:r>
              <a:rPr lang="en-US" altLang="en-US" sz="3200" b="1">
                <a:solidFill>
                  <a:schemeClr val="tx1"/>
                </a:solidFill>
                <a:cs typeface="Times New Roman" panose="02020603050405020304" pitchFamily="18" charset="0"/>
              </a:rPr>
              <a:t>b. </a:t>
            </a:r>
            <a:r>
              <a:rPr lang="vi-VN" altLang="en-US" sz="3200" b="1">
                <a:solidFill>
                  <a:schemeClr val="tx1"/>
                </a:solidFill>
                <a:cs typeface="Times New Roman" panose="02020603050405020304" pitchFamily="18" charset="0"/>
              </a:rPr>
              <a:t>Tên địa lí: </a:t>
            </a:r>
            <a:r>
              <a:rPr lang="vi-VN" altLang="en-US" sz="3200">
                <a:solidFill>
                  <a:schemeClr val="tx1"/>
                </a:solidFill>
                <a:cs typeface="Times New Roman" panose="02020603050405020304" pitchFamily="18" charset="0"/>
              </a:rPr>
              <a:t>Trường Sơn, Sóc Trăng, Vàm Cỏ Tây</a:t>
            </a:r>
            <a:endParaRPr lang="vi-VN" altLang="en-US" sz="320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0" indent="0" algn="just">
              <a:lnSpc>
                <a:spcPct val="90000"/>
              </a:lnSpc>
              <a:buFont typeface="Arial" panose="020B0604020202020204"/>
              <a:buNone/>
              <a:defRPr/>
            </a:pPr>
            <a:endParaRPr lang="en-US" altLang="en-US" sz="3200" b="1" i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90000"/>
              </a:lnSpc>
              <a:buFont typeface="Arial" panose="020B0604020202020204"/>
              <a:buNone/>
              <a:defRPr/>
            </a:pPr>
            <a:endParaRPr lang="en-US" altLang="en-US" sz="3200" b="1" i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  <a:defRPr/>
            </a:pPr>
            <a:endParaRPr lang="en-US" altLang="en-US" sz="32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  <a:defRPr/>
            </a:pPr>
            <a:endParaRPr lang="en-US" altLang="en-US" sz="32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  <a:defRPr/>
            </a:pPr>
            <a:endParaRPr lang="en-US" altLang="en-US" sz="32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90000"/>
              </a:lnSpc>
              <a:buFont typeface="Arial" panose="020B0604020202020204"/>
              <a:buNone/>
              <a:defRPr/>
            </a:pPr>
            <a:endParaRPr lang="en-US" altLang="en-US" sz="32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1716268" y="1117745"/>
            <a:ext cx="959358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/>
              <a:t>a) </a:t>
            </a:r>
            <a:r>
              <a:rPr lang="en-US" altLang="en-US" sz="3600" b="1"/>
              <a:t>Tên người</a:t>
            </a:r>
            <a:r>
              <a:rPr lang="en-US" altLang="en-US" sz="3600"/>
              <a:t>: Nguyễn Huệ, Hoàng Văn Thụ, Nguyễn Thị Minh Khai</a:t>
            </a:r>
            <a:endParaRPr lang="en-US" altLang="en-US" sz="3600"/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2361745" y="2443164"/>
            <a:ext cx="3581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600">
                <a:latin typeface=".VnTime" panose="020B7200000000000000" pitchFamily="34" charset="0"/>
              </a:rPr>
              <a:t> +</a:t>
            </a:r>
            <a:r>
              <a:rPr lang="vi-VN" altLang="en-US" sz="3600">
                <a:latin typeface=".VnTime" panose="020B7200000000000000" pitchFamily="34" charset="0"/>
              </a:rPr>
              <a:t> </a:t>
            </a:r>
            <a:r>
              <a:rPr lang="en-US" altLang="en-US" sz="3600" b="1"/>
              <a:t>Nguyễn   Huệ</a:t>
            </a:r>
            <a:endParaRPr lang="en-US" altLang="en-US" sz="3600" b="1"/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2474459" y="3281013"/>
            <a:ext cx="395446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>
                <a:latin typeface=".VnTime" panose="020B7200000000000000" pitchFamily="34" charset="0"/>
              </a:rPr>
              <a:t>+ </a:t>
            </a:r>
            <a:r>
              <a:rPr lang="en-US" altLang="en-US" sz="3600" b="1"/>
              <a:t>Hoàng  Văn  Thụ</a:t>
            </a:r>
            <a:endParaRPr lang="en-US" altLang="en-US" sz="3600" b="1"/>
          </a:p>
        </p:txBody>
      </p: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2474459" y="4055570"/>
            <a:ext cx="55006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>
                <a:latin typeface=".VnTime" panose="020B7200000000000000" pitchFamily="34" charset="0"/>
              </a:rPr>
              <a:t>+ </a:t>
            </a:r>
            <a:r>
              <a:rPr lang="en-US" altLang="en-US" sz="3600" b="1"/>
              <a:t>Nguyễn  Thị  Minh  Khai</a:t>
            </a:r>
            <a:endParaRPr lang="en-US" altLang="en-US" sz="3600" b="1"/>
          </a:p>
        </p:txBody>
      </p:sp>
      <p:sp>
        <p:nvSpPr>
          <p:cNvPr id="8" name="Text Box 24"/>
          <p:cNvSpPr txBox="1">
            <a:spLocks noChangeArrowheads="1"/>
          </p:cNvSpPr>
          <p:nvPr/>
        </p:nvSpPr>
        <p:spPr bwMode="auto">
          <a:xfrm>
            <a:off x="1524000" y="649289"/>
            <a:ext cx="2362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vi-VN" altLang="en-US" sz="2000"/>
          </a:p>
        </p:txBody>
      </p:sp>
      <p:sp>
        <p:nvSpPr>
          <p:cNvPr id="9" name="Line 37"/>
          <p:cNvSpPr>
            <a:spLocks noChangeShapeType="1"/>
          </p:cNvSpPr>
          <p:nvPr/>
        </p:nvSpPr>
        <p:spPr bwMode="auto">
          <a:xfrm flipV="1">
            <a:off x="4325484" y="3376263"/>
            <a:ext cx="76200" cy="457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38"/>
          <p:cNvSpPr>
            <a:spLocks noChangeShapeType="1"/>
          </p:cNvSpPr>
          <p:nvPr/>
        </p:nvSpPr>
        <p:spPr bwMode="auto">
          <a:xfrm flipV="1">
            <a:off x="5381171" y="3371500"/>
            <a:ext cx="76200" cy="457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39"/>
          <p:cNvSpPr>
            <a:spLocks noChangeShapeType="1"/>
          </p:cNvSpPr>
          <p:nvPr/>
        </p:nvSpPr>
        <p:spPr bwMode="auto">
          <a:xfrm flipV="1">
            <a:off x="4589008" y="2536826"/>
            <a:ext cx="76200" cy="457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40"/>
          <p:cNvSpPr>
            <a:spLocks noChangeShapeType="1"/>
          </p:cNvSpPr>
          <p:nvPr/>
        </p:nvSpPr>
        <p:spPr bwMode="auto">
          <a:xfrm flipV="1">
            <a:off x="4542970" y="4150820"/>
            <a:ext cx="76200" cy="457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41"/>
          <p:cNvSpPr>
            <a:spLocks noChangeShapeType="1"/>
          </p:cNvSpPr>
          <p:nvPr/>
        </p:nvSpPr>
        <p:spPr bwMode="auto">
          <a:xfrm flipV="1">
            <a:off x="6752770" y="4150820"/>
            <a:ext cx="76200" cy="457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42"/>
          <p:cNvSpPr>
            <a:spLocks noChangeShapeType="1"/>
          </p:cNvSpPr>
          <p:nvPr/>
        </p:nvSpPr>
        <p:spPr bwMode="auto">
          <a:xfrm flipV="1">
            <a:off x="5457370" y="4157170"/>
            <a:ext cx="76200" cy="457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7590971" y="2474914"/>
            <a:ext cx="27717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vi-VN" altLang="en-US" sz="3600" b="1" i="1">
                <a:solidFill>
                  <a:srgbClr val="A50021"/>
                </a:solidFill>
                <a:cs typeface="Times New Roman" panose="02020603050405020304" pitchFamily="18" charset="0"/>
              </a:rPr>
              <a:t>2 tiếng</a:t>
            </a:r>
            <a:endParaRPr lang="en-US" altLang="en-US" sz="3600" b="1" i="1">
              <a:solidFill>
                <a:srgbClr val="A50021"/>
              </a:solidFill>
              <a:cs typeface="Times New Roman" panose="02020603050405020304" pitchFamily="18" charset="0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7562397" y="3192113"/>
            <a:ext cx="27717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vi-VN" altLang="en-US" sz="3600" b="1" i="1">
                <a:solidFill>
                  <a:srgbClr val="A50021"/>
                </a:solidFill>
                <a:cs typeface="Times New Roman" panose="02020603050405020304" pitchFamily="18" charset="0"/>
              </a:rPr>
              <a:t>3 tiếng</a:t>
            </a:r>
            <a:endParaRPr lang="en-US" altLang="en-US" sz="3600" b="1" i="1">
              <a:solidFill>
                <a:srgbClr val="A50021"/>
              </a:solidFill>
              <a:cs typeface="Times New Roman" panose="02020603050405020304" pitchFamily="18" charset="0"/>
            </a:endParaRPr>
          </a:p>
        </p:txBody>
      </p:sp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7562396" y="4061920"/>
            <a:ext cx="27717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vi-VN" altLang="en-US" sz="3600" b="1" i="1">
                <a:solidFill>
                  <a:srgbClr val="A50021"/>
                </a:solidFill>
                <a:cs typeface="Times New Roman" panose="02020603050405020304" pitchFamily="18" charset="0"/>
              </a:rPr>
              <a:t>4 tiếng</a:t>
            </a:r>
            <a:endParaRPr lang="en-US" altLang="en-US" sz="3600" b="1" i="1">
              <a:solidFill>
                <a:srgbClr val="A50021"/>
              </a:solidFill>
              <a:cs typeface="Times New Roman" panose="02020603050405020304" pitchFamily="18" charset="0"/>
            </a:endParaRPr>
          </a:p>
        </p:txBody>
      </p:sp>
      <p:sp>
        <p:nvSpPr>
          <p:cNvPr id="18" name="Rectangle 11"/>
          <p:cNvSpPr>
            <a:spLocks noChangeArrowheads="1"/>
          </p:cNvSpPr>
          <p:nvPr/>
        </p:nvSpPr>
        <p:spPr bwMode="auto">
          <a:xfrm>
            <a:off x="2561771" y="2438402"/>
            <a:ext cx="10779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vi-VN" altLang="en-US" sz="3600" b="1">
                <a:solidFill>
                  <a:srgbClr val="FF0000"/>
                </a:solidFill>
                <a:cs typeface="Times New Roman" panose="02020603050405020304" pitchFamily="18" charset="0"/>
              </a:rPr>
              <a:t>N</a:t>
            </a:r>
            <a:endParaRPr lang="en-US" altLang="en-US" sz="3600" b="1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9" name="Rectangle 11"/>
          <p:cNvSpPr>
            <a:spLocks noChangeArrowheads="1"/>
          </p:cNvSpPr>
          <p:nvPr/>
        </p:nvSpPr>
        <p:spPr bwMode="auto">
          <a:xfrm>
            <a:off x="4416198" y="2443164"/>
            <a:ext cx="10779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vi-VN" altLang="en-US" sz="3600" b="1">
                <a:solidFill>
                  <a:srgbClr val="FF0000"/>
                </a:solidFill>
                <a:cs typeface="Times New Roman" panose="02020603050405020304" pitchFamily="18" charset="0"/>
              </a:rPr>
              <a:t>H</a:t>
            </a:r>
            <a:endParaRPr lang="en-US" altLang="en-US" sz="3600" b="1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20" name="Rectangle 11"/>
          <p:cNvSpPr>
            <a:spLocks noChangeArrowheads="1"/>
          </p:cNvSpPr>
          <p:nvPr/>
        </p:nvSpPr>
        <p:spPr bwMode="auto">
          <a:xfrm>
            <a:off x="2572884" y="3273075"/>
            <a:ext cx="1077912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vi-VN" altLang="en-US" sz="3700" b="1">
                <a:solidFill>
                  <a:srgbClr val="FF0000"/>
                </a:solidFill>
                <a:cs typeface="Times New Roman" panose="02020603050405020304" pitchFamily="18" charset="0"/>
              </a:rPr>
              <a:t>H</a:t>
            </a:r>
            <a:endParaRPr lang="en-US" altLang="en-US" sz="3700" b="1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4085772" y="3285776"/>
            <a:ext cx="10779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vi-VN" altLang="en-US" sz="3600" b="1">
                <a:solidFill>
                  <a:srgbClr val="FF0000"/>
                </a:solidFill>
                <a:cs typeface="Times New Roman" panose="02020603050405020304" pitchFamily="18" charset="0"/>
              </a:rPr>
              <a:t>V</a:t>
            </a:r>
            <a:endParaRPr lang="en-US" altLang="en-US" sz="3600" b="1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22" name="Rectangle 11"/>
          <p:cNvSpPr>
            <a:spLocks noChangeArrowheads="1"/>
          </p:cNvSpPr>
          <p:nvPr/>
        </p:nvSpPr>
        <p:spPr bwMode="auto">
          <a:xfrm>
            <a:off x="5111297" y="3271489"/>
            <a:ext cx="1077913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vi-VN" altLang="en-US" sz="3700" b="1">
                <a:solidFill>
                  <a:srgbClr val="FF0000"/>
                </a:solidFill>
                <a:cs typeface="Times New Roman" panose="02020603050405020304" pitchFamily="18" charset="0"/>
              </a:rPr>
              <a:t>T</a:t>
            </a:r>
            <a:endParaRPr lang="en-US" altLang="en-US" sz="3700" b="1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23" name="Rectangle 11"/>
          <p:cNvSpPr>
            <a:spLocks noChangeArrowheads="1"/>
          </p:cNvSpPr>
          <p:nvPr/>
        </p:nvSpPr>
        <p:spPr bwMode="auto">
          <a:xfrm>
            <a:off x="2561771" y="4050808"/>
            <a:ext cx="10779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vi-VN" altLang="en-US" sz="3600" b="1">
                <a:solidFill>
                  <a:srgbClr val="FF0000"/>
                </a:solidFill>
                <a:cs typeface="Times New Roman" panose="02020603050405020304" pitchFamily="18" charset="0"/>
              </a:rPr>
              <a:t>N</a:t>
            </a:r>
            <a:endParaRPr lang="en-US" altLang="en-US" sz="3600" b="1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24" name="Rectangle 11"/>
          <p:cNvSpPr>
            <a:spLocks noChangeArrowheads="1"/>
          </p:cNvSpPr>
          <p:nvPr/>
        </p:nvSpPr>
        <p:spPr bwMode="auto">
          <a:xfrm>
            <a:off x="4273096" y="4046045"/>
            <a:ext cx="10779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vi-VN" altLang="en-US" sz="3600" b="1">
                <a:solidFill>
                  <a:srgbClr val="FF0000"/>
                </a:solidFill>
                <a:cs typeface="Times New Roman" panose="02020603050405020304" pitchFamily="18" charset="0"/>
              </a:rPr>
              <a:t>T</a:t>
            </a:r>
            <a:endParaRPr lang="en-US" altLang="en-US" sz="3600" b="1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25" name="Rectangle 11"/>
          <p:cNvSpPr>
            <a:spLocks noChangeArrowheads="1"/>
          </p:cNvSpPr>
          <p:nvPr/>
        </p:nvSpPr>
        <p:spPr bwMode="auto">
          <a:xfrm>
            <a:off x="5239883" y="4057793"/>
            <a:ext cx="10779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vi-VN" altLang="en-US" sz="3600" b="1">
                <a:solidFill>
                  <a:srgbClr val="FF0000"/>
                </a:solidFill>
                <a:cs typeface="Times New Roman" panose="02020603050405020304" pitchFamily="18" charset="0"/>
              </a:rPr>
              <a:t>M</a:t>
            </a:r>
            <a:endParaRPr lang="en-US" altLang="en-US" sz="3600" b="1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26" name="Rectangle 11"/>
          <p:cNvSpPr>
            <a:spLocks noChangeArrowheads="1"/>
          </p:cNvSpPr>
          <p:nvPr/>
        </p:nvSpPr>
        <p:spPr bwMode="auto">
          <a:xfrm>
            <a:off x="6513058" y="4068905"/>
            <a:ext cx="10779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vi-VN" altLang="en-US" sz="3600" b="1">
                <a:solidFill>
                  <a:srgbClr val="FF0000"/>
                </a:solidFill>
                <a:cs typeface="Times New Roman" panose="02020603050405020304" pitchFamily="18" charset="0"/>
              </a:rPr>
              <a:t>K</a:t>
            </a:r>
            <a:endParaRPr lang="en-US" altLang="en-US" sz="3600" b="1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29" name="Rectangle 10"/>
          <p:cNvSpPr>
            <a:spLocks noChangeArrowheads="1"/>
          </p:cNvSpPr>
          <p:nvPr/>
        </p:nvSpPr>
        <p:spPr bwMode="auto">
          <a:xfrm>
            <a:off x="1664495" y="4902698"/>
            <a:ext cx="910748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vi-VN" altLang="en-US" sz="3600" b="1" u="sng">
                <a:solidFill>
                  <a:srgbClr val="FF0000"/>
                </a:solidFill>
              </a:rPr>
              <a:t>Nhận xét</a:t>
            </a:r>
            <a:r>
              <a:rPr lang="vi-VN" altLang="en-US" sz="3600" b="1">
                <a:solidFill>
                  <a:srgbClr val="FF0000"/>
                </a:solidFill>
              </a:rPr>
              <a:t>: </a:t>
            </a:r>
            <a:r>
              <a:rPr lang="vi-VN" altLang="en-US" sz="3600" b="1"/>
              <a:t>Khi viết tên người cần viết hoa chữ cái đầu của mỗi tiếng tạo thành tên đó.</a:t>
            </a:r>
            <a:endParaRPr lang="en-US" altLang="en-US" sz="3600">
              <a:latin typeface="VNI-Times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404258" y="1582059"/>
          <a:ext cx="9394371" cy="36632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8244"/>
                <a:gridCol w="3450994"/>
                <a:gridCol w="3355133"/>
              </a:tblGrid>
              <a:tr h="10690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</a:rPr>
                        <a:t>Họ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1" marB="45721" anchor="ctr" horzOverflow="overflow">
                    <a:blipFill>
                      <a:blip r:embed="rId1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</a:rPr>
                        <a:t>Tên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</a:rPr>
                        <a:t>đệm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</a:rPr>
                        <a:t>(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</a:rPr>
                        <a:t>tên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</a:rPr>
                        <a:t>lót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</a:rPr>
                        <a:t>)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1" marB="45721" anchor="ctr" horzOverflow="overflow">
                    <a:blipFill>
                      <a:blip r:embed="rId1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</a:rPr>
                        <a:t>Tên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</a:rPr>
                        <a:t>riêng</a:t>
                      </a:r>
                      <a:endParaRPr kumimoji="0" lang="en-US" sz="3200" b="1" i="0" u="none" strike="noStrike" cap="none" normalizeH="0" baseline="0" dirty="0" err="1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</a:rPr>
                        <a:t> (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</a:rPr>
                        <a:t>tên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</a:rPr>
                        <a:t>)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1" marB="45721" anchor="ctr" horzOverflow="overflow">
                    <a:blipFill>
                      <a:blip r:embed="rId1"/>
                      <a:tile tx="0" ty="0" sx="100000" sy="100000" flip="none" algn="tl"/>
                    </a:blipFill>
                  </a:tcPr>
                </a:tc>
              </a:tr>
              <a:tr h="7950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Nguyễn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1" marB="45721" anchor="ctr" horzOverflow="overflow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1" marB="45721" anchor="ctr" horzOverflow="overflow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Huệ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1" marB="45721" anchor="ctr" horzOverflow="overflow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8273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Hoàng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1" marB="45721" anchor="ctr" horzOverflow="overflow">
                    <a:blipFill>
                      <a:blip r:embed="rId1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</a:rPr>
                        <a:t>Văn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1" marB="45721" anchor="ctr" horzOverflow="overflow">
                    <a:blipFill>
                      <a:blip r:embed="rId1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Thụ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1" marB="45721" anchor="ctr" horzOverflow="overflow">
                    <a:blipFill>
                      <a:blip r:embed="rId1"/>
                      <a:tile tx="0" ty="0" sx="100000" sy="100000" flip="none" algn="tl"/>
                    </a:blipFill>
                  </a:tcPr>
                </a:tc>
              </a:tr>
              <a:tr h="8764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Nguyễn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1" marB="45721" anchor="ctr" horzOverflow="overflow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</a:rPr>
                        <a:t>Thị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1" marB="45721" anchor="ctr" horzOverflow="overflow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Minh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Khai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1" marB="45721" anchor="ctr" horzOverflow="overflow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2" name="Cloud 1"/>
          <p:cNvSpPr/>
          <p:nvPr/>
        </p:nvSpPr>
        <p:spPr>
          <a:xfrm>
            <a:off x="1343025" y="588010"/>
            <a:ext cx="9505315" cy="113601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vi-VN" altLang="en-US" sz="2800" b="1">
                <a:solidFill>
                  <a:srgbClr val="FF0000"/>
                </a:solidFill>
              </a:rPr>
              <a:t>Họ tên người Việt Nam thường gồm những bộ phận nào?</a:t>
            </a:r>
            <a:endParaRPr lang="vi-VN" altLang="en-US" sz="28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</p:bld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3393</Words>
  <Application>WPS Presentation</Application>
  <PresentationFormat>Widescreen</PresentationFormat>
  <Paragraphs>232</Paragraphs>
  <Slides>27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27</vt:i4>
      </vt:variant>
    </vt:vector>
  </HeadingPairs>
  <TitlesOfParts>
    <vt:vector size="43" baseType="lpstr">
      <vt:lpstr>Arial</vt:lpstr>
      <vt:lpstr>SimSun</vt:lpstr>
      <vt:lpstr>Wingdings</vt:lpstr>
      <vt:lpstr>Arial</vt:lpstr>
      <vt:lpstr>Times New Roman</vt:lpstr>
      <vt:lpstr>Tahoma</vt:lpstr>
      <vt:lpstr>.VnTime</vt:lpstr>
      <vt:lpstr>VNI-Times</vt:lpstr>
      <vt:lpstr>Segoe Print</vt:lpstr>
      <vt:lpstr>Microsoft YaHei</vt:lpstr>
      <vt:lpstr>Arial Unicode MS</vt:lpstr>
      <vt:lpstr>Garamond</vt:lpstr>
      <vt:lpstr>Calibri</vt:lpstr>
      <vt:lpstr>Calibri Light</vt:lpstr>
      <vt:lpstr>1_Office Theme</vt:lpstr>
      <vt:lpstr>Organic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KHAI BINH</dc:creator>
  <cp:lastModifiedBy>asus</cp:lastModifiedBy>
  <cp:revision>116</cp:revision>
  <dcterms:created xsi:type="dcterms:W3CDTF">2021-08-04T18:52:00Z</dcterms:created>
  <dcterms:modified xsi:type="dcterms:W3CDTF">2021-10-14T14:54:52Z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253BBDEDFB564D0AB632DB13AA5930F0</vt:lpwstr>
  </property>
  <property fmtid="{D5CDD505-2E9C-101B-9397-08002B2CF9AE}" pid="3" name="KSOProductBuildVer">
    <vt:lpwstr>1033-11.2.0.10323</vt:lpwstr>
  </property>
</Properties>
</file>