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2" r:id="rId4"/>
    <p:sldId id="280" r:id="rId6"/>
    <p:sldId id="366" r:id="rId7"/>
    <p:sldId id="283" r:id="rId8"/>
    <p:sldId id="278" r:id="rId9"/>
    <p:sldId id="288" r:id="rId10"/>
    <p:sldId id="311" r:id="rId11"/>
    <p:sldId id="333" r:id="rId12"/>
    <p:sldId id="334" r:id="rId13"/>
    <p:sldId id="335" r:id="rId14"/>
    <p:sldId id="316" r:id="rId15"/>
    <p:sldId id="317" r:id="rId16"/>
    <p:sldId id="336" r:id="rId17"/>
    <p:sldId id="310" r:id="rId18"/>
    <p:sldId id="296" r:id="rId19"/>
    <p:sldId id="339" r:id="rId20"/>
    <p:sldId id="340" r:id="rId21"/>
    <p:sldId id="341" r:id="rId22"/>
    <p:sldId id="297" r:id="rId23"/>
    <p:sldId id="342" r:id="rId24"/>
    <p:sldId id="343" r:id="rId25"/>
    <p:sldId id="292" r:id="rId26"/>
    <p:sldId id="388" r:id="rId27"/>
    <p:sldId id="293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FBC"/>
    <a:srgbClr val="FF3300"/>
    <a:srgbClr val="004DE6"/>
    <a:srgbClr val="E0C066"/>
    <a:srgbClr val="DDBA59"/>
    <a:srgbClr val="D8B040"/>
    <a:srgbClr val="F9F9F9"/>
    <a:srgbClr val="B7912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894" y="72"/>
      </p:cViewPr>
      <p:guideLst>
        <p:guide orient="horz" pos="2214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microsoft.com/office/2007/relationships/hdphoto" Target="../media/image18.wdp"/><Relationship Id="rId34" Type="http://schemas.openxmlformats.org/officeDocument/2006/relationships/slideLayout" Target="../slideLayouts/slideLayout12.xml"/><Relationship Id="rId33" Type="http://schemas.openxmlformats.org/officeDocument/2006/relationships/image" Target="../media/image47.png"/><Relationship Id="rId32" Type="http://schemas.microsoft.com/office/2007/relationships/hdphoto" Target="../media/image46.wdp"/><Relationship Id="rId31" Type="http://schemas.openxmlformats.org/officeDocument/2006/relationships/image" Target="../media/image45.png"/><Relationship Id="rId30" Type="http://schemas.openxmlformats.org/officeDocument/2006/relationships/image" Target="../media/image44.png"/><Relationship Id="rId3" Type="http://schemas.openxmlformats.org/officeDocument/2006/relationships/image" Target="../media/image17.png"/><Relationship Id="rId29" Type="http://schemas.openxmlformats.org/officeDocument/2006/relationships/image" Target="../media/image43.png"/><Relationship Id="rId28" Type="http://schemas.microsoft.com/office/2007/relationships/hdphoto" Target="../media/image42.wdp"/><Relationship Id="rId27" Type="http://schemas.openxmlformats.org/officeDocument/2006/relationships/image" Target="../media/image41.png"/><Relationship Id="rId26" Type="http://schemas.microsoft.com/office/2007/relationships/hdphoto" Target="../media/image40.wdp"/><Relationship Id="rId25" Type="http://schemas.openxmlformats.org/officeDocument/2006/relationships/image" Target="../media/image39.png"/><Relationship Id="rId24" Type="http://schemas.microsoft.com/office/2007/relationships/hdphoto" Target="../media/image38.wdp"/><Relationship Id="rId23" Type="http://schemas.openxmlformats.org/officeDocument/2006/relationships/image" Target="../media/image37.png"/><Relationship Id="rId22" Type="http://schemas.microsoft.com/office/2007/relationships/hdphoto" Target="../media/image36.wdp"/><Relationship Id="rId21" Type="http://schemas.openxmlformats.org/officeDocument/2006/relationships/image" Target="../media/image35.png"/><Relationship Id="rId20" Type="http://schemas.microsoft.com/office/2007/relationships/hdphoto" Target="../media/image34.wdp"/><Relationship Id="rId2" Type="http://schemas.microsoft.com/office/2007/relationships/hdphoto" Target="../media/image16.wdp"/><Relationship Id="rId19" Type="http://schemas.openxmlformats.org/officeDocument/2006/relationships/image" Target="../media/image33.png"/><Relationship Id="rId18" Type="http://schemas.microsoft.com/office/2007/relationships/hdphoto" Target="../media/image32.wdp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microsoft.com/office/2007/relationships/hdphoto" Target="../media/image28.wdp"/><Relationship Id="rId13" Type="http://schemas.openxmlformats.org/officeDocument/2006/relationships/image" Target="../media/image27.png"/><Relationship Id="rId12" Type="http://schemas.microsoft.com/office/2007/relationships/hdphoto" Target="../media/image26.wdp"/><Relationship Id="rId11" Type="http://schemas.openxmlformats.org/officeDocument/2006/relationships/image" Target="../media/image25.png"/><Relationship Id="rId10" Type="http://schemas.microsoft.com/office/2007/relationships/hdphoto" Target="../media/image24.wdp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8712" y="1820291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928" y="244587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</a:t>
            </a:r>
            <a:r>
              <a:rPr lang="vi-VN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chỉ sự vật(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người, vật, hiện tượng, khái niệm, đơn vị</a:t>
            </a:r>
            <a:r>
              <a:rPr lang="vi-VN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0312" y="1345819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người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7509" y="2427458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nếm, ngửi, nhìn được về “cuộc đời”, “cuộc sống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vì nó không có hình thái rõ rệt.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840" y="1298170"/>
            <a:ext cx="67617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nói đến “cuộc đời”, “cuộc sống”, con có nếm, ngửi, nhìn được không?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117169" y="4536086"/>
            <a:ext cx="4235118" cy="104361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8879" y="1820269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chỉ khái niệm?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7449" y="2439059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người là những từ dùng để chỉ người.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7919" y="2446887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 là </a:t>
            </a:r>
            <a:r>
              <a:rPr lang="vi-VN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chỉ những sự vật không có hình </a:t>
            </a:r>
            <a:r>
              <a:rPr lang="vi-VN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thù, ta không thể sờ, nắm, ngửi, nhìn được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0166" y="1819694"/>
            <a:ext cx="67617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đơn vị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7385" y="2498493"/>
            <a:ext cx="9865895" cy="2086236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dùng để chỉ những sự vật có thể đếm, </a:t>
            </a:r>
            <a:endParaRPr lang="en-US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lượng được.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4237990" y="4531995"/>
            <a:ext cx="3768725" cy="8356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>
                <a:solidFill>
                  <a:schemeClr val="tx1"/>
                </a:solidFill>
              </a:rPr>
              <a:t>VD: ông, bà, bố, mẹ,.... </a:t>
            </a:r>
            <a:endParaRPr lang="vi-VN" altLang="en-US" sz="2400">
              <a:solidFill>
                <a:schemeClr val="tx1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4009390" y="4573270"/>
            <a:ext cx="4225925" cy="8356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b="1">
                <a:solidFill>
                  <a:schemeClr val="tx1"/>
                </a:solidFill>
              </a:rPr>
              <a:t>VD: đạo đức, kinh nghiệm, cách mạng,...</a:t>
            </a:r>
            <a:endParaRPr lang="vi-VN" altLang="en-US" b="1">
              <a:solidFill>
                <a:schemeClr val="tx1"/>
              </a:solidFill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370580" y="4524375"/>
            <a:ext cx="6153785" cy="135636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VD: cái, nắm, mớ, mét, ki-lô-met,...</a:t>
            </a:r>
            <a:endParaRPr lang="vi-VN" altLang="en-US" sz="2400" b="1">
              <a:solidFill>
                <a:schemeClr val="tx1"/>
              </a:solidFill>
            </a:endParaRPr>
          </a:p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tính mưa bằng cơn, tính dừa bằng rặng/ cây</a:t>
            </a:r>
            <a:endParaRPr lang="vi-VN" altLang="en-US" sz="2400" b="1">
              <a:solidFill>
                <a:schemeClr val="tx1"/>
              </a:solidFill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3368675" y="1325880"/>
            <a:ext cx="669226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/>
              <a:t>Danh từ chỉ vật là gì?</a:t>
            </a:r>
            <a:endParaRPr lang="vi-VN" altLang="en-US" sz="3600"/>
          </a:p>
        </p:txBody>
      </p:sp>
      <p:sp>
        <p:nvSpPr>
          <p:cNvPr id="18" name="Rectangles 17"/>
          <p:cNvSpPr/>
          <p:nvPr/>
        </p:nvSpPr>
        <p:spPr>
          <a:xfrm>
            <a:off x="1377315" y="2449830"/>
            <a:ext cx="9615170" cy="207835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>
                <a:solidFill>
                  <a:schemeClr val="tx1"/>
                </a:solidFill>
              </a:rPr>
              <a:t>Danh từ chỉ vật là những từ dùng để chỉ vật.</a:t>
            </a:r>
            <a:endParaRPr lang="vi-VN" altLang="en-US" sz="4000">
              <a:solidFill>
                <a:schemeClr val="tx1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4184650" y="4604385"/>
            <a:ext cx="4135120" cy="10998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VD: sông, núi, bàn, ghế, cây,...</a:t>
            </a:r>
            <a:endParaRPr lang="vi-VN" altLang="en-US" sz="2400" b="1">
              <a:solidFill>
                <a:schemeClr val="tx1"/>
              </a:solidFill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3368675" y="1345565"/>
            <a:ext cx="6661785" cy="105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/>
              <a:t>Danh từ chỉ hiện tượng là gì?</a:t>
            </a:r>
            <a:endParaRPr lang="vi-VN" altLang="en-US" sz="3600"/>
          </a:p>
        </p:txBody>
      </p:sp>
      <p:sp>
        <p:nvSpPr>
          <p:cNvPr id="21" name="Rectangles 20"/>
          <p:cNvSpPr/>
          <p:nvPr/>
        </p:nvSpPr>
        <p:spPr>
          <a:xfrm>
            <a:off x="1486535" y="2433320"/>
            <a:ext cx="9757410" cy="213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>
                <a:solidFill>
                  <a:schemeClr val="tx1"/>
                </a:solidFill>
              </a:rPr>
              <a:t>Là những hiện tượng tự nhiên mà con người có thể nhận thấy được.</a:t>
            </a:r>
            <a:endParaRPr lang="vi-VN" altLang="en-US" sz="360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3489325" y="4594225"/>
            <a:ext cx="5525135" cy="130365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VD: mưa, nắng, sấm, chớp, động đất,...</a:t>
            </a:r>
            <a:endParaRPr lang="vi-V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6" grpId="0" bldLvl="0" animBg="1"/>
      <p:bldP spid="2" grpId="0" bldLvl="0" animBg="1"/>
      <p:bldP spid="2" grpId="1" animBg="1"/>
      <p:bldP spid="2" grpId="2" bldLvl="0" animBg="1"/>
      <p:bldP spid="4" grpId="0" bldLvl="0" animBg="1"/>
      <p:bldP spid="4" grpId="1" animBg="1"/>
      <p:bldP spid="4" grpId="2" bldLvl="0" animBg="1"/>
      <p:bldP spid="6" grpId="0" bldLvl="0" animBg="1"/>
      <p:bldP spid="6" grpId="1" animBg="1"/>
      <p:bldP spid="17" grpId="0" bldLvl="0" animBg="1"/>
      <p:bldP spid="17" grpId="1" animBg="1"/>
      <p:bldP spid="17" grpId="2" bldLvl="0" animBg="1"/>
      <p:bldP spid="18" grpId="0" bldLvl="0" animBg="1"/>
      <p:bldP spid="18" grpId="1" animBg="1"/>
      <p:bldP spid="19" grpId="0" bldLvl="0" animBg="1"/>
      <p:bldP spid="19" grpId="1" animBg="1"/>
      <p:bldP spid="19" grpId="2" bldLvl="0" animBg="1"/>
      <p:bldP spid="18" grpId="2" bldLvl="0" animBg="1"/>
      <p:bldP spid="20" grpId="0" bldLvl="0" animBg="1"/>
      <p:bldP spid="20" grpId="1" animBg="1"/>
      <p:bldP spid="20" grpId="2" bldLvl="0" animBg="1"/>
      <p:bldP spid="21" grpId="0" bldLvl="0" animBg="1"/>
      <p:bldP spid="21" grpId="1" animBg="1"/>
      <p:bldP spid="21" grpId="2" bldLvl="0" animBg="1"/>
      <p:bldP spid="22" grpId="0" bldLvl="0" animBg="1"/>
      <p:bldP spid="22" grpId="1" animBg="1"/>
      <p:bldP spid="22" grpId="2" bldLvl="0" animBg="1"/>
      <p:bldP spid="5" grpId="0" bldLvl="0" animBg="1"/>
      <p:bldP spid="5" grpId="1" animBg="1"/>
      <p:bldP spid="5" grpId="2" bldLvl="0" animBg="1"/>
      <p:bldP spid="8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1428" y="2351316"/>
            <a:ext cx="9390743" cy="1727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những từ chỉ sự vật (người, vật, hiện tượng, khái niệm hoặc đơn vị).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5140" y="892175"/>
          <a:ext cx="11233785" cy="545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590"/>
                <a:gridCol w="6894195"/>
              </a:tblGrid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người</a:t>
                      </a:r>
                      <a:endParaRPr lang="en-US" sz="24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những từ dùng chỉ người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giáo viên, bác sĩ, kĩ sư,..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035685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vật</a:t>
                      </a:r>
                      <a:endParaRPr lang="en-US" sz="24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altLang="en-US" sz="2400">
                          <a:solidFill>
                            <a:schemeClr val="tx1"/>
                          </a:solidFill>
                          <a:sym typeface="+mn-ea"/>
                        </a:rPr>
                        <a:t>Là những từ dùng để chỉ đồ vật, con vật, cây cối...</a:t>
                      </a:r>
                      <a:endParaRPr lang="vi-V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sông, núi, bút, bàn, mèo,....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hiện tượng</a:t>
                      </a:r>
                      <a:endParaRPr lang="en-US" sz="24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altLang="en-US" sz="2400">
                          <a:solidFill>
                            <a:schemeClr val="tx1"/>
                          </a:solidFill>
                          <a:sym typeface="+mn-ea"/>
                        </a:rPr>
                        <a:t>Là những từ chỉ hiện tượng tự nhiên mà con người có thể nhận thấy được.</a:t>
                      </a:r>
                      <a:endParaRPr lang="vi-V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nắng, mưa, bão, sấm sét,..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khái niệm</a:t>
                      </a:r>
                      <a:endParaRPr lang="en-US" sz="24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alt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à</a:t>
                      </a:r>
                      <a:r>
                        <a:rPr lang="vi-VN" alt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từ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chỉ những sự vật không có hình </a:t>
                      </a:r>
                      <a:r>
                        <a:rPr lang="vi-VN" alt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thù, ta không thể sờ, nắm, ngửi, nhìn được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2400" b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ước mơ, tương lai, nỗi buồn, hạnh phúc, lịch sử,...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18870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từ chỉ đơn vị</a:t>
                      </a:r>
                      <a:endParaRPr lang="en-US" sz="2400" b="1" i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Là những từ dùng để</a:t>
                      </a:r>
                      <a:r>
                        <a:rPr lang="vi-VN" alt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tính, đếm, định lượng sự vật</a:t>
                      </a:r>
                      <a:endParaRPr lang="vi-VN" alt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/>
                      <a:r>
                        <a:rPr lang="vi-V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con, chiếc, cái,...</a:t>
                      </a:r>
                      <a:endParaRPr lang="vi-VN" alt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Rectangles 2"/>
          <p:cNvSpPr/>
          <p:nvPr/>
        </p:nvSpPr>
        <p:spPr>
          <a:xfrm>
            <a:off x="342265" y="442595"/>
            <a:ext cx="11490325" cy="44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accent3"/>
                </a:solidFill>
              </a:rPr>
              <a:t>Danh từ là những từ chỉ sự vật (người, vật, hiện tượng, khái niệm, đơn vị)</a:t>
            </a:r>
            <a:endParaRPr lang="vi-VN" altLang="en-US" sz="2800" b="1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228111"/>
            <a:ext cx="10363200" cy="10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Bài 1. </a:t>
            </a:r>
            <a:r>
              <a:rPr lang="vi-VN" altLang="en-US" sz="2800" smtClean="0">
                <a:latin typeface="Times New Roman" panose="02020603050405020304" pitchFamily="18" charset="0"/>
              </a:rPr>
              <a:t>Tìm danh từ chỉ khái niệm trong số các danh từ được in đậm dưới đây:</a:t>
            </a: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2394857"/>
            <a:ext cx="10363200" cy="329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nổi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tịch Hồ Chí Minh là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Chính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vì thấy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mất,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mà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đã ra đi học tập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mạng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để về giúp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1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CHINH</a:t>
            </a:r>
            <a:endParaRPr lang="vi-V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757410" y="0"/>
            <a:ext cx="2434590" cy="14471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/>
              <a:t>LÀM SGK</a:t>
            </a:r>
            <a:endParaRPr lang="vi-VN" altLang="en-US" sz="3200" b="1"/>
          </a:p>
        </p:txBody>
      </p:sp>
      <p:sp>
        <p:nvSpPr>
          <p:cNvPr id="4" name="Rectangles 3"/>
          <p:cNvSpPr/>
          <p:nvPr/>
        </p:nvSpPr>
        <p:spPr>
          <a:xfrm>
            <a:off x="1995805" y="5509260"/>
            <a:ext cx="8341995" cy="83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từ chỉ khái niệm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từ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chỉ những sự vật không có hình thái rõ rệt</a:t>
            </a:r>
            <a:r>
              <a:rPr lang="vi-VN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ta không thể ngửi, sờ, nắm được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2835" y="2922270"/>
            <a:ext cx="916305" cy="20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91530" y="2942590"/>
            <a:ext cx="1309370" cy="1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83325" y="4046220"/>
            <a:ext cx="2108835" cy="374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65680" y="3496945"/>
            <a:ext cx="916305" cy="20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421495" y="4063365"/>
            <a:ext cx="1517015" cy="20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228111"/>
            <a:ext cx="10363200" cy="10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smtClean="0">
                <a:latin typeface="Times New Roman" panose="02020603050405020304" pitchFamily="18" charset="0"/>
              </a:rPr>
              <a:t>Bài 1. </a:t>
            </a:r>
            <a:r>
              <a:rPr lang="vi-VN" altLang="en-US" sz="2800" smtClean="0">
                <a:latin typeface="Times New Roman" panose="02020603050405020304" pitchFamily="18" charset="0"/>
              </a:rPr>
              <a:t>Tìm danh từ chỉ khái niệm trong số các danh từ được in đậm dưới đây:</a:t>
            </a: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2394857"/>
            <a:ext cx="10363200" cy="329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nổi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tịch Hồ Chí Minh là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Chính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vì thấy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mất,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mà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đã ra đi học tập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để về giúp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11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</a:t>
            </a:r>
            <a:r>
              <a:rPr lang="en-US" alt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CHINH</a:t>
            </a:r>
            <a:endParaRPr lang="vi-V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các từ: “nước”, “nhà”, “người” không phải là danh từ chỉ khái niệm?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“cách mạng” là danh từ chỉ khái niệm?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2257753"/>
            <a:chOff x="5660571" y="1070527"/>
            <a:chExt cx="5704115" cy="2257753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081511"/>
              <a:ext cx="49854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“nước”, “nhà” là danh từ chỉ vật, “người” là danh từ chỉ người. Những sự vật này ta có thể nhìn thấy hoặc sờ thấy được.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2330910"/>
            <a:chOff x="5660571" y="3393405"/>
            <a:chExt cx="5704115" cy="2330910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“cách mạng” nghĩa là cuộc đấu tranh về chính trị hay kinh tế mà ta chỉ có thể nhận thức trong đầu, không nhìn, chạm,… được.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2269129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4169401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632152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2" y="612466"/>
            <a:ext cx="992777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một danh từ chỉ khái niệm em vừa tìm </a:t>
            </a:r>
            <a:endPara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03510" y="1420801"/>
          <a:ext cx="1048657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An có một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đáng quý là rất thật thà.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ta luôn giữ gìn phẩm chất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đạo đức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dân Việt Nam có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lòng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nồng nàn yêu nước.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giáo em có nhiều </a:t>
                      </a:r>
                      <a:r>
                        <a:rPr lang="en-US" alt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kinh nghiệm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bồi dưỡng học sinh giỏi.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em là người đã từng tham gia </a:t>
                      </a:r>
                      <a:r>
                        <a:rPr lang="en-US" sz="2800" b="0" baseline="0" smtClean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Cách mạng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tháng Tám năm 1945.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9839325" y="0"/>
            <a:ext cx="2434590" cy="14471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/>
              <a:t>LÀM SGK</a:t>
            </a:r>
            <a:endParaRPr lang="vi-V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2523439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0571" y="2160184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câu có danh từ chỉ khái niệm ở bài tập 1.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0571" y="3376857"/>
            <a:ext cx="5704115" cy="965091"/>
            <a:chOff x="5660571" y="1070527"/>
            <a:chExt cx="5704115" cy="965091"/>
          </a:xfrm>
        </p:grpSpPr>
        <p:sp>
          <p:nvSpPr>
            <p:cNvPr id="15" name="TextBox 14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câu viết hoa chữ cái đầu, cuối câu có dấu câu phù hợp.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99077" y="2269129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4169401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632152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38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350" y="82601"/>
            <a:ext cx="11801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124" y="1552094"/>
            <a:ext cx="177324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người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19250" y="416379"/>
            <a:ext cx="3821000" cy="8599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3379" y="1552094"/>
            <a:ext cx="177324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vật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156" y="1552093"/>
            <a:ext cx="19656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hiện tượng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1779" y="1568448"/>
            <a:ext cx="193354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khái niệm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4436" y="1568448"/>
            <a:ext cx="177324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từ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đơn vị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58940" y="544266"/>
            <a:ext cx="1528412" cy="7897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24377" y="623173"/>
            <a:ext cx="91384" cy="7293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67481" y="539502"/>
            <a:ext cx="1558370" cy="8912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14582" y="416379"/>
            <a:ext cx="3973856" cy="9933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04836" y="1670050"/>
            <a:ext cx="43898" cy="46101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7198" y="1670050"/>
            <a:ext cx="43898" cy="46101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15777" y="1670050"/>
            <a:ext cx="43898" cy="46101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868139" y="1670050"/>
            <a:ext cx="43898" cy="46101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022" l="0" r="99385">
                        <a14:foregroundMark x1="20308" y1="40708" x2="21385" y2="54867"/>
                        <a14:foregroundMark x1="19077" y1="38164" x2="4923" y2="46903"/>
                        <a14:foregroundMark x1="5692" y1="3540" x2="6769" y2="4757"/>
                        <a14:foregroundMark x1="69538" y1="31195" x2="71846" y2="39491"/>
                        <a14:foregroundMark x1="14923" y1="19690" x2="16000" y2="21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2467262"/>
            <a:ext cx="945427" cy="13148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5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91" r="26895"/>
          <a:stretch>
            <a:fillRect/>
          </a:stretch>
        </p:blipFill>
        <p:spPr>
          <a:xfrm>
            <a:off x="584315" y="3866305"/>
            <a:ext cx="572292" cy="12213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" b="93864" l="19667" r="84000">
                        <a14:foregroundMark x1="35667" y1="33523" x2="63333" y2="33750"/>
                        <a14:foregroundMark x1="61444" y1="33750" x2="54333" y2="39091"/>
                        <a14:foregroundMark x1="60889" y1="35227" x2="59889" y2="41136"/>
                        <a14:foregroundMark x1="37000" y1="32955" x2="36111" y2="39659"/>
                        <a14:backgroundMark x1="37222" y1="65568" x2="37222" y2="65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2" r="15669" b="5714"/>
          <a:stretch>
            <a:fillRect/>
          </a:stretch>
        </p:blipFill>
        <p:spPr>
          <a:xfrm>
            <a:off x="511442" y="5302685"/>
            <a:ext cx="689162" cy="97746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17038" y="289426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 viên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1230" y="4273266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sinh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0881" y="565049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đội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3" b="89816" l="3778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92" y="2620804"/>
            <a:ext cx="1171644" cy="7797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" b="915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>
            <a:fillRect/>
          </a:stretch>
        </p:blipFill>
        <p:spPr>
          <a:xfrm>
            <a:off x="2616738" y="3526717"/>
            <a:ext cx="903454" cy="894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1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02"/>
          <a:stretch>
            <a:fillRect/>
          </a:stretch>
        </p:blipFill>
        <p:spPr>
          <a:xfrm>
            <a:off x="2721768" y="4600893"/>
            <a:ext cx="673352" cy="9735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3" y="5803126"/>
            <a:ext cx="1049310" cy="44024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960954" y="2808236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7011" y="391659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09855" y="487620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9827" y="574597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01" y="3581417"/>
            <a:ext cx="1118347" cy="8885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10095" r="21668" b="14667"/>
          <a:stretch>
            <a:fillRect/>
          </a:stretch>
        </p:blipFill>
        <p:spPr>
          <a:xfrm>
            <a:off x="5120196" y="4661648"/>
            <a:ext cx="735523" cy="9136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59" b="92345" l="2273" r="9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7" b="7429"/>
          <a:stretch>
            <a:fillRect/>
          </a:stretch>
        </p:blipFill>
        <p:spPr>
          <a:xfrm>
            <a:off x="4979532" y="2487629"/>
            <a:ext cx="982088" cy="9552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9464" r="11072" b="53750"/>
          <a:stretch>
            <a:fillRect/>
          </a:stretch>
        </p:blipFill>
        <p:spPr>
          <a:xfrm>
            <a:off x="4950536" y="5807796"/>
            <a:ext cx="1134922" cy="39896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333532" y="275103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60000" y="361824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ưa, sét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64795" y="4710587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39175" y="5799330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 vồng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0444" y1="27333" x2="84000" y2="48000"/>
                        <a14:foregroundMark x1="84000" y1="24889" x2="11333" y2="48889"/>
                        <a14:foregroundMark x1="28889" y1="17333" x2="17778" y2="53556"/>
                        <a14:foregroundMark x1="33556" y1="23333" x2="32889" y2="58000"/>
                        <a14:foregroundMark x1="35556" y1="20222" x2="26444" y2="53333"/>
                        <a14:foregroundMark x1="30667" y1="25111" x2="21111" y2="48889"/>
                        <a14:foregroundMark x1="69778" y1="21333" x2="80889" y2="60444"/>
                        <a14:foregroundMark x1="80222" y1="26000" x2="66000" y2="62667"/>
                        <a14:foregroundMark x1="86667" y1="33333" x2="73556" y2="52444"/>
                        <a14:foregroundMark x1="66444" y1="10889" x2="68222" y2="20000"/>
                        <a14:foregroundMark x1="33556" y1="11111" x2="27556" y2="22222"/>
                        <a14:foregroundMark x1="20222" y1="27333" x2="21333" y2="4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09" y="2594562"/>
            <a:ext cx="741392" cy="7413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95" b="100000" l="9385" r="55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9" r="43670"/>
          <a:stretch>
            <a:fillRect/>
          </a:stretch>
        </p:blipFill>
        <p:spPr>
          <a:xfrm>
            <a:off x="7457977" y="3474306"/>
            <a:ext cx="1014674" cy="136820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606459" y="280576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iềm vui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76476" y="4158407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yêu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4" t="30899" r="8524" b="9418"/>
          <a:stretch>
            <a:fillRect/>
          </a:stretch>
        </p:blipFill>
        <p:spPr>
          <a:xfrm>
            <a:off x="7492595" y="4993922"/>
            <a:ext cx="1275143" cy="134175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746170" y="553565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sử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892051" y="28401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38155" y="3974298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72856" y="5321079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t="5543" r="21123" b="5086"/>
          <a:stretch>
            <a:fillRect/>
          </a:stretch>
        </p:blipFill>
        <p:spPr>
          <a:xfrm>
            <a:off x="9979481" y="2467262"/>
            <a:ext cx="708675" cy="9722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20447" b="3527"/>
          <a:stretch>
            <a:fillRect/>
          </a:stretch>
        </p:blipFill>
        <p:spPr>
          <a:xfrm>
            <a:off x="10023882" y="3549516"/>
            <a:ext cx="673877" cy="11032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00" b="89722" l="5932" r="95198">
                        <a14:backgroundMark x1="18362" y1="83426" x2="35169" y2="86574"/>
                        <a14:backgroundMark x1="46751" y1="80833" x2="46751" y2="8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6" b="9207"/>
          <a:stretch>
            <a:fillRect/>
          </a:stretch>
        </p:blipFill>
        <p:spPr>
          <a:xfrm>
            <a:off x="9712151" y="4780499"/>
            <a:ext cx="1144358" cy="154797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8" y="182535"/>
            <a:ext cx="1198275" cy="117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35" grpId="0"/>
      <p:bldP spid="36" grpId="0"/>
      <p:bldP spid="37" grpId="0"/>
      <p:bldP spid="45" grpId="0"/>
      <p:bldP spid="46" grpId="0"/>
      <p:bldP spid="47" grpId="0"/>
      <p:bldP spid="48" grpId="0"/>
      <p:bldP spid="58" grpId="0"/>
      <p:bldP spid="59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77255" y="1983374"/>
            <a:ext cx="9739086" cy="286294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từ.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con tìm được.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và danh từ riêng.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010400" y="1780173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là những từ chỉ sự vật (người, vật, hiện tượng, khái niệm hoặc đơn vị).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32970" y="1658975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khái niệm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10399" y="1847660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Danh từ chỉ khái niệm là chỉ những sự vật không có hình thái rõ rệt.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32969" y="1658974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chỉ đơn vị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10399" y="1780173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Là những từ dùng để chỉ những sự vật có thể đếm, </a:t>
            </a:r>
            <a:r>
              <a:rPr lang="vi-VN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định </a:t>
            </a: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lượng được.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46605" y="1167130"/>
            <a:ext cx="83013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từ chỉ sự vật trong câu.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Các bác nông dân đang cày ruộng.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Con thỏ đang ăn cỏ.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Chiếc bút chì của Lan màu xanh.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26790" y="2354580"/>
            <a:ext cx="2505075" cy="120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4595" y="2964815"/>
            <a:ext cx="173672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12390" y="3652520"/>
            <a:ext cx="2602230" cy="44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1731010" y="4711700"/>
            <a:ext cx="8933180" cy="1059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sự vật mà chúng ta vừa chỉ ở trên được gọi chung bằng 1 loại từ.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8193405" y="2369185"/>
            <a:ext cx="13023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926455" y="2964815"/>
            <a:ext cx="590550" cy="19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0466" y="1827965"/>
            <a:ext cx="3163045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danh từ là những từ chỉ sự vật (người, vật, hiện tượng, khái niệm hoặc đơn vị).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danh từ trong câu, đặc biệt là danh từ chỉ khái niệm.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với danh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2723" y="478968"/>
            <a:ext cx="11190513" cy="59073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/>
              <a:buNone/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 chỉ sự vật trong đoạn thơ sau:</a:t>
            </a:r>
            <a:endParaRPr lang="vi-VN" altLang="en-US" sz="2800" b="1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cha ông với đời tôi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truyện cổ thiết tha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</a:t>
            </a:r>
            <a:r>
              <a:rPr lang="en-US" alt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</a:t>
            </a:r>
            <a:endParaRPr lang="en-US" altLang="en-US" sz="28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1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  <a:endParaRPr lang="en-US" altLang="en-US" sz="1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endParaRPr lang="en-US" altLang="en-US" sz="2800" b="1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05829" y="2569028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715" y="47606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70286" y="5297713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52458" y="5849256"/>
            <a:ext cx="1161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50857" y="2017485"/>
            <a:ext cx="1378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92572" y="2569027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753427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70286" y="3106056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61200" y="31060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78058" y="3106055"/>
            <a:ext cx="6676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3102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29200" y="4746171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470398" y="4194627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50857" y="36575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38057" y="4194626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792687" y="419462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12343" y="4746171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84172" y="3657599"/>
            <a:ext cx="6821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06572" y="5849256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456481" y="2569027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646398" y="3657599"/>
            <a:ext cx="543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7652" y="980105"/>
            <a:ext cx="92011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Xếp các từ em mới tìm </a:t>
            </a:r>
            <a:r>
              <a:rPr lang="vi-VN" altLang="en-US" sz="3200" b="1" smtClean="0">
                <a:cs typeface="Times New Roman" panose="02020603050405020304" pitchFamily="18" charset="0"/>
              </a:rPr>
              <a:t>được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 smtClean="0">
                <a:cs typeface="Times New Roman" panose="02020603050405020304" pitchFamily="18" charset="0"/>
              </a:rPr>
              <a:t>vào </a:t>
            </a:r>
            <a:r>
              <a:rPr lang="vi-VN" altLang="en-US" sz="3200" b="1">
                <a:cs typeface="Times New Roman" panose="02020603050405020304" pitchFamily="18" charset="0"/>
              </a:rPr>
              <a:t>nhóm thích hợp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17770" y="1688465"/>
          <a:ext cx="6627495" cy="458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760"/>
                <a:gridCol w="4483735"/>
              </a:tblGrid>
              <a:tr h="944880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ông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cha, cha ông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sông, dừa,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chân trời</a:t>
                      </a:r>
                      <a:r>
                        <a:rPr lang="vi-VN" alt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mặt</a:t>
                      </a:r>
                      <a:endParaRPr lang="vi-VN" altLang="en-US" sz="2800" b="1" baseline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mưa, nắng</a:t>
                      </a:r>
                      <a:r>
                        <a:rPr lang="vi-VN" alt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tiếng</a:t>
                      </a:r>
                      <a:endParaRPr lang="vi-VN" altLang="en-US" sz="28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khái niệm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cuộc sống, truyện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cổ, xưa, đời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đơn vị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cơn, con, rặng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s 1"/>
          <p:cNvSpPr/>
          <p:nvPr/>
        </p:nvSpPr>
        <p:spPr>
          <a:xfrm>
            <a:off x="1160780" y="1688465"/>
            <a:ext cx="3666490" cy="458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con, rặng,   </a:t>
            </a:r>
            <a:endParaRPr lang="vi-VN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vi-V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5017770" y="1688465"/>
          <a:ext cx="6565900" cy="461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955"/>
                <a:gridCol w="4004945"/>
              </a:tblGrid>
              <a:tr h="978535">
                <a:tc>
                  <a:txBody>
                    <a:bodyPr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chỉ người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 cha, cha ông</a:t>
                      </a:r>
                      <a:endParaRPr lang="vi-V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5180">
                <a:tc>
                  <a:txBody>
                    <a:bodyPr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vật</a:t>
                      </a:r>
                      <a:endParaRPr lang="en-US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sông, dừa, chân trời, mặt</a:t>
                      </a:r>
                      <a:endParaRPr lang="vi-V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hiện tượng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mưa,</a:t>
                      </a:r>
                      <a:r>
                        <a:rPr lang="vi-VN" sz="2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nắng, tiếng</a:t>
                      </a:r>
                      <a:endParaRPr lang="vi-V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5515">
                <a:tc>
                  <a:txBody>
                    <a:bodyPr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khái niệm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sống,đời, truyện cổ, xưa</a:t>
                      </a:r>
                      <a:endParaRPr lang="vi-V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p>
                      <a:r>
                        <a:rPr lang="en-US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Từ</a:t>
                      </a:r>
                      <a:r>
                        <a:rPr lang="en-US" sz="2800" b="1" i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đơn vị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cơn, con, rặng</a:t>
                      </a:r>
                      <a:endParaRPr lang="vi-V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5950</Words>
  <Application>WPS Presentation</Application>
  <PresentationFormat>Widescreen</PresentationFormat>
  <Paragraphs>326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96</cp:revision>
  <dcterms:created xsi:type="dcterms:W3CDTF">2021-08-04T18:52:00Z</dcterms:created>
  <dcterms:modified xsi:type="dcterms:W3CDTF">2021-10-13T16:21:34Z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633AB742382E43C2BC59D592A35C0B2D</vt:lpwstr>
  </property>
  <property fmtid="{D5CDD505-2E9C-101B-9397-08002B2CF9AE}" pid="3" name="KSOProductBuildVer">
    <vt:lpwstr>1033-11.2.0.10323</vt:lpwstr>
  </property>
</Properties>
</file>