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emf" ContentType="image/x-e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6"/>
  </p:notesMasterIdLst>
  <p:sldIdLst>
    <p:sldId id="273" r:id="rId5"/>
    <p:sldId id="294" r:id="rId7"/>
    <p:sldId id="295" r:id="rId8"/>
    <p:sldId id="296" r:id="rId9"/>
    <p:sldId id="286" r:id="rId10"/>
    <p:sldId id="279" r:id="rId11"/>
    <p:sldId id="287" r:id="rId12"/>
    <p:sldId id="289" r:id="rId13"/>
    <p:sldId id="297" r:id="rId14"/>
    <p:sldId id="311" r:id="rId15"/>
    <p:sldId id="298" r:id="rId16"/>
    <p:sldId id="290" r:id="rId17"/>
    <p:sldId id="299" r:id="rId18"/>
    <p:sldId id="312" r:id="rId19"/>
    <p:sldId id="300" r:id="rId20"/>
    <p:sldId id="313" r:id="rId21"/>
    <p:sldId id="291" r:id="rId22"/>
    <p:sldId id="292" r:id="rId23"/>
    <p:sldId id="301" r:id="rId24"/>
    <p:sldId id="293" r:id="rId25"/>
    <p:sldId id="302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31E2C40-B298-4D24-BA5D-2CEFA2BC90D1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D7F2C1-19CD-4591-B47E-D6A8718C5969}" type="slidenum">
              <a:rPr lang="en-US"/>
            </a:fld>
            <a:endParaRPr lang="en-US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790BC54-A3AE-4637-835F-3EF44024CFDD}" type="slidenum">
              <a:rPr lang="en-US" sz="1200"/>
            </a:fld>
            <a:endParaRPr lang="en-US" sz="12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0A44A-32D8-4BCF-9055-A55B0A68BE1D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851FF-8DF0-4E81-A55E-415AFED839A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BA8D89-DE09-4C6F-AC9B-C363034964C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C9ABD-A1E0-4DF9-B643-3E50FA73598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67F96-FAD0-432C-B126-690E5E59816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335529" y="6739570"/>
            <a:ext cx="135015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 smtClean="0">
                <a:solidFill>
                  <a:prstClr val="black"/>
                </a:solidFill>
                <a:latin typeface="Microsoft YaHei" panose="020B0503020204020204" charset="-122"/>
                <a:ea typeface="Microsoft YaHei" panose="020B0503020204020204" charset="-122"/>
                <a:hlinkClick r:id="rId2"/>
              </a:rPr>
              <a:t>PPT</a:t>
            </a:r>
            <a:r>
              <a:rPr lang="zh-CN" altLang="en-US" sz="100" dirty="0" smtClean="0">
                <a:solidFill>
                  <a:prstClr val="black"/>
                </a:solidFill>
                <a:latin typeface="Microsoft YaHei" panose="020B0503020204020204" charset="-122"/>
                <a:ea typeface="Microsoft YaHei" panose="020B0503020204020204" charset="-122"/>
                <a:hlinkClick r:id="rId2"/>
              </a:rPr>
              <a:t>模板</a:t>
            </a:r>
            <a:r>
              <a:rPr lang="zh-CN" altLang="en-US" sz="100" dirty="0" smtClean="0">
                <a:solidFill>
                  <a:prstClr val="black"/>
                </a:solidFill>
                <a:latin typeface="Microsoft YaHei" panose="020B0503020204020204" charset="-122"/>
                <a:ea typeface="Microsoft YaHei" panose="020B0503020204020204" charset="-122"/>
              </a:rPr>
              <a:t> </a:t>
            </a:r>
            <a:r>
              <a:rPr lang="en-US" altLang="zh-CN" sz="100" dirty="0">
                <a:solidFill>
                  <a:prstClr val="black"/>
                </a:solidFill>
                <a:latin typeface="Microsoft YaHei" panose="020B0503020204020204" charset="-122"/>
                <a:ea typeface="Microsoft YaHei" panose="020B0503020204020204" charset="-122"/>
              </a:rPr>
              <a:t>http://www.1ppt.com/moban/</a:t>
            </a:r>
            <a:r>
              <a:rPr lang="zh-CN" altLang="en-US" sz="100" dirty="0" smtClean="0">
                <a:solidFill>
                  <a:prstClr val="black"/>
                </a:solidFill>
                <a:latin typeface="Microsoft YaHei" panose="020B0503020204020204" charset="-122"/>
                <a:ea typeface="Microsoft YaHei" panose="020B0503020204020204" charset="-122"/>
              </a:rPr>
              <a:t> </a:t>
            </a:r>
            <a:endParaRPr lang="en-US" altLang="zh-CN" sz="100" dirty="0" smtClean="0">
              <a:solidFill>
                <a:prstClr val="black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176D-86DC-4946-96D5-1E67360A268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88C3299-2A5E-4F94-83AC-D5FE562BBD15}" type="datetimeFigureOut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7C28809-837E-4872-BF1F-BB54BDA765BA}" type="slidenum">
              <a:rPr lang="zh-CN" altLang="en-US" smtClean="0">
                <a:solidFill>
                  <a:prstClr val="black"/>
                </a:solidFill>
                <a:latin typeface="Microsoft YaHei" panose="020B0503020204020204" charset="-122"/>
              </a:rPr>
            </a:fld>
            <a:endParaRPr lang="zh-CN" altLang="en-US">
              <a:solidFill>
                <a:prstClr val="black"/>
              </a:solidFill>
              <a:latin typeface="Microsoft YaHei" panose="020B0503020204020204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36FAE-C561-4F13-BB36-B2895D292F5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AFF36-E940-483D-88D8-F88505A4C43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FE528-8188-4B83-897F-4D60668BACC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D2F6E-497B-4402-88FB-9AFCD96EE2F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03A9A-A1C3-48DE-B80B-F043A81AD84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A5C4D-78D5-4176-ACEA-2072AAB2F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8587E4-0B8A-4ECD-842F-D8C0C9C750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3A1C593-65D0-4073-BCC9-577B9352EA9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B618960-8005-486C-9A75-10CB2AAC16F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emf"/><Relationship Id="rId8" Type="http://schemas.openxmlformats.org/officeDocument/2006/relationships/image" Target="../media/image11.emf"/><Relationship Id="rId7" Type="http://schemas.openxmlformats.org/officeDocument/2006/relationships/image" Target="../media/image10.emf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1" Type="http://schemas.openxmlformats.org/officeDocument/2006/relationships/notesSlide" Target="../notesSlides/notesSlide2.xml"/><Relationship Id="rId10" Type="http://schemas.openxmlformats.org/officeDocument/2006/relationships/slideLayout" Target="../slideLayouts/slideLayout23.xml"/><Relationship Id="rId1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2133600" y="2438400"/>
            <a:ext cx="46482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Luyện từ và câu</a:t>
            </a:r>
            <a:endParaRPr lang="en-US" sz="3600" b="1" kern="10">
              <a:ln w="9525">
                <a:solidFill>
                  <a:srgbClr val="CC99FF"/>
                </a:solidFill>
                <a:rou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10" descr="POINSET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781800" y="-152400"/>
            <a:ext cx="2209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POINSET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62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 descr="POINSET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58001" y="4495800"/>
            <a:ext cx="2290763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3" descr="POINSET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" y="4610100"/>
            <a:ext cx="2133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5" descr="j023624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11430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Box 10"/>
          <p:cNvSpPr txBox="1">
            <a:spLocks noChangeArrowheads="1"/>
          </p:cNvSpPr>
          <p:nvPr/>
        </p:nvSpPr>
        <p:spPr bwMode="auto">
          <a:xfrm>
            <a:off x="604838" y="914402"/>
            <a:ext cx="8239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 VÀ  ĐÀO TẠO QUẬN LONG BIÊN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Tm="15000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371600"/>
            <a:ext cx="82296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Mở rộng và hệ thống hóa vốn từ ngữ theo chủ điểm Thương người như thể thương thân.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3246120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7200" y="4876801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81000" y="1295400"/>
            <a:ext cx="8305800" cy="1981200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609600" y="381000"/>
            <a:ext cx="9372600" cy="35052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>
              <a:buFontTx/>
              <a:buNone/>
              <a:defRPr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Cho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buFontTx/>
              <a:buNone/>
              <a:defRPr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buFontTx/>
              <a:buNone/>
              <a:defRPr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-228600" y="4038600"/>
            <a:ext cx="9125426" cy="243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just" fontAlgn="auto">
              <a:spcAft>
                <a:spcPts val="0"/>
              </a:spcAft>
              <a:buFontTx/>
              <a:buNone/>
              <a:defRPr/>
            </a:pP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 fontAlgn="auto">
              <a:spcAft>
                <a:spcPts val="0"/>
              </a:spcAft>
              <a:buFontTx/>
              <a:buNone/>
              <a:defRPr/>
            </a:pP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 fontAlgn="auto">
              <a:spcAft>
                <a:spcPts val="0"/>
              </a:spcAft>
              <a:buFontTx/>
              <a:buNone/>
              <a:defRPr/>
            </a:pP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 fontAlgn="auto">
              <a:spcAft>
                <a:spcPts val="0"/>
              </a:spcAft>
              <a:buFontTx/>
              <a:buNone/>
              <a:defRPr/>
            </a:pP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152401"/>
            <a:ext cx="8731091" cy="6553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33400"/>
            <a:ext cx="20574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68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1719942"/>
            <a:ext cx="5562600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người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4006014"/>
            <a:ext cx="5562600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2771" y="1295400"/>
            <a:ext cx="203562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2770" y="2057400"/>
            <a:ext cx="201385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4542" y="2819400"/>
            <a:ext cx="199208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427" y="3606225"/>
            <a:ext cx="195942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427" y="4295936"/>
            <a:ext cx="198120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8085" y="4937099"/>
            <a:ext cx="193765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136" y="5638800"/>
            <a:ext cx="195660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0400" y="421957"/>
            <a:ext cx="5562600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0400" y="1066800"/>
            <a:ext cx="5562600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người.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2754084"/>
            <a:ext cx="5562600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5638800"/>
            <a:ext cx="5562600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0400" y="3374566"/>
            <a:ext cx="5584371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0400" y="5026611"/>
            <a:ext cx="5562600" cy="4924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>
            <a:stCxn id="3" idx="3"/>
          </p:cNvCxnSpPr>
          <p:nvPr/>
        </p:nvCxnSpPr>
        <p:spPr>
          <a:xfrm>
            <a:off x="2438400" y="825788"/>
            <a:ext cx="762000" cy="10543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405742" y="825787"/>
            <a:ext cx="794658" cy="8941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0" idx="3"/>
          </p:cNvCxnSpPr>
          <p:nvPr/>
        </p:nvCxnSpPr>
        <p:spPr>
          <a:xfrm flipV="1">
            <a:off x="2416628" y="1447800"/>
            <a:ext cx="859972" cy="9019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1" idx="3"/>
            <a:endCxn id="8" idx="1"/>
          </p:cNvCxnSpPr>
          <p:nvPr/>
        </p:nvCxnSpPr>
        <p:spPr>
          <a:xfrm>
            <a:off x="2416628" y="3111788"/>
            <a:ext cx="783772" cy="1340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3"/>
            <a:endCxn id="20" idx="1"/>
          </p:cNvCxnSpPr>
          <p:nvPr/>
        </p:nvCxnSpPr>
        <p:spPr>
          <a:xfrm flipV="1">
            <a:off x="2394856" y="3000306"/>
            <a:ext cx="805544" cy="89830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3" idx="3"/>
            <a:endCxn id="21" idx="1"/>
          </p:cNvCxnSpPr>
          <p:nvPr/>
        </p:nvCxnSpPr>
        <p:spPr>
          <a:xfrm>
            <a:off x="2416628" y="4588324"/>
            <a:ext cx="783772" cy="14967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4" idx="3"/>
          </p:cNvCxnSpPr>
          <p:nvPr/>
        </p:nvCxnSpPr>
        <p:spPr>
          <a:xfrm flipV="1">
            <a:off x="2405742" y="3782039"/>
            <a:ext cx="794658" cy="14474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5" idx="3"/>
          </p:cNvCxnSpPr>
          <p:nvPr/>
        </p:nvCxnSpPr>
        <p:spPr>
          <a:xfrm flipV="1">
            <a:off x="2405742" y="5336700"/>
            <a:ext cx="794658" cy="5944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oup 21"/>
          <p:cNvGraphicFramePr/>
          <p:nvPr/>
        </p:nvGraphicFramePr>
        <p:xfrm>
          <a:off x="457200" y="533400"/>
          <a:ext cx="8229600" cy="268528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89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anose="020B7200000000000000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914400" y="3276601"/>
            <a:ext cx="9906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952500" y="1535748"/>
            <a:ext cx="2667000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2800" dirty="0">
              <a:latin typeface="Arial" panose="020B0604020202020204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5148580" y="1530668"/>
            <a:ext cx="3048000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800" dirty="0">
              <a:latin typeface="Arial" panose="020B0604020202020204"/>
            </a:endParaRP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5029201" y="3276601"/>
            <a:ext cx="1920875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304800" y="3258502"/>
            <a:ext cx="8610600" cy="32162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smtClean="0">
                <a:latin typeface="Arial" panose="020B0604020202020204"/>
              </a:rPr>
              <a:t>-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Các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từ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ở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cột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A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và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cột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B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có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gì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khác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nhau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về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ý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nghĩa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?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Về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chủ</a:t>
            </a:r>
            <a:r>
              <a:rPr lang="en-US" sz="2500" dirty="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sz="2500" dirty="0" err="1">
                <a:latin typeface="Times New Roman" panose="02020603050405020304"/>
                <a:ea typeface="Calibri" panose="020F0502020204030204"/>
              </a:rPr>
              <a:t>điểm</a:t>
            </a:r>
            <a:r>
              <a:rPr lang="en-US" sz="2500" dirty="0" smtClean="0">
                <a:latin typeface="Arial" panose="020B0604020202020204"/>
              </a:rPr>
              <a:t>?</a:t>
            </a:r>
            <a:endParaRPr lang="en-US" sz="2500" dirty="0">
              <a:latin typeface="Arial" panose="020B0604020202020204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500" dirty="0" err="1" smtClean="0">
                <a:solidFill>
                  <a:srgbClr val="7030A0"/>
                </a:solidFill>
                <a:latin typeface="Arial" panose="020B0604020202020204"/>
              </a:rPr>
              <a:t>Khác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7030A0"/>
                </a:solidFill>
                <a:latin typeface="Arial" panose="020B0604020202020204"/>
              </a:rPr>
              <a:t>nhau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7030A0"/>
                </a:solidFill>
                <a:latin typeface="Arial" panose="020B0604020202020204"/>
              </a:rPr>
              <a:t>là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7030A0"/>
                </a:solidFill>
                <a:latin typeface="Arial" panose="020B0604020202020204"/>
              </a:rPr>
              <a:t>các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từ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nhóm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b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thuộc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chủ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7030A0"/>
                </a:solidFill>
                <a:latin typeface="Arial" panose="020B0604020202020204"/>
              </a:rPr>
              <a:t>điểm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Nhân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hậu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-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Đoàn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kết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,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còn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từ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nhóm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a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không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thuộc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chủ</a:t>
            </a:r>
            <a:r>
              <a:rPr lang="en-US" sz="2500" dirty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7030A0"/>
                </a:solidFill>
                <a:latin typeface="Arial" panose="020B0604020202020204"/>
              </a:rPr>
              <a:t>điểm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7030A0"/>
                </a:solidFill>
                <a:latin typeface="Arial" panose="020B0604020202020204"/>
              </a:rPr>
              <a:t>này</a:t>
            </a:r>
            <a:r>
              <a:rPr lang="en-US" sz="2500" dirty="0" smtClean="0">
                <a:solidFill>
                  <a:srgbClr val="7030A0"/>
                </a:solidFill>
                <a:latin typeface="Arial" panose="020B0604020202020204"/>
              </a:rPr>
              <a:t>.</a:t>
            </a:r>
            <a:endParaRPr lang="en-US" sz="2500" dirty="0" smtClean="0">
              <a:solidFill>
                <a:srgbClr val="7030A0"/>
              </a:solidFill>
              <a:latin typeface="Arial" panose="020B0604020202020204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500" dirty="0" smtClean="0"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Tất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cả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các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từ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ở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bài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tập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2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đều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có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tiếng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“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nhân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”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ghép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với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một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tiếng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khác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tạo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thành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các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 smtClean="0">
                <a:solidFill>
                  <a:srgbClr val="0000FF"/>
                </a:solidFill>
                <a:latin typeface="Arial" panose="020B0604020202020204"/>
              </a:rPr>
              <a:t>từ</a:t>
            </a:r>
            <a:r>
              <a:rPr lang="en-US" sz="2500" dirty="0" smtClean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Hán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Việt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.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Vậy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thực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hiện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xong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bài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2,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chúng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ta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hoàn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thành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tiếp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được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mục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tiêu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Arial" panose="020B0604020202020204"/>
              </a:rPr>
              <a:t>nào</a:t>
            </a:r>
            <a:r>
              <a:rPr lang="en-US" sz="2500" dirty="0">
                <a:solidFill>
                  <a:srgbClr val="0000FF"/>
                </a:solidFill>
                <a:latin typeface="Arial" panose="020B0604020202020204"/>
              </a:rPr>
              <a:t>?</a:t>
            </a:r>
            <a:endParaRPr lang="en-US" sz="2500" dirty="0">
              <a:solidFill>
                <a:srgbClr val="0000FF"/>
              </a:solidFill>
              <a:latin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371600"/>
            <a:ext cx="82296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Mở rộng và hệ thống hóa vốn từ ngữ theo chủ điểm Thương người như thể thương thân.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3476625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7200" y="4876801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81000" y="1295400"/>
            <a:ext cx="8305800" cy="1981200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04800" y="3352800"/>
            <a:ext cx="8305800" cy="1383665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457202"/>
            <a:ext cx="85344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371600"/>
            <a:ext cx="82296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Mở rộng và hệ thống hóa vốn từ ngữ theo chủ điểm Thương người như thể thương thân.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3476625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7200" y="4876801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81000" y="1295400"/>
            <a:ext cx="8305800" cy="1981200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04800" y="3352800"/>
            <a:ext cx="8305800" cy="1383665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77190" y="4812665"/>
            <a:ext cx="8305800" cy="1383665"/>
          </a:xfrm>
          <a:prstGeom prst="round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609600"/>
            <a:ext cx="822960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Ở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endParaRPr lang="en-US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     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  <a:endParaRPr lang="en-US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Ba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299191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563364"/>
            <a:ext cx="906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74898"/>
            <a:ext cx="8458200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ts val="4100"/>
              </a:lnSpc>
            </a:pP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ta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8447" y="2313296"/>
            <a:ext cx="8592027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ts val="4100"/>
              </a:lnSpc>
            </a:pP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ghen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tị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180697"/>
            <a:ext cx="8534400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4100"/>
              </a:lnSpc>
              <a:defRPr/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ta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00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286000"/>
            <a:ext cx="8458200" cy="618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ts val="4100"/>
              </a:lnSpc>
            </a:pPr>
            <a:r>
              <a:rPr lang="en-US" sz="3600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5735" y="4038600"/>
            <a:ext cx="8458200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4100"/>
              </a:lnSpc>
            </a:pPr>
            <a:r>
              <a:rPr lang="en-US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      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4100"/>
              </a:lnSpc>
              <a:defRPr/>
            </a:pP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Ba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457200"/>
            <a:ext cx="8458200" cy="618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4100"/>
              </a:lnSpc>
            </a:pPr>
            <a:r>
              <a:rPr lang="en-US" sz="3600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ĐẠT ĐƯỢC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371600"/>
            <a:ext cx="82296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Mở rộng và hệ thống hóa vốn từ ngữ theo chủ điểm Thương người như thể thương thân.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3246120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7200" y="4876801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447800"/>
            <a:ext cx="8229600" cy="18240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4406" y="3429002"/>
            <a:ext cx="8305800" cy="255454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7063" y="3581400"/>
            <a:ext cx="4572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65735" y="551180"/>
            <a:ext cx="8785225" cy="15062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DỤNG, KẾT NỐI </a:t>
            </a:r>
            <a:endParaRPr lang="en-US" sz="36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CUỘC SỐNG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04800" y="1981200"/>
            <a:ext cx="8458200" cy="46304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(22).</a:t>
            </a:r>
            <a:endParaRPr lang="en-US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04130" y="-1443843"/>
            <a:ext cx="2539871" cy="402068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006" y="886122"/>
            <a:ext cx="432892" cy="811819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3527440"/>
            <a:ext cx="4416407" cy="3349417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0028" y="403481"/>
            <a:ext cx="665994" cy="784047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54" y="272217"/>
            <a:ext cx="1211942" cy="1277563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11735" y="4517331"/>
            <a:ext cx="504659" cy="684814"/>
          </a:xfrm>
          <a:prstGeom prst="rect">
            <a:avLst/>
          </a:prstGeom>
        </p:spPr>
      </p:pic>
      <p:pic>
        <p:nvPicPr>
          <p:cNvPr id="52" name="图片 5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609" y="1807820"/>
            <a:ext cx="1685253" cy="4425733"/>
          </a:xfrm>
          <a:prstGeom prst="rect">
            <a:avLst/>
          </a:prstGeom>
        </p:spPr>
      </p:pic>
      <p:sp>
        <p:nvSpPr>
          <p:cNvPr id="68" name="矩形 67"/>
          <p:cNvSpPr/>
          <p:nvPr/>
        </p:nvSpPr>
        <p:spPr>
          <a:xfrm>
            <a:off x="1471614" y="2216787"/>
            <a:ext cx="3719989" cy="2035175"/>
          </a:xfrm>
          <a:prstGeom prst="rect">
            <a:avLst/>
          </a:prstGeom>
          <a:solidFill>
            <a:srgbClr val="FFE8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1519238" y="2511096"/>
            <a:ext cx="3624739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4400" spc="30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Chào </a:t>
            </a:r>
            <a:r>
              <a:rPr lang="en-US" altLang="zh-CN" sz="4400" spc="300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tạm</a:t>
            </a:r>
            <a:r>
              <a:rPr lang="en-US" altLang="zh-CN" sz="4400" spc="30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 </a:t>
            </a:r>
            <a:r>
              <a:rPr lang="en-US" altLang="zh-CN" sz="4400" spc="300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biệt</a:t>
            </a:r>
            <a:r>
              <a:rPr lang="en-US" altLang="zh-CN" sz="4400" spc="30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 </a:t>
            </a:r>
            <a:r>
              <a:rPr lang="en-US" altLang="zh-CN" sz="4400" spc="300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các</a:t>
            </a:r>
            <a:r>
              <a:rPr lang="en-US" altLang="zh-CN" sz="4400" spc="30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>
                  <a:glow rad="63500">
                    <a:srgbClr val="ED7D31">
                      <a:satMod val="175000"/>
                      <a:alpha val="40000"/>
                    </a:srgbClr>
                  </a:glow>
                </a:effectLst>
                <a:latin typeface="UTM Cooper Black" panose="02040603050506020204" charset="0"/>
                <a:cs typeface="UTM Cooper Black" panose="02040603050506020204" charset="0"/>
                <a:sym typeface="+mn-lt"/>
              </a:rPr>
              <a:t> con!</a:t>
            </a:r>
            <a:endParaRPr lang="en-US" altLang="zh-CN" sz="4400" spc="300" smtClean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effectLst>
                <a:glow rad="63500">
                  <a:srgbClr val="ED7D31">
                    <a:satMod val="175000"/>
                    <a:alpha val="40000"/>
                  </a:srgbClr>
                </a:glow>
              </a:effectLst>
              <a:latin typeface="UTM Cooper Black" panose="02040603050506020204" charset="0"/>
              <a:cs typeface="UTM Cooper Black" panose="02040603050506020204" charset="0"/>
              <a:sym typeface="+mn-lt"/>
            </a:endParaRPr>
          </a:p>
        </p:txBody>
      </p:sp>
      <p:pic>
        <p:nvPicPr>
          <p:cNvPr id="67" name="图片 6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998837" y="946465"/>
            <a:ext cx="955557" cy="1059451"/>
          </a:xfrm>
          <a:prstGeom prst="rect">
            <a:avLst/>
          </a:prstGeom>
        </p:spPr>
      </p:pic>
      <p:pic>
        <p:nvPicPr>
          <p:cNvPr id="69" name="图片 6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270" y="2434765"/>
            <a:ext cx="374901" cy="55885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79 -0.02454 L 0.04779 -0.02431 C 0.0651 -0.00602 0.04752 -0.02547 0.06094 -0.00949 C 0.06315 -0.00695 0.06536 -0.00533 0.06706 -0.00255 C 0.06953 0.00116 0.07135 0.00625 0.07396 0.00972 C 0.08125 0.01944 0.07318 0.00926 0.08021 0.01666 C 0.08685 0.02384 0.08255 0.02083 0.08711 0.02384 C 0.08867 0.02546 0.08997 0.02801 0.0918 0.02916 C 0.09362 0.03032 0.09609 0.03148 0.09779 0.0331 C 0.09883 0.03403 0.09948 0.03518 0.10013 0.03588 C 0.10182 0.03703 0.10338 0.03773 0.10482 0.03866 C 0.10599 0.03935 0.10703 0.04074 0.10807 0.04143 C 0.10872 0.0419 0.1095 0.04236 0.11029 0.04282 C 0.11146 0.04352 0.11237 0.04467 0.11341 0.0456 C 0.11497 0.04653 0.11654 0.04768 0.1181 0.04838 C 0.11914 0.04884 0.12018 0.04907 0.12122 0.04977 C 0.12226 0.05046 0.12318 0.05162 0.12422 0.05254 C 0.12552 0.05324 0.13021 0.05486 0.13125 0.05509 C 0.13424 0.05879 0.13333 0.0581 0.13724 0.06065 C 0.13958 0.06203 0.14219 0.06296 0.1444 0.06481 C 0.14935 0.06921 0.14635 0.06713 0.15364 0.07037 L 0.15989 0.07315 L 0.16289 0.07453 C 0.16849 0.07407 0.17422 0.07384 0.17995 0.07315 C 0.18099 0.07291 0.18203 0.07199 0.18307 0.07176 C 0.18437 0.07106 0.18555 0.0706 0.18685 0.07037 C 0.19049 0.06921 0.19414 0.06852 0.19779 0.06759 C 0.19948 0.06713 0.2013 0.0669 0.20312 0.0662 C 0.20625 0.06504 0.21042 0.06366 0.21315 0.06203 L 0.21549 0.06065 C 0.2168 0.05879 0.21927 0.05532 0.22096 0.0537 C 0.22187 0.05278 0.22292 0.05185 0.22396 0.05116 C 0.22565 0.05 0.2276 0.0493 0.22917 0.04838 C 0.23073 0.04699 0.2319 0.04514 0.23333 0.04421 C 0.23984 0.03935 0.24088 0.03935 0.24648 0.03727 C 0.25 0.03472 0.25677 0.02963 0.25963 0.02639 C 0.26042 0.02546 0.26094 0.02453 0.26185 0.02384 C 0.26289 0.02222 0.26406 0.02106 0.26497 0.01944 C 0.26562 0.01852 0.26562 0.01643 0.26654 0.01528 C 0.26719 0.01435 0.26797 0.01435 0.26888 0.01389 C 0.26914 0.0125 0.26979 0.01111 0.27031 0.00972 C 0.27213 0.00671 0.27669 0.00416 0.27812 0.00301 C 0.28021 0.00116 0.28203 -0.00093 0.28437 -0.00255 C 0.28841 -0.00579 0.29258 -0.00903 0.29674 -0.01204 C 0.29844 -0.01343 0.30039 -0.01482 0.30208 -0.01621 C 0.30768 -0.0213 0.30508 -0.01968 0.30989 -0.02176 C 0.31029 -0.02315 0.3112 -0.02477 0.31211 -0.02593 C 0.31263 -0.02685 0.31706 -0.02824 0.31758 -0.02871 C 0.31888 -0.0294 0.32005 -0.03079 0.32148 -0.03148 C 0.32409 -0.03264 0.33359 -0.0338 0.33542 -0.03403 C 0.35404 -0.03727 0.33203 -0.03334 0.35078 -0.0382 C 0.35338 -0.03889 0.35599 -0.03912 0.35859 -0.03959 C 0.36081 -0.04005 0.36315 -0.04051 0.36549 -0.04097 C 0.3668 -0.04144 0.3681 -0.0419 0.3694 -0.04236 C 0.37604 -0.0419 0.38281 -0.0419 0.38945 -0.04097 C 0.3944 -0.04051 0.39922 -0.03866 0.40417 -0.0382 C 0.41445 -0.03727 0.42474 -0.03727 0.43516 -0.03681 C 0.44114 -0.03426 0.43672 -0.03588 0.44674 -0.03403 C 0.44896 -0.0338 0.4513 -0.03334 0.45364 -0.03287 C 0.45612 -0.03172 0.4569 -0.03148 0.45898 -0.03009 C 0.46042 -0.02917 0.46159 -0.02801 0.46276 -0.02732 C 0.46445 -0.02662 0.46601 -0.02639 0.46745 -0.02593 C 0.46888 -0.02547 0.47018 -0.025 0.47148 -0.02454 C 0.47305 -0.02408 0.475 -0.02361 0.47682 -0.02315 C 0.47838 -0.02269 0.47995 -0.02222 0.48151 -0.02176 C 0.48333 -0.0213 0.48503 -0.02107 0.48685 -0.02037 C 0.48828 -0.01991 0.49505 -0.01759 0.49766 -0.01621 C 0.49935 -0.01528 0.50078 -0.01435 0.50234 -0.01343 L 0.50469 -0.01204 C 0.50872 -0.00741 0.50534 -0.01042 0.51159 -0.0081 C 0.5125 -0.00764 0.51315 -0.00695 0.51393 -0.00672 C 0.51601 -0.00556 0.5181 -0.00486 0.52018 -0.00394 L 0.52318 -0.00255 C 0.52422 -0.00209 0.52513 -0.00162 0.5263 -0.00116 L 0.53021 0.00023 C 0.5319 0.00069 0.53333 0.00116 0.53489 0.00162 C 0.53594 0.00185 0.53685 0.00254 0.53776 0.00301 C 0.54948 0.00254 0.5612 0.00278 0.57279 0.00162 C 0.57487 0.00139 0.57669 -0.0007 0.57878 -0.00116 C 0.58503 -0.00232 0.58476 -0.00162 0.58971 -0.00394 C 0.60078 -0.00834 0.58203 -0.00116 0.59753 -0.0081 C 0.60052 -0.00949 0.60208 -0.00996 0.60521 -0.01204 C 0.60651 -0.01297 0.60781 -0.01412 0.60911 -0.01482 C 0.61003 -0.01528 0.6112 -0.01574 0.61211 -0.01621 C 0.61367 -0.01713 0.61523 -0.01806 0.6168 -0.01898 C 0.61758 -0.01945 0.61836 -0.01991 0.61914 -0.02037 C 0.62096 -0.02176 0.62266 -0.02315 0.62448 -0.02454 C 0.62526 -0.025 0.62604 -0.02523 0.62682 -0.02593 C 0.63255 -0.03009 0.62734 -0.02755 0.63307 -0.03009 C 0.63385 -0.03102 0.6345 -0.03218 0.63542 -0.03287 C 0.63685 -0.03403 0.63841 -0.03449 0.63997 -0.03542 C 0.64075 -0.03588 0.64154 -0.03658 0.64232 -0.03681 C 0.64336 -0.03727 0.6444 -0.03773 0.64544 -0.0382 C 0.64805 -0.03959 0.65052 -0.04167 0.65312 -0.04236 C 0.65521 -0.04306 0.65729 -0.04329 0.65937 -0.04375 C 0.66042 -0.04422 0.66146 -0.04468 0.66237 -0.04514 C 0.66315 -0.0456 0.66393 -0.04607 0.66471 -0.04653 C 0.6668 -0.04746 0.66888 -0.04838 0.67096 -0.04931 C 0.672 -0.04977 0.67305 -0.05 0.67396 -0.0507 C 0.67591 -0.05162 0.67747 -0.05278 0.67943 -0.05347 C 0.68151 -0.05394 0.68359 -0.0544 0.68568 -0.05463 C 0.69049 -0.05394 0.69544 -0.05347 0.70026 -0.05209 C 0.70169 -0.05162 0.70286 -0.05 0.70417 -0.04931 C 0.71966 -0.03935 0.70039 -0.05255 0.71185 -0.04375 C 0.71263 -0.04329 0.71354 -0.04306 0.71419 -0.04236 C 0.71953 -0.03773 0.71315 -0.04121 0.71966 -0.0382 C 0.72044 -0.03727 0.72109 -0.03611 0.722 -0.03542 C 0.72344 -0.03426 0.72513 -0.03426 0.72656 -0.03287 C 0.72786 -0.03148 0.72904 -0.02963 0.73047 -0.02871 C 0.73138 -0.02778 0.73255 -0.02778 0.73359 -0.02732 C 0.73516 -0.02639 0.73815 -0.02454 0.73815 -0.02431 C 0.74479 -0.01667 0.73646 -0.02616 0.74284 -0.02037 C 0.74362 -0.01968 0.74427 -0.01806 0.74518 -0.01759 C 0.74609 -0.01713 0.74726 -0.01759 0.74831 -0.01759 L 0.74831 -0.01736 L 0.74831 -0.01759 " pathEditMode="relative" rAng="0" ptsTypes="AAAAAAAAAAAAAAAAAAAAAAAAAAAAAAAAAAAAAAAAAAAAAAAAAAAAAAAAAAAAAAAAAAAAAAAAAAAAAAAAAAAAAAAAAAAAAAAAAAAAAAAAAAAAAAAAAAAA">
                                      <p:cBhvr>
                                        <p:cTn id="4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26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bldLvl="0" animBg="1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524000"/>
            <a:ext cx="8229600" cy="1371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Con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4406" y="3048000"/>
            <a:ext cx="8305800" cy="317009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33400" y="4952998"/>
            <a:ext cx="4572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9600" y="1371600"/>
            <a:ext cx="7924800" cy="19812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4406" y="3657602"/>
            <a:ext cx="8305800" cy="255454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spcBef>
                <a:spcPct val="50000"/>
              </a:spcBef>
              <a:buAutoNum type="alphaUcPeriod"/>
              <a:defRPr/>
            </a:pP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7063" y="4724400"/>
            <a:ext cx="4572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381000" y="1828800"/>
            <a:ext cx="8229600" cy="1371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4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74406" y="3657601"/>
            <a:ext cx="8305800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9645" y="-228600"/>
            <a:ext cx="11282045" cy="6781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3222" y="1676402"/>
            <a:ext cx="8860779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468086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1371600"/>
            <a:ext cx="8229600" cy="13716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Mở rộng và hệ thống hóa vốn từ ngữ theo chủ điểm Thương người như thể thương thân.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3246120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7200" y="4876801"/>
            <a:ext cx="8153400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381000"/>
            <a:ext cx="8534400" cy="64008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Tìm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các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Tx/>
              <a:buNone/>
              <a:defRPr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a.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lòng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hậu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yêu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thương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đồng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loại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M: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lòng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thương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người,</a:t>
            </a: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b.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Trái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nghĩa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hậu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yêu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thương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M: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độc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ác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c.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hiện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tinh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thần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đùm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bọc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giúp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đỡ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đồng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loại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6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M: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cưu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mang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d.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Trái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nghĩa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đùm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bọc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giúp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đỡ</a:t>
            </a:r>
            <a:endParaRPr lang="en-US" sz="2600" b="1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lvl="0" indent="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M: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ức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hiếp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9855" y="1317172"/>
            <a:ext cx="86106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lòng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lòng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vị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tha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thương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mến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bao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dung,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đồng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786744"/>
            <a:ext cx="833845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hung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tàn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tàn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bạo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cay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nghiệt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hung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dữ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dữ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tợn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9342" y="4256314"/>
            <a:ext cx="838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cứu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giúp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cứu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trợ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ủng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hộ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hỗ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trợ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bảo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vệ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bênh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vực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che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chở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,…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1999" y="5671456"/>
            <a:ext cx="82034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ăn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hiếp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hà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hiếp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hành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hạ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bắt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nạt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bóc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lột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đánh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đập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CC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5735" y="291469"/>
            <a:ext cx="8731091" cy="62718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95251" y="264173"/>
            <a:ext cx="8870156" cy="6320155"/>
          </a:xfrm>
          <a:prstGeom prst="rect">
            <a:avLst/>
          </a:prstGeom>
          <a:noFill/>
          <a:ln w="28575" cmpd="sng">
            <a:solidFill>
              <a:srgbClr val="A2E3C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850245"/>
            <a:ext cx="8305800" cy="12493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2404407"/>
            <a:ext cx="8229600" cy="1371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ibvcvpg">
      <a:majorFont>
        <a:latin typeface="微软雅黑"/>
        <a:ea typeface="方正卡通简体"/>
        <a:cs typeface=""/>
      </a:majorFont>
      <a:minorFont>
        <a:latin typeface="微软雅黑"/>
        <a:ea typeface="方正卡通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4695</Words>
  <Application>WPS Presentation</Application>
  <PresentationFormat>On-screen Show (4:3)</PresentationFormat>
  <Paragraphs>198</Paragraphs>
  <Slides>21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21</vt:i4>
      </vt:variant>
    </vt:vector>
  </HeadingPairs>
  <TitlesOfParts>
    <vt:vector size="40" baseType="lpstr">
      <vt:lpstr>Arial</vt:lpstr>
      <vt:lpstr>SimSun</vt:lpstr>
      <vt:lpstr>Wingdings</vt:lpstr>
      <vt:lpstr>Tahoma</vt:lpstr>
      <vt:lpstr>Calibri</vt:lpstr>
      <vt:lpstr>Microsoft YaHei</vt:lpstr>
      <vt:lpstr>Times New Roman</vt:lpstr>
      <vt:lpstr>Arial Unicode MS</vt:lpstr>
      <vt:lpstr>.VnTime</vt:lpstr>
      <vt:lpstr>Arial</vt:lpstr>
      <vt:lpstr>Times New Roman</vt:lpstr>
      <vt:lpstr>UTM Cooper Black</vt:lpstr>
      <vt:lpstr>Cooper Black</vt:lpstr>
      <vt:lpstr>Calibri Light</vt:lpstr>
      <vt:lpstr>方正卡通简体</vt:lpstr>
      <vt:lpstr>Segoe Print</vt:lpstr>
      <vt:lpstr>Office Theme</vt:lpstr>
      <vt:lpstr>1_Office Theme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®iÖn tö</dc:title>
  <dc:creator>an</dc:creator>
  <cp:lastModifiedBy>asus</cp:lastModifiedBy>
  <cp:revision>59</cp:revision>
  <dcterms:created xsi:type="dcterms:W3CDTF">2008-08-22T04:04:00Z</dcterms:created>
  <dcterms:modified xsi:type="dcterms:W3CDTF">2021-09-15T12:48:51Z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DC2F77DF48564F10907AF316254AB557</vt:lpwstr>
  </property>
  <property fmtid="{D5CDD505-2E9C-101B-9397-08002B2CF9AE}" pid="3" name="KSOProductBuildVer">
    <vt:lpwstr>1033-11.2.0.10296</vt:lpwstr>
  </property>
</Properties>
</file>