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10"/>
  </p:notesMasterIdLst>
  <p:handoutMasterIdLst>
    <p:handoutMasterId r:id="rId11"/>
  </p:handoutMasterIdLst>
  <p:sldIdLst>
    <p:sldId id="321" r:id="rId2"/>
    <p:sldId id="287" r:id="rId3"/>
    <p:sldId id="327" r:id="rId4"/>
    <p:sldId id="328" r:id="rId5"/>
    <p:sldId id="329" r:id="rId6"/>
    <p:sldId id="312" r:id="rId7"/>
    <p:sldId id="330" r:id="rId8"/>
    <p:sldId id="290" r:id="rId9"/>
  </p:sldIdLst>
  <p:sldSz cx="9144000" cy="5143500" type="screen16x9"/>
  <p:notesSz cx="9926638" cy="6797675"/>
  <p:embeddedFontLst>
    <p:embeddedFont>
      <p:font typeface="Tahoma" pitchFamily="34" charset="0"/>
      <p:regular r:id="rId12"/>
      <p:bold r:id="rId13"/>
    </p:embeddedFont>
    <p:embeddedFont>
      <p:font typeface="Calibri" pitchFamily="34" charset="0"/>
      <p:regular r:id="rId14"/>
      <p:bold r:id="rId15"/>
      <p:italic r:id="rId16"/>
      <p:boldItalic r:id="rId17"/>
    </p:embeddedFont>
    <p:embeddedFont>
      <p:font typeface="等线 Light" charset="-122"/>
      <p:regular r:id="rId18"/>
    </p:embeddedFont>
    <p:embeddedFont>
      <p:font typeface="微软雅黑" pitchFamily="34" charset="-122"/>
      <p:regular r:id="rId19"/>
      <p:bold r:id="rId20"/>
    </p:embeddedFont>
    <p:embeddedFont>
      <p:font typeface="等线" charset="-122"/>
      <p:regular r:id="rId21"/>
      <p:bold r:id="rId22"/>
    </p:embeddedFont>
  </p:embeddedFontLst>
  <p:custDataLst>
    <p:tags r:id="rId23"/>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E94744"/>
    <a:srgbClr val="EF9322"/>
    <a:srgbClr val="FDE03B"/>
    <a:srgbClr val="4AC0DC"/>
    <a:srgbClr val="F17445"/>
    <a:srgbClr val="009288"/>
    <a:srgbClr val="F58746"/>
    <a:srgbClr val="5FB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2220" autoAdjust="0"/>
  </p:normalViewPr>
  <p:slideViewPr>
    <p:cSldViewPr snapToGrid="0">
      <p:cViewPr>
        <p:scale>
          <a:sx n="100" d="100"/>
          <a:sy n="100" d="100"/>
        </p:scale>
        <p:origin x="-288" y="2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gs" Target="tags/tag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BE1D69BC-0303-4CF2-ABED-083EFD319AA9}" type="datetimeFigureOut">
              <a:rPr lang="en-US" smtClean="0"/>
              <a:t>5/21/2022</a:t>
            </a:fld>
            <a:endParaRPr lang="en-US"/>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6A615EE9-C58F-4BD0-B483-92D3CCACA338}" type="slidenum">
              <a:rPr lang="en-US" smtClean="0"/>
              <a:t>‹#›</a:t>
            </a:fld>
            <a:endParaRPr lang="en-US"/>
          </a:p>
        </p:txBody>
      </p:sp>
    </p:spTree>
    <p:extLst>
      <p:ext uri="{BB962C8B-B14F-4D97-AF65-F5344CB8AC3E}">
        <p14:creationId xmlns:p14="http://schemas.microsoft.com/office/powerpoint/2010/main" val="3069868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pPr/>
              <a:t>2022/5/21</a:t>
            </a:fld>
            <a:endParaRPr lang="zh-CN" altLang="en-US"/>
          </a:p>
        </p:txBody>
      </p:sp>
      <p:sp>
        <p:nvSpPr>
          <p:cNvPr id="4" name="幻灯片图像占位符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pPr/>
              <a:t>‹#›</a:t>
            </a:fld>
            <a:endParaRPr lang="zh-CN" altLang="en-US"/>
          </a:p>
        </p:txBody>
      </p:sp>
    </p:spTree>
    <p:extLst>
      <p:ext uri="{BB962C8B-B14F-4D97-AF65-F5344CB8AC3E}">
        <p14:creationId xmlns:p14="http://schemas.microsoft.com/office/powerpoint/2010/main" val="8550847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BF2FF-AB26-42B1-B18B-19F5B70C603D}" type="slidenum">
              <a:rPr lang="zh-CN" altLang="en-US" smtClean="0"/>
              <a:pPr/>
              <a:t>8</a:t>
            </a:fld>
            <a:endParaRPr lang="zh-CN" altLang="en-US"/>
          </a:p>
        </p:txBody>
      </p:sp>
    </p:spTree>
    <p:extLst>
      <p:ext uri="{BB962C8B-B14F-4D97-AF65-F5344CB8AC3E}">
        <p14:creationId xmlns:p14="http://schemas.microsoft.com/office/powerpoint/2010/main" val="347579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05115579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78882217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335817880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5" name="组合 4"/>
          <p:cNvGrpSpPr/>
          <p:nvPr userDrawn="1"/>
        </p:nvGrpSpPr>
        <p:grpSpPr>
          <a:xfrm>
            <a:off x="0" y="0"/>
            <a:ext cx="9144000" cy="5143500"/>
            <a:chOff x="0" y="0"/>
            <a:chExt cx="9144000" cy="51435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9907"/>
              <a:ext cx="9143244" cy="1633593"/>
            </a:xfrm>
            <a:prstGeom prst="rect">
              <a:avLst/>
            </a:prstGeom>
          </p:spPr>
        </p:pic>
      </p:grpSp>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2133664" cy="1218814"/>
          </a:xfrm>
          <a:prstGeom prst="rect">
            <a:avLst/>
          </a:prstGeom>
        </p:spPr>
      </p:pic>
      <p:sp>
        <p:nvSpPr>
          <p:cNvPr id="7" name="文本框 6"/>
          <p:cNvSpPr txBox="1"/>
          <p:nvPr userDrawn="1"/>
        </p:nvSpPr>
        <p:spPr>
          <a:xfrm>
            <a:off x="1219288" y="209612"/>
            <a:ext cx="377539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userDrawn="1"/>
        </p:nvSpPr>
        <p:spPr>
          <a:xfrm>
            <a:off x="1" y="732832"/>
            <a:ext cx="9143999" cy="419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Tree>
    <p:extLst>
      <p:ext uri="{BB962C8B-B14F-4D97-AF65-F5344CB8AC3E}">
        <p14:creationId xmlns:p14="http://schemas.microsoft.com/office/powerpoint/2010/main" val="231128403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57853832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112177951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372158913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86206568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18143614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14204679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406309646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81078518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2022/5/21</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xmlns:p14="http://schemas.microsoft.com/office/powerpoint/2010/main" val="28823790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356839" y="2734964"/>
            <a:ext cx="4178300" cy="5969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
        <p:nvSpPr>
          <p:cNvPr id="6" name="圆角矩形 29"/>
          <p:cNvSpPr/>
          <p:nvPr/>
        </p:nvSpPr>
        <p:spPr>
          <a:xfrm>
            <a:off x="356839" y="3636725"/>
            <a:ext cx="8530683" cy="5969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grpSp>
        <p:nvGrpSpPr>
          <p:cNvPr id="9" name="组合 6"/>
          <p:cNvGrpSpPr/>
          <p:nvPr/>
        </p:nvGrpSpPr>
        <p:grpSpPr>
          <a:xfrm>
            <a:off x="540125" y="2768077"/>
            <a:ext cx="530674" cy="530674"/>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等线"/>
                <a:ea typeface="微软雅黑"/>
                <a:cs typeface="+mn-cs"/>
              </a:endParaRPr>
            </a:p>
          </p:txBody>
        </p:sp>
        <p:sp>
          <p:nvSpPr>
            <p:cNvPr id="11" name="文本框 5"/>
            <p:cNvSpPr txBox="1"/>
            <p:nvPr/>
          </p:nvSpPr>
          <p:spPr>
            <a:xfrm>
              <a:off x="1406541" y="1210867"/>
              <a:ext cx="184731"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等线"/>
                <a:ea typeface="微软雅黑"/>
                <a:cs typeface="+mn-cs"/>
              </a:endParaRPr>
            </a:p>
          </p:txBody>
        </p:sp>
      </p:grpSp>
      <p:sp>
        <p:nvSpPr>
          <p:cNvPr id="21" name="文本框 10"/>
          <p:cNvSpPr txBox="1"/>
          <p:nvPr/>
        </p:nvSpPr>
        <p:spPr>
          <a:xfrm>
            <a:off x="1171524" y="2820659"/>
            <a:ext cx="270939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rPr>
              <a:t>Mục</a:t>
            </a:r>
            <a:r>
              <a:rPr kumimoji="0" lang="en-US" altLang="zh-CN" sz="2400" b="1" i="0" u="none" strike="noStrike" kern="1200" cap="none" spc="0" normalizeH="0" noProof="0" smtClean="0">
                <a:ln>
                  <a:noFill/>
                </a:ln>
                <a:solidFill>
                  <a:prstClr val="black"/>
                </a:solidFill>
                <a:effectLst/>
                <a:uLnTx/>
                <a:uFillTx/>
                <a:latin typeface="Tahoma" pitchFamily="34" charset="0"/>
                <a:ea typeface="Tahoma" pitchFamily="34" charset="0"/>
                <a:cs typeface="Tahoma" pitchFamily="34" charset="0"/>
              </a:rPr>
              <a:t> tiêu bài học</a:t>
            </a:r>
            <a:endParaRPr kumimoji="0" lang="zh-CN" altLang="en-US" sz="2400" b="1" i="0" u="none" strike="noStrike" kern="1200" cap="none" spc="0" normalizeH="0" baseline="0" noProof="0">
              <a:ln>
                <a:noFill/>
              </a:ln>
              <a:solidFill>
                <a:prstClr val="black"/>
              </a:solidFill>
              <a:effectLst/>
              <a:uLnTx/>
              <a:uFillTx/>
              <a:latin typeface="Tahoma" pitchFamily="34" charset="0"/>
              <a:ea typeface="微软雅黑"/>
              <a:cs typeface="Tahoma" pitchFamily="34" charset="0"/>
            </a:endParaRPr>
          </a:p>
        </p:txBody>
      </p:sp>
      <p:sp>
        <p:nvSpPr>
          <p:cNvPr id="22" name="文本框 45"/>
          <p:cNvSpPr txBox="1"/>
          <p:nvPr/>
        </p:nvSpPr>
        <p:spPr>
          <a:xfrm>
            <a:off x="689538" y="3724632"/>
            <a:ext cx="8121134"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000" b="1" noProof="0" dirty="0" err="1" smtClean="0">
                <a:solidFill>
                  <a:prstClr val="black"/>
                </a:solidFill>
                <a:latin typeface="Tahoma" pitchFamily="34" charset="0"/>
                <a:ea typeface="微软雅黑"/>
                <a:cs typeface="Tahoma" pitchFamily="34" charset="0"/>
              </a:rPr>
              <a:t>Biết</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cách</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chọn</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được</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phông</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chữ</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cỡ</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chữ</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khi</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soạn</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thảo</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văn</a:t>
            </a:r>
            <a:r>
              <a:rPr lang="en-US" altLang="zh-CN" sz="2000" b="1" noProof="0" dirty="0" smtClean="0">
                <a:solidFill>
                  <a:prstClr val="black"/>
                </a:solidFill>
                <a:latin typeface="Tahoma" pitchFamily="34" charset="0"/>
                <a:ea typeface="微软雅黑"/>
                <a:cs typeface="Tahoma" pitchFamily="34" charset="0"/>
              </a:rPr>
              <a:t> </a:t>
            </a:r>
            <a:r>
              <a:rPr lang="en-US" altLang="zh-CN" sz="2000" b="1" noProof="0" dirty="0" err="1" smtClean="0">
                <a:solidFill>
                  <a:prstClr val="black"/>
                </a:solidFill>
                <a:latin typeface="Tahoma" pitchFamily="34" charset="0"/>
                <a:ea typeface="微软雅黑"/>
                <a:cs typeface="Tahoma" pitchFamily="34" charset="0"/>
              </a:rPr>
              <a:t>bản</a:t>
            </a:r>
            <a:endParaRPr kumimoji="0" lang="zh-CN" altLang="en-US" sz="2000" b="1" i="0" u="none" strike="noStrike" kern="1200" cap="none" spc="0" normalizeH="0" baseline="0" noProof="0" dirty="0">
              <a:ln>
                <a:noFill/>
              </a:ln>
              <a:solidFill>
                <a:prstClr val="black"/>
              </a:solidFill>
              <a:effectLst/>
              <a:uLnTx/>
              <a:uFillTx/>
              <a:latin typeface="Tahoma" pitchFamily="34" charset="0"/>
              <a:ea typeface="微软雅黑"/>
              <a:cs typeface="Tahoma" pitchFamily="34" charset="0"/>
            </a:endParaRPr>
          </a:p>
        </p:txBody>
      </p:sp>
      <p:pic>
        <p:nvPicPr>
          <p:cNvPr id="25" name="图片 1"/>
          <p:cNvPicPr>
            <a:picLocks noChangeAspect="1"/>
          </p:cNvPicPr>
          <p:nvPr/>
        </p:nvPicPr>
        <p:blipFill>
          <a:blip r:embed="rId2"/>
          <a:stretch>
            <a:fillRect/>
          </a:stretch>
        </p:blipFill>
        <p:spPr>
          <a:xfrm>
            <a:off x="1444844" y="25642"/>
            <a:ext cx="6256664" cy="1425334"/>
          </a:xfrm>
          <a:prstGeom prst="rect">
            <a:avLst/>
          </a:prstGeom>
        </p:spPr>
      </p:pic>
      <p:sp>
        <p:nvSpPr>
          <p:cNvPr id="18" name="Rectangle 17"/>
          <p:cNvSpPr/>
          <p:nvPr/>
        </p:nvSpPr>
        <p:spPr>
          <a:xfrm>
            <a:off x="936987" y="1712063"/>
            <a:ext cx="739016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BÀI 4: CHỌN PHÔNG CHỮ, CỠ CHỮ</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456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p:bldP spid="2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6" descr="Hình ảnh có liên quan"/>
          <p:cNvSpPr>
            <a:spLocks noChangeAspect="1" noChangeArrowheads="1"/>
          </p:cNvSpPr>
          <p:nvPr/>
        </p:nvSpPr>
        <p:spPr bwMode="auto">
          <a:xfrm>
            <a:off x="155575" y="4346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986061609"/>
              </p:ext>
            </p:extLst>
          </p:nvPr>
        </p:nvGraphicFramePr>
        <p:xfrm>
          <a:off x="460375" y="1080653"/>
          <a:ext cx="8141546" cy="3688080"/>
        </p:xfrm>
        <a:graphic>
          <a:graphicData uri="http://schemas.openxmlformats.org/drawingml/2006/table">
            <a:tbl>
              <a:tblPr firstRow="1" bandRow="1">
                <a:tableStyleId>{5C22544A-7EE6-4342-B048-85BDC9FD1C3A}</a:tableStyleId>
              </a:tblPr>
              <a:tblGrid>
                <a:gridCol w="3951510"/>
                <a:gridCol w="4190036"/>
              </a:tblGrid>
              <a:tr h="370840">
                <a:tc>
                  <a:txBody>
                    <a:bodyPr/>
                    <a:lstStyle/>
                    <a:p>
                      <a:pPr algn="ctr"/>
                      <a:r>
                        <a:rPr lang="en-US" sz="3200" dirty="0" smtClean="0">
                          <a:solidFill>
                            <a:sysClr val="windowText" lastClr="000000"/>
                          </a:solidFill>
                          <a:latin typeface="Times New Roman" panose="02020603050405020304" pitchFamily="18" charset="0"/>
                          <a:cs typeface="Times New Roman" panose="02020603050405020304" pitchFamily="18" charset="0"/>
                        </a:rPr>
                        <a:t>A</a:t>
                      </a:r>
                      <a:endParaRPr lang="en-US" sz="32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ctr"/>
                      <a:r>
                        <a:rPr lang="en-US" sz="3200" dirty="0" smtClean="0">
                          <a:solidFill>
                            <a:sysClr val="windowText" lastClr="000000"/>
                          </a:solidFill>
                          <a:latin typeface="Times New Roman" panose="02020603050405020304" pitchFamily="18" charset="0"/>
                          <a:cs typeface="Times New Roman" panose="02020603050405020304" pitchFamily="18" charset="0"/>
                        </a:rPr>
                        <a:t>B</a:t>
                      </a:r>
                      <a:endParaRPr lang="en-US" sz="32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3200" dirty="0" err="1" smtClean="0">
                          <a:latin typeface="Times New Roman" panose="02020603050405020304" pitchFamily="18" charset="0"/>
                          <a:cs typeface="Times New Roman" panose="02020603050405020304" pitchFamily="18" charset="0"/>
                        </a:rPr>
                        <a:t>Phông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cỡ</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endParaRPr lang="en-US" sz="32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l">
                        <a:lnSpc>
                          <a:spcPct val="150000"/>
                        </a:lnSpc>
                      </a:pPr>
                      <a:r>
                        <a:rPr lang="en-US" sz="3200" dirty="0" err="1" smtClean="0">
                          <a:latin typeface="Tahoma" panose="020B0604030504040204" pitchFamily="34" charset="0"/>
                          <a:ea typeface="Tahoma" panose="020B0604030504040204" pitchFamily="34" charset="0"/>
                          <a:cs typeface="Tahoma" panose="020B0604030504040204" pitchFamily="34" charset="0"/>
                        </a:rPr>
                        <a:t>Phông</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chữ</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và</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cỡ</a:t>
                      </a:r>
                      <a:r>
                        <a:rPr lang="en-US" sz="3200" baseline="0" dirty="0" smtClean="0">
                          <a:latin typeface="Tahoma" panose="020B0604030504040204" pitchFamily="34" charset="0"/>
                          <a:ea typeface="Tahoma" panose="020B0604030504040204" pitchFamily="34" charset="0"/>
                          <a:cs typeface="Tahoma" panose="020B0604030504040204" pitchFamily="34" charset="0"/>
                        </a:rPr>
                        <a:t> </a:t>
                      </a:r>
                      <a:r>
                        <a:rPr lang="en-US" sz="3200" baseline="0" dirty="0" err="1" smtClean="0">
                          <a:latin typeface="Tahoma" panose="020B0604030504040204" pitchFamily="34" charset="0"/>
                          <a:ea typeface="Tahoma" panose="020B0604030504040204" pitchFamily="34" charset="0"/>
                          <a:cs typeface="Tahoma" panose="020B0604030504040204" pitchFamily="34" charset="0"/>
                        </a:rPr>
                        <a:t>chữ</a:t>
                      </a:r>
                      <a:endParaRPr lang="en-US" sz="3200" dirty="0">
                        <a:latin typeface="Tahoma" panose="020B0604030504040204" pitchFamily="34" charset="0"/>
                        <a:ea typeface="Tahoma" panose="020B0604030504040204" pitchFamily="34" charset="0"/>
                        <a:cs typeface="Tahoma" panose="020B060403050404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bản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em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có</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thể</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thay</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đổi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phông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cỡ</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chữ</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khác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nhau</a:t>
                      </a:r>
                      <a:endParaRPr lang="en-US" sz="32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em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có</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thể</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thay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đổi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phông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và</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cỡ</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khác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nhau</a:t>
                      </a:r>
                      <a:endParaRPr lang="en-US" sz="24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bl>
          </a:graphicData>
        </a:graphic>
      </p:graphicFrame>
      <p:sp>
        <p:nvSpPr>
          <p:cNvPr id="3" name="TextBox 2"/>
          <p:cNvSpPr txBox="1"/>
          <p:nvPr/>
        </p:nvSpPr>
        <p:spPr>
          <a:xfrm>
            <a:off x="1372878" y="9253"/>
            <a:ext cx="6931706" cy="830997"/>
          </a:xfrm>
          <a:prstGeom prst="rect">
            <a:avLst/>
          </a:prstGeom>
          <a:noFill/>
        </p:spPr>
        <p:txBody>
          <a:bodyPr wrap="none" rtlCol="0">
            <a:spAutoFit/>
          </a:bodyPr>
          <a:lstStyle/>
          <a:p>
            <a:pPr>
              <a:lnSpc>
                <a:spcPct val="120000"/>
              </a:lnSpc>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Nêu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điểm</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giống</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nhau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khác</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nhau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giữa</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hai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đoạn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a:lnSpc>
                <a:spcPct val="120000"/>
              </a:lnSpc>
            </a:pP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dưới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đây</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4811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878" y="87310"/>
            <a:ext cx="4982454" cy="553870"/>
          </a:xfrm>
          <a:prstGeom prst="rect">
            <a:avLst/>
          </a:prstGeom>
          <a:noFill/>
        </p:spPr>
        <p:txBody>
          <a:bodyPr wrap="none" rtlCol="0">
            <a:spAutoFit/>
          </a:bodyPr>
          <a:lstStyle/>
          <a:p>
            <a:pPr>
              <a:lnSpc>
                <a:spcPct val="120000"/>
              </a:lnSpc>
            </a:pP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Chọn</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phông</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cỡ</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088"/>
            <a:ext cx="9144000" cy="1005032"/>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274" y="1036468"/>
            <a:ext cx="1371792" cy="238158"/>
          </a:xfrm>
          <a:prstGeom prst="rect">
            <a:avLst/>
          </a:prstGeom>
        </p:spPr>
      </p:pic>
      <p:sp>
        <p:nvSpPr>
          <p:cNvPr id="9" name="Bevel 8"/>
          <p:cNvSpPr/>
          <p:nvPr/>
        </p:nvSpPr>
        <p:spPr>
          <a:xfrm>
            <a:off x="1784195" y="3289601"/>
            <a:ext cx="2419814" cy="535259"/>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phông</a:t>
            </a:r>
            <a:r>
              <a:rPr lang="en-US"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endPar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Bevel 9"/>
          <p:cNvSpPr/>
          <p:nvPr/>
        </p:nvSpPr>
        <p:spPr>
          <a:xfrm>
            <a:off x="5145425" y="3267740"/>
            <a:ext cx="2419814" cy="535259"/>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cỡ</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135" y="2165660"/>
            <a:ext cx="3139069" cy="544977"/>
          </a:xfrm>
          <a:prstGeom prst="rect">
            <a:avLst/>
          </a:prstGeom>
        </p:spPr>
      </p:pic>
      <p:cxnSp>
        <p:nvCxnSpPr>
          <p:cNvPr id="15" name="Straight Arrow Connector 14"/>
          <p:cNvCxnSpPr>
            <a:stCxn id="9" idx="6"/>
          </p:cNvCxnSpPr>
          <p:nvPr/>
        </p:nvCxnSpPr>
        <p:spPr>
          <a:xfrm flipV="1">
            <a:off x="2994102" y="2710637"/>
            <a:ext cx="870003" cy="5789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614847" y="2688776"/>
            <a:ext cx="740485" cy="5789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652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1.42063E-7 L 0.23299 0.21773 " pathEditMode="relative" rAng="0" ptsTypes="AA">
                                      <p:cBhvr>
                                        <p:cTn id="10" dur="2000" fill="hold"/>
                                        <p:tgtEl>
                                          <p:spTgt spid="8"/>
                                        </p:tgtEl>
                                        <p:attrNameLst>
                                          <p:attrName>ppt_x</p:attrName>
                                          <p:attrName>ppt_y</p:attrName>
                                        </p:attrNameLst>
                                      </p:cBhvr>
                                      <p:rCtr x="11649" y="1087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4559051"/>
              </p:ext>
            </p:extLst>
          </p:nvPr>
        </p:nvGraphicFramePr>
        <p:xfrm>
          <a:off x="504982" y="1102946"/>
          <a:ext cx="8141546" cy="3642360"/>
        </p:xfrm>
        <a:graphic>
          <a:graphicData uri="http://schemas.openxmlformats.org/drawingml/2006/table">
            <a:tbl>
              <a:tblPr firstRow="1" bandRow="1">
                <a:tableStyleId>{5C22544A-7EE6-4342-B048-85BDC9FD1C3A}</a:tableStyleId>
              </a:tblPr>
              <a:tblGrid>
                <a:gridCol w="3951510"/>
                <a:gridCol w="4190036"/>
              </a:tblGrid>
              <a:tr h="370840">
                <a:tc>
                  <a:txBody>
                    <a:bodyPr/>
                    <a:lstStyle/>
                    <a:p>
                      <a:pPr algn="ctr"/>
                      <a:r>
                        <a:rPr lang="en-US" sz="2000" dirty="0" smtClean="0">
                          <a:solidFill>
                            <a:sysClr val="windowText" lastClr="000000"/>
                          </a:solidFill>
                          <a:latin typeface="Times New Roman" panose="02020603050405020304" pitchFamily="18" charset="0"/>
                          <a:cs typeface="Times New Roman" panose="02020603050405020304" pitchFamily="18" charset="0"/>
                        </a:rPr>
                        <a:t>Thao </a:t>
                      </a:r>
                      <a:r>
                        <a:rPr lang="en-US" sz="2000" dirty="0" err="1" smtClean="0">
                          <a:solidFill>
                            <a:sysClr val="windowText" lastClr="000000"/>
                          </a:solidFill>
                          <a:latin typeface="Times New Roman" panose="02020603050405020304" pitchFamily="18" charset="0"/>
                          <a:cs typeface="Times New Roman" panose="02020603050405020304" pitchFamily="18" charset="0"/>
                        </a:rPr>
                        <a:t>tác</a:t>
                      </a:r>
                      <a:endParaRPr lang="en-US" sz="20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ctr"/>
                      <a:r>
                        <a:rPr lang="en-US" sz="2000" dirty="0" err="1" smtClean="0">
                          <a:solidFill>
                            <a:sysClr val="windowText" lastClr="000000"/>
                          </a:solidFill>
                          <a:latin typeface="Times New Roman" panose="02020603050405020304" pitchFamily="18" charset="0"/>
                          <a:cs typeface="Times New Roman" panose="02020603050405020304" pitchFamily="18" charset="0"/>
                        </a:rPr>
                        <a:t>Kết</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quả</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trên</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màn</a:t>
                      </a:r>
                      <a:r>
                        <a:rPr lang="en-US" sz="2000" baseline="0" dirty="0" smtClean="0">
                          <a:solidFill>
                            <a:sysClr val="windowText" lastClr="000000"/>
                          </a:solidFill>
                          <a:latin typeface="Times New Roman" panose="02020603050405020304" pitchFamily="18" charset="0"/>
                          <a:cs typeface="Times New Roman" panose="02020603050405020304" pitchFamily="18" charset="0"/>
                        </a:rPr>
                        <a:t> </a:t>
                      </a:r>
                      <a:r>
                        <a:rPr lang="en-US" sz="2000" baseline="0" dirty="0" err="1" smtClean="0">
                          <a:solidFill>
                            <a:sysClr val="windowText" lastClr="000000"/>
                          </a:solidFill>
                          <a:latin typeface="Times New Roman" panose="02020603050405020304" pitchFamily="18" charset="0"/>
                          <a:cs typeface="Times New Roman" panose="02020603050405020304" pitchFamily="18" charset="0"/>
                        </a:rPr>
                        <a:t>hình</a:t>
                      </a:r>
                      <a:endParaRPr lang="en-US" sz="200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nút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lệnh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phải</a:t>
                      </a:r>
                      <a:r>
                        <a:rPr lang="en-US" sz="1800" baseline="0" dirty="0" smtClean="0">
                          <a:latin typeface="Times New Roman" panose="02020603050405020304" pitchFamily="18" charset="0"/>
                          <a:cs typeface="Times New Roman" panose="02020603050405020304" pitchFamily="18" charset="0"/>
                        </a:rPr>
                        <a:t> ô </a:t>
                      </a:r>
                      <a:r>
                        <a:rPr lang="en-US" sz="1800" baseline="0" dirty="0" err="1" smtClean="0">
                          <a:latin typeface="Times New Roman" panose="02020603050405020304" pitchFamily="18" charset="0"/>
                          <a:cs typeface="Times New Roman" panose="02020603050405020304" pitchFamily="18" charset="0"/>
                        </a:rPr>
                        <a:t>phông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l">
                        <a:lnSpc>
                          <a:spcPct val="150000"/>
                        </a:lnSpc>
                      </a:pPr>
                      <a:r>
                        <a:rPr lang="en-US" sz="1800" dirty="0" err="1" smtClean="0">
                          <a:latin typeface="Times New Roman" panose="02020603050405020304" pitchFamily="18" charset="0"/>
                          <a:ea typeface="Tahoma" panose="020B0604030504040204" pitchFamily="34" charset="0"/>
                          <a:cs typeface="Times New Roman" panose="02020603050405020304" pitchFamily="18" charset="0"/>
                        </a:rPr>
                        <a:t>Xuất</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hiện</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danh</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sách</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các</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phông</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chữ</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để</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lựa</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800" baseline="0" dirty="0" err="1" smtClean="0">
                          <a:latin typeface="Times New Roman" panose="02020603050405020304" pitchFamily="18" charset="0"/>
                          <a:ea typeface="Tahoma" panose="020B0604030504040204" pitchFamily="34" charset="0"/>
                          <a:cs typeface="Times New Roman" panose="02020603050405020304" pitchFamily="18" charset="0"/>
                        </a:rPr>
                        <a:t>chọn</a:t>
                      </a:r>
                      <a:r>
                        <a:rPr lang="en-US" sz="1800" baseline="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1800" dirty="0">
                        <a:latin typeface="Times New Roman" panose="02020603050405020304" pitchFamily="18" charset="0"/>
                        <a:ea typeface="Tahoma" panose="020B0604030504040204" pitchFamily="34"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phông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Time New Roman, </a:t>
                      </a:r>
                      <a:r>
                        <a:rPr lang="en-US" sz="1800" baseline="0" dirty="0" err="1" smtClean="0">
                          <a:latin typeface="Times New Roman" panose="02020603050405020304" pitchFamily="18" charset="0"/>
                          <a:cs typeface="Times New Roman" panose="02020603050405020304" pitchFamily="18" charset="0"/>
                        </a:rPr>
                        <a:t>sau</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gõ</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vài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ra</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trang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soạn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thảo</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phông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là</a:t>
                      </a:r>
                      <a:r>
                        <a:rPr lang="en-US" sz="1800" baseline="0" dirty="0" smtClean="0">
                          <a:latin typeface="Times New Roman" panose="02020603050405020304" pitchFamily="18" charset="0"/>
                          <a:cs typeface="Times New Roman" panose="02020603050405020304" pitchFamily="18" charset="0"/>
                        </a:rPr>
                        <a:t> Times New Roman,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là</a:t>
                      </a:r>
                      <a:r>
                        <a:rPr lang="en-US" sz="1800" baseline="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nút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lệnh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phải</a:t>
                      </a:r>
                      <a:r>
                        <a:rPr lang="en-US" sz="1800" baseline="0" dirty="0" smtClean="0">
                          <a:latin typeface="Times New Roman" panose="02020603050405020304" pitchFamily="18" charset="0"/>
                          <a:cs typeface="Times New Roman" panose="02020603050405020304" pitchFamily="18" charset="0"/>
                        </a:rPr>
                        <a:t> ô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anose="02020603050405020304" pitchFamily="18" charset="0"/>
                          <a:cs typeface="Times New Roman" panose="02020603050405020304" pitchFamily="18" charset="0"/>
                        </a:rPr>
                        <a:t>Xuất</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danh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sách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các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số</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thể</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kích</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khác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nhau</a:t>
                      </a:r>
                      <a:endParaRPr lang="en-US" sz="18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l">
                        <a:lnSpc>
                          <a:spcPct val="150000"/>
                        </a:lnSpc>
                      </a:pPr>
                      <a:r>
                        <a:rPr lang="en-US" sz="1800" dirty="0" err="1" smtClean="0">
                          <a:latin typeface="Times New Roman" panose="02020603050405020304" pitchFamily="18" charset="0"/>
                          <a:cs typeface="Times New Roman" panose="02020603050405020304" pitchFamily="18" charset="0"/>
                        </a:rPr>
                        <a:t>Chọn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số</a:t>
                      </a:r>
                      <a:r>
                        <a:rPr lang="en-US" sz="1800" baseline="0" dirty="0" smtClean="0">
                          <a:latin typeface="Times New Roman" panose="02020603050405020304" pitchFamily="18" charset="0"/>
                          <a:cs typeface="Times New Roman" panose="02020603050405020304" pitchFamily="18" charset="0"/>
                        </a:rPr>
                        <a:t> 20 </a:t>
                      </a:r>
                      <a:r>
                        <a:rPr lang="en-US" sz="1800" baseline="0" dirty="0" err="1" smtClean="0">
                          <a:latin typeface="Times New Roman" panose="02020603050405020304" pitchFamily="18" charset="0"/>
                          <a:cs typeface="Times New Roman" panose="02020603050405020304" pitchFamily="18" charset="0"/>
                        </a:rPr>
                        <a:t>rồi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gõ</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vài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từ</a:t>
                      </a:r>
                      <a:endParaRPr lang="en-US" sz="1800" dirty="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6858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anose="02020603050405020304" pitchFamily="18" charset="0"/>
                          <a:cs typeface="Times New Roman" panose="02020603050405020304" pitchFamily="18" charset="0"/>
                        </a:rPr>
                        <a:t>Chữ</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hiện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lên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cỡ</a:t>
                      </a:r>
                      <a:r>
                        <a:rPr lang="en-US" sz="1800" baseline="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bl>
          </a:graphicData>
        </a:graphic>
      </p:graphicFrame>
      <p:sp>
        <p:nvSpPr>
          <p:cNvPr id="5" name="TextBox 4"/>
          <p:cNvSpPr txBox="1"/>
          <p:nvPr/>
        </p:nvSpPr>
        <p:spPr>
          <a:xfrm>
            <a:off x="1205613" y="9253"/>
            <a:ext cx="7757252" cy="757130"/>
          </a:xfrm>
          <a:prstGeom prst="rect">
            <a:avLst/>
          </a:prstGeom>
          <a:noFill/>
        </p:spPr>
        <p:txBody>
          <a:bodyPr wrap="none" rtlCol="0">
            <a:spAutoFit/>
          </a:bodyPr>
          <a:lstStyle/>
          <a:p>
            <a:pPr>
              <a:lnSpc>
                <a:spcPct val="120000"/>
              </a:lnSpc>
            </a:pP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Thực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hiện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các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thao</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ở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cột</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“Thao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tác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sau</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đó</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quan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sát</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thay</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đổi</a:t>
            </a:r>
            <a:endPar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rên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màn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điền</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vào</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chỗ</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chấm</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để</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được</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đúng</a:t>
            </a:r>
            <a:r>
              <a:rPr lang="en-US"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0743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2878" y="87310"/>
            <a:ext cx="6976590" cy="421975"/>
          </a:xfrm>
          <a:prstGeom prst="rect">
            <a:avLst/>
          </a:prstGeom>
          <a:noFill/>
        </p:spPr>
        <p:txBody>
          <a:bodyPr wrap="none" rtlCol="0">
            <a:spAutoFit/>
          </a:bodyPr>
          <a:lstStyle/>
          <a:p>
            <a:pPr>
              <a:lnSpc>
                <a:spcPct val="120000"/>
              </a:lnSpc>
            </a:pP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Thay</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đổi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phông</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cỡ</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chữ</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cho</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một</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phần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31" y="747132"/>
            <a:ext cx="2173440" cy="1662812"/>
          </a:xfrm>
          <a:prstGeom prst="rect">
            <a:avLst/>
          </a:prstGeom>
        </p:spPr>
      </p:pic>
      <p:sp>
        <p:nvSpPr>
          <p:cNvPr id="6" name="Bevel 5"/>
          <p:cNvSpPr/>
          <p:nvPr/>
        </p:nvSpPr>
        <p:spPr>
          <a:xfrm>
            <a:off x="4170551" y="847493"/>
            <a:ext cx="4772721" cy="3757960"/>
          </a:xfrm>
          <a:prstGeom prst="bevel">
            <a:avLst>
              <a:gd name="adj" fmla="val 266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điều</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chỉnh</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cách</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đưa</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trỏ</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nhấn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giữ</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nút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trái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chuột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kéo</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đến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cuối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thả</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nút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chuột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phông</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cỡ</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Khi</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cả</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đã</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điều</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chỉnh</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ý </a:t>
            </a: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muốn</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7" name="Bevel 6"/>
          <p:cNvSpPr/>
          <p:nvPr/>
        </p:nvSpPr>
        <p:spPr>
          <a:xfrm>
            <a:off x="1011973" y="2565671"/>
            <a:ext cx="2927196" cy="723939"/>
          </a:xfrm>
          <a:prstGeom prst="bevel">
            <a:avLst>
              <a:gd name="adj" fmla="val 63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Phần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bản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chọn</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đánh</a:t>
            </a:r>
            <a:r>
              <a:rPr lang="en-U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dấu</a:t>
            </a:r>
            <a:endPar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a:stCxn id="7" idx="6"/>
          </p:cNvCxnSpPr>
          <p:nvPr/>
        </p:nvCxnSpPr>
        <p:spPr>
          <a:xfrm flipH="1" flipV="1">
            <a:off x="1904803" y="2002543"/>
            <a:ext cx="570768" cy="563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31" y="3399281"/>
            <a:ext cx="2476846" cy="1400371"/>
          </a:xfrm>
          <a:prstGeom prst="rect">
            <a:avLst/>
          </a:prstGeom>
        </p:spPr>
      </p:pic>
      <p:cxnSp>
        <p:nvCxnSpPr>
          <p:cNvPr id="17" name="Straight Arrow Connector 16"/>
          <p:cNvCxnSpPr/>
          <p:nvPr/>
        </p:nvCxnSpPr>
        <p:spPr>
          <a:xfrm flipH="1" flipV="1">
            <a:off x="2687444" y="4381037"/>
            <a:ext cx="1639229" cy="571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956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48913" y="4609"/>
            <a:ext cx="614044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smtClean="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rPr>
              <a:t>Bài</a:t>
            </a:r>
            <a:r>
              <a:rPr lang="en-US" sz="3600" b="1" dirty="0" smtClean="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rPr>
              <a:t> </a:t>
            </a:r>
            <a:r>
              <a:rPr lang="en-US" sz="3600" b="1" cap="none" spc="0" dirty="0" smtClean="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rPr>
              <a:t>1 – SGK Tr.74</a:t>
            </a:r>
            <a:endParaRPr lang="en-US" sz="3600" b="1" cap="none" spc="0" dirty="0">
              <a:ln w="11430"/>
              <a:solidFill>
                <a:schemeClr val="bg1"/>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sp>
        <p:nvSpPr>
          <p:cNvPr id="11" name="Rectangle 10"/>
          <p:cNvSpPr/>
          <p:nvPr/>
        </p:nvSpPr>
        <p:spPr>
          <a:xfrm>
            <a:off x="381810" y="1108075"/>
            <a:ext cx="8326160" cy="523220"/>
          </a:xfrm>
          <a:prstGeom prst="rect">
            <a:avLst/>
          </a:prstGeom>
        </p:spPr>
        <p:txBody>
          <a:bodyPr wrap="square">
            <a:spAutoFit/>
          </a:bodyPr>
          <a:lstStyle/>
          <a:p>
            <a:pPr algn="just"/>
            <a:r>
              <a:rPr lang="en-US" sz="2800" b="1" dirty="0" err="1" smtClean="0">
                <a:latin typeface="Tahoma" pitchFamily="34" charset="0"/>
                <a:ea typeface="Tahoma" pitchFamily="34" charset="0"/>
                <a:cs typeface="Tahoma" pitchFamily="34" charset="0"/>
              </a:rPr>
              <a:t>Thực</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hiện</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các</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yêu</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cầu</a:t>
            </a:r>
            <a:r>
              <a:rPr lang="en-US" sz="2800" b="1" dirty="0" smtClean="0">
                <a:latin typeface="Tahoma" pitchFamily="34" charset="0"/>
                <a:ea typeface="Tahoma" pitchFamily="34" charset="0"/>
                <a:cs typeface="Tahoma" pitchFamily="34" charset="0"/>
              </a:rPr>
              <a:t> </a:t>
            </a:r>
            <a:r>
              <a:rPr lang="en-US" sz="2800" b="1" dirty="0" err="1" smtClean="0">
                <a:latin typeface="Tahoma" pitchFamily="34" charset="0"/>
                <a:ea typeface="Tahoma" pitchFamily="34" charset="0"/>
                <a:cs typeface="Tahoma" pitchFamily="34" charset="0"/>
              </a:rPr>
              <a:t>sau</a:t>
            </a:r>
            <a:r>
              <a:rPr lang="en-US" sz="2800" b="1" dirty="0" smtClean="0">
                <a:latin typeface="Tahoma" pitchFamily="34" charset="0"/>
                <a:ea typeface="Tahoma" pitchFamily="34" charset="0"/>
                <a:cs typeface="Tahoma" pitchFamily="34" charset="0"/>
              </a:rPr>
              <a:t>:</a:t>
            </a:r>
            <a:endParaRPr lang="en-US" sz="2800" b="1" dirty="0">
              <a:latin typeface="Tahoma" pitchFamily="34" charset="0"/>
              <a:ea typeface="Tahoma" pitchFamily="34" charset="0"/>
              <a:cs typeface="Tahoma" pitchFamily="34" charset="0"/>
            </a:endParaRPr>
          </a:p>
        </p:txBody>
      </p:sp>
      <p:sp>
        <p:nvSpPr>
          <p:cNvPr id="2" name="Rounded Rectangle 1"/>
          <p:cNvSpPr/>
          <p:nvPr/>
        </p:nvSpPr>
        <p:spPr>
          <a:xfrm>
            <a:off x="326360" y="2003344"/>
            <a:ext cx="8437060" cy="419815"/>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Gõ</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một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câu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tiếng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Việt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tùy</a:t>
            </a:r>
            <a:r>
              <a:rPr lang="en-US" sz="2400" b="1" dirty="0" smtClean="0">
                <a:solidFill>
                  <a:schemeClr val="tx1"/>
                </a:solidFill>
                <a:latin typeface="Times New Roman" pitchFamily="18" charset="0"/>
                <a:cs typeface="Times New Roman" pitchFamily="18" charset="0"/>
              </a:rPr>
              <a:t> ý </a:t>
            </a:r>
            <a:r>
              <a:rPr lang="en-US" sz="2400" b="1" dirty="0" err="1" smtClean="0">
                <a:solidFill>
                  <a:schemeClr val="tx1"/>
                </a:solidFill>
                <a:latin typeface="Times New Roman" pitchFamily="18" charset="0"/>
                <a:cs typeface="Times New Roman" pitchFamily="18" charset="0"/>
              </a:rPr>
              <a:t>có</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phông</a:t>
            </a:r>
            <a:r>
              <a:rPr lang="en-US" sz="2400" b="1" dirty="0" smtClean="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Arial</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cỡ</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chữ</a:t>
            </a:r>
            <a:r>
              <a:rPr lang="en-US" sz="2400" b="1" dirty="0" smtClean="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17</a:t>
            </a:r>
            <a:r>
              <a:rPr lang="en-US" sz="2400" b="1"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18" name="Rounded Rectangle 17"/>
          <p:cNvSpPr/>
          <p:nvPr/>
        </p:nvSpPr>
        <p:spPr>
          <a:xfrm>
            <a:off x="326360" y="2514601"/>
            <a:ext cx="8437059" cy="677704"/>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Gõ</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tiếng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Việt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tùy</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phông</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Times New Roman</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chữ</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14.</a:t>
            </a:r>
            <a:endParaRPr lang="en-US" sz="2400" dirty="0">
              <a:latin typeface="Times New Roman" pitchFamily="18" charset="0"/>
              <a:cs typeface="Times New Roman" pitchFamily="18" charset="0"/>
            </a:endParaRPr>
          </a:p>
        </p:txBody>
      </p:sp>
      <p:sp>
        <p:nvSpPr>
          <p:cNvPr id="19" name="Rounded Rectangle 18"/>
          <p:cNvSpPr/>
          <p:nvPr/>
        </p:nvSpPr>
        <p:spPr>
          <a:xfrm>
            <a:off x="326359" y="3275648"/>
            <a:ext cx="8437059" cy="808196"/>
          </a:xfrm>
          <a:prstGeom prst="round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Gõ</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một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tiếng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Việt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tùy</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phông</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Tahoma</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chữ</a:t>
            </a:r>
            <a:r>
              <a:rPr lang="en-US" sz="2400" b="1" dirty="0">
                <a:solidFill>
                  <a:schemeClr val="tx1"/>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12.</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721" y="767057"/>
            <a:ext cx="8325779" cy="2600616"/>
          </a:xfrm>
        </p:spPr>
        <p:txBody>
          <a:bodyPr>
            <a:noAutofit/>
          </a:bodyPr>
          <a:lstStyle/>
          <a:p>
            <a:pPr marL="0" indent="0" algn="ctr">
              <a:lnSpc>
                <a:spcPct val="120000"/>
              </a:lnSpc>
              <a:buNone/>
            </a:pPr>
            <a:r>
              <a:rPr lang="en-US" altLang="en-US" sz="2000" dirty="0" smtClean="0">
                <a:latin typeface="Times New Roman" pitchFamily="18" charset="0"/>
                <a:cs typeface="Times New Roman" pitchFamily="18" charset="0"/>
              </a:rPr>
              <a:t>Sa Pa</a:t>
            </a:r>
            <a:endParaRPr lang="en-US" altLang="en-US" sz="2000" dirty="0" smtClean="0">
              <a:solidFill>
                <a:srgbClr val="FF0000"/>
              </a:solidFill>
              <a:latin typeface="Times New Roman" pitchFamily="18" charset="0"/>
              <a:cs typeface="Times New Roman" pitchFamily="18" charset="0"/>
            </a:endParaRPr>
          </a:p>
          <a:p>
            <a:pPr marL="0" indent="0" algn="just">
              <a:lnSpc>
                <a:spcPct val="120000"/>
              </a:lnSpc>
              <a:buNone/>
            </a:pPr>
            <a:r>
              <a:rPr lang="nl-NL" altLang="en-US" sz="2000" dirty="0" smtClean="0">
                <a:latin typeface="Times New Roman" pitchFamily="18" charset="0"/>
              </a:rPr>
              <a:t>Sa </a:t>
            </a:r>
            <a:r>
              <a:rPr lang="nl-NL" altLang="en-US" sz="2000" dirty="0">
                <a:latin typeface="Times New Roman" pitchFamily="18" charset="0"/>
              </a:rPr>
              <a:t>Pa là một huyện vùng cao của tỉnh Lào Cai, một vùng đất khiêm nhường, lặng lẽ nhưng ẩn chứa bao điều kì diệu của cảnh sắt thiên </a:t>
            </a:r>
            <a:r>
              <a:rPr lang="nl-NL" altLang="en-US" sz="2000" dirty="0" smtClean="0">
                <a:latin typeface="Times New Roman" pitchFamily="18" charset="0"/>
              </a:rPr>
              <a:t>nhiên.</a:t>
            </a:r>
          </a:p>
          <a:p>
            <a:pPr marL="0" indent="0" algn="just">
              <a:lnSpc>
                <a:spcPct val="120000"/>
              </a:lnSpc>
              <a:buNone/>
            </a:pPr>
            <a:r>
              <a:rPr lang="nl-NL" altLang="en-US" sz="2000" dirty="0" smtClean="0">
                <a:latin typeface="Times New Roman" pitchFamily="18" charset="0"/>
                <a:cs typeface="Times New Roman" pitchFamily="18" charset="0"/>
              </a:rPr>
              <a:t>Phong cảnh thiên nhiên của Sa Pa được kết hợp bởi sức sáng tạo của con người cùng địa hình của núi đồi, màu xanh của rừng như bức tranh có sự sắp xếp theo bố cục hài hòa, tạo nên một vùng có nhiều cảnh sắc thơ mộng, hấp dẫn.</a:t>
            </a:r>
            <a:endParaRPr lang="en-US" sz="2000" dirty="0"/>
          </a:p>
        </p:txBody>
      </p:sp>
      <p:sp>
        <p:nvSpPr>
          <p:cNvPr id="4" name="TextBox 3"/>
          <p:cNvSpPr txBox="1"/>
          <p:nvPr/>
        </p:nvSpPr>
        <p:spPr>
          <a:xfrm>
            <a:off x="1250214" y="131914"/>
            <a:ext cx="7811754" cy="461665"/>
          </a:xfrm>
          <a:prstGeom prst="rect">
            <a:avLst/>
          </a:prstGeom>
          <a:noFill/>
        </p:spPr>
        <p:txBody>
          <a:bodyPr wrap="none" rtlCol="0">
            <a:spAutoFit/>
          </a:bodyPr>
          <a:lstStyle/>
          <a:p>
            <a:pPr>
              <a:lnSpc>
                <a:spcPct val="120000"/>
              </a:lnSpc>
            </a:pP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2.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Soạn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theo</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mẫu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lưu</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văn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bản</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vào</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máy</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tính</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1"/>
          <p:cNvSpPr>
            <a:spLocks noChangeArrowheads="1"/>
          </p:cNvSpPr>
          <p:nvPr/>
        </p:nvSpPr>
        <p:spPr bwMode="auto">
          <a:xfrm>
            <a:off x="228600" y="4023917"/>
            <a:ext cx="8763000" cy="707886"/>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r>
              <a:rPr lang="nl-NL" altLang="en-US" sz="2000" b="1" dirty="0">
                <a:solidFill>
                  <a:srgbClr val="3333FF"/>
                </a:solidFill>
                <a:latin typeface="Tahoma" panose="020B0604030504040204" pitchFamily="34" charset="0"/>
                <a:ea typeface="Tahoma" panose="020B0604030504040204" pitchFamily="34" charset="0"/>
                <a:cs typeface="Tahoma" panose="020B0604030504040204" pitchFamily="34" charset="0"/>
              </a:rPr>
              <a:t>Khi soạn thảo văn bản, em nên sử dụng</a:t>
            </a:r>
            <a:r>
              <a:rPr lang="nl-NL" altLang="en-US" sz="2000" b="1" dirty="0">
                <a:latin typeface="Tahoma" panose="020B0604030504040204" pitchFamily="34" charset="0"/>
                <a:ea typeface="Tahoma" panose="020B0604030504040204" pitchFamily="34" charset="0"/>
                <a:cs typeface="Tahoma" panose="020B0604030504040204" pitchFamily="34" charset="0"/>
              </a:rPr>
              <a:t> </a:t>
            </a:r>
            <a:r>
              <a:rPr lang="nl-NL" altLang="en-US" sz="2000" b="1" dirty="0">
                <a:solidFill>
                  <a:srgbClr val="3333FF"/>
                </a:solidFill>
                <a:latin typeface="Tahoma" panose="020B0604030504040204" pitchFamily="34" charset="0"/>
                <a:ea typeface="Tahoma" panose="020B0604030504040204" pitchFamily="34" charset="0"/>
                <a:cs typeface="Tahoma" panose="020B0604030504040204" pitchFamily="34" charset="0"/>
              </a:rPr>
              <a:t>thống nhất loại phông chữ, cỡ chữ để văn bản rõ ràng và dễ đọc.</a:t>
            </a:r>
            <a:endParaRPr lang="en-US" altLang="en-US" sz="2000"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6" name="Bevel 5"/>
          <p:cNvSpPr/>
          <p:nvPr/>
        </p:nvSpPr>
        <p:spPr>
          <a:xfrm>
            <a:off x="228600" y="3501482"/>
            <a:ext cx="1343722" cy="516635"/>
          </a:xfrm>
          <a:prstGeom prst="bevel">
            <a:avLst>
              <a:gd name="adj" fmla="val 63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Lưu</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ý: </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8523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261298" y="1320101"/>
            <a:ext cx="3374000" cy="482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微软雅黑"/>
              <a:cs typeface="+mn-cs"/>
            </a:endParaRPr>
          </a:p>
        </p:txBody>
      </p:sp>
      <p:sp>
        <p:nvSpPr>
          <p:cNvPr id="6" name="圆角矩形 29"/>
          <p:cNvSpPr/>
          <p:nvPr/>
        </p:nvSpPr>
        <p:spPr>
          <a:xfrm>
            <a:off x="596790" y="2701750"/>
            <a:ext cx="8277548" cy="65921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
        <p:nvSpPr>
          <p:cNvPr id="7" name="圆角矩形 30"/>
          <p:cNvSpPr/>
          <p:nvPr/>
        </p:nvSpPr>
        <p:spPr>
          <a:xfrm>
            <a:off x="550734" y="3506986"/>
            <a:ext cx="8281032" cy="106061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grpSp>
        <p:nvGrpSpPr>
          <p:cNvPr id="9" name="组合 6"/>
          <p:cNvGrpSpPr/>
          <p:nvPr/>
        </p:nvGrpSpPr>
        <p:grpSpPr>
          <a:xfrm>
            <a:off x="344313" y="1353214"/>
            <a:ext cx="419810" cy="419810"/>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等线"/>
                <a:ea typeface="微软雅黑"/>
                <a:cs typeface="+mn-cs"/>
              </a:endParaRPr>
            </a:p>
          </p:txBody>
        </p:sp>
        <p:sp>
          <p:nvSpPr>
            <p:cNvPr id="11" name="文本框 5"/>
            <p:cNvSpPr txBox="1"/>
            <p:nvPr/>
          </p:nvSpPr>
          <p:spPr>
            <a:xfrm>
              <a:off x="1406541" y="1210867"/>
              <a:ext cx="18473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等线"/>
                <a:ea typeface="微软雅黑"/>
                <a:cs typeface="+mn-cs"/>
              </a:endParaRPr>
            </a:p>
          </p:txBody>
        </p:sp>
      </p:grpSp>
      <p:sp>
        <p:nvSpPr>
          <p:cNvPr id="21" name="文本框 10"/>
          <p:cNvSpPr txBox="1"/>
          <p:nvPr/>
        </p:nvSpPr>
        <p:spPr>
          <a:xfrm>
            <a:off x="975712" y="1405796"/>
            <a:ext cx="2460930"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000" b="1" smtClean="0">
                <a:solidFill>
                  <a:prstClr val="black"/>
                </a:solidFill>
                <a:latin typeface="Tahoma" pitchFamily="34" charset="0"/>
                <a:ea typeface="微软雅黑"/>
                <a:cs typeface="Tahoma" pitchFamily="34" charset="0"/>
              </a:rPr>
              <a:t>EM CẦN GHI NHỚ</a:t>
            </a:r>
            <a:endParaRPr kumimoji="0" lang="zh-CN" altLang="en-US" sz="2000" b="1" i="0" u="none" strike="noStrike" kern="1200" cap="none" spc="0" normalizeH="0" baseline="0" noProof="0">
              <a:ln>
                <a:noFill/>
              </a:ln>
              <a:solidFill>
                <a:prstClr val="black"/>
              </a:solidFill>
              <a:effectLst/>
              <a:uLnTx/>
              <a:uFillTx/>
              <a:latin typeface="Tahoma" pitchFamily="34" charset="0"/>
              <a:ea typeface="微软雅黑"/>
              <a:cs typeface="Tahoma" pitchFamily="34" charset="0"/>
            </a:endParaRPr>
          </a:p>
        </p:txBody>
      </p:sp>
      <p:sp>
        <p:nvSpPr>
          <p:cNvPr id="22" name="文本框 45"/>
          <p:cNvSpPr txBox="1"/>
          <p:nvPr/>
        </p:nvSpPr>
        <p:spPr>
          <a:xfrm>
            <a:off x="764965" y="2773968"/>
            <a:ext cx="7379730"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200" b="1" dirty="0" err="1" smtClean="0">
                <a:solidFill>
                  <a:srgbClr val="FF0000"/>
                </a:solidFill>
                <a:latin typeface="Tahoma" pitchFamily="34" charset="0"/>
                <a:ea typeface="微软雅黑"/>
                <a:cs typeface="Tahoma" pitchFamily="34" charset="0"/>
              </a:rPr>
              <a:t>Cách</a:t>
            </a:r>
            <a:r>
              <a:rPr lang="en-US" altLang="zh-CN" sz="2200" b="1" dirty="0" smtClean="0">
                <a:solidFill>
                  <a:srgbClr val="FF0000"/>
                </a:solidFill>
                <a:latin typeface="Tahoma" pitchFamily="34" charset="0"/>
                <a:ea typeface="微软雅黑"/>
                <a:cs typeface="Tahoma" pitchFamily="34" charset="0"/>
              </a:rPr>
              <a:t> 1:</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phông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cỡ</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rồi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gõ</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nội</a:t>
            </a:r>
            <a:r>
              <a:rPr lang="en-US" altLang="zh-CN" sz="2200" dirty="0" smtClean="0">
                <a:solidFill>
                  <a:prstClr val="black"/>
                </a:solidFill>
                <a:latin typeface="Tahoma" pitchFamily="34" charset="0"/>
                <a:ea typeface="微软雅黑"/>
                <a:cs typeface="Tahoma" pitchFamily="34" charset="0"/>
              </a:rPr>
              <a:t> dung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endParaRPr kumimoji="0" lang="zh-CN" altLang="en-US" sz="2200" i="0" u="none" strike="noStrike" kern="1200" cap="none" spc="0" normalizeH="0" baseline="0" noProof="0" dirty="0">
              <a:ln>
                <a:noFill/>
              </a:ln>
              <a:solidFill>
                <a:prstClr val="black"/>
              </a:solidFill>
              <a:effectLst/>
              <a:uLnTx/>
              <a:uFillTx/>
              <a:latin typeface="Tahoma" pitchFamily="34" charset="0"/>
              <a:ea typeface="微软雅黑"/>
              <a:cs typeface="Tahoma" pitchFamily="34" charset="0"/>
            </a:endParaRPr>
          </a:p>
        </p:txBody>
      </p:sp>
      <p:sp>
        <p:nvSpPr>
          <p:cNvPr id="23" name="文本框 46"/>
          <p:cNvSpPr txBox="1"/>
          <p:nvPr/>
        </p:nvSpPr>
        <p:spPr>
          <a:xfrm>
            <a:off x="764123" y="3617106"/>
            <a:ext cx="7911526" cy="769441"/>
          </a:xfrm>
          <a:prstGeom prst="rect">
            <a:avLst/>
          </a:prstGeom>
          <a:noFill/>
        </p:spPr>
        <p:txBody>
          <a:bodyPr wrap="square" rtlCol="0">
            <a:spAutoFit/>
          </a:bodyPr>
          <a:lstStyle/>
          <a:p>
            <a:pPr>
              <a:defRPr/>
            </a:pPr>
            <a:r>
              <a:rPr lang="en-US" altLang="zh-CN" sz="2200" b="1" dirty="0" err="1" smtClean="0">
                <a:solidFill>
                  <a:srgbClr val="FF0000"/>
                </a:solidFill>
                <a:latin typeface="Tahoma" pitchFamily="34" charset="0"/>
                <a:ea typeface="微软雅黑"/>
                <a:cs typeface="Tahoma" pitchFamily="34" charset="0"/>
              </a:rPr>
              <a:t>Cách</a:t>
            </a:r>
            <a:r>
              <a:rPr lang="en-US" altLang="zh-CN" sz="2200" b="1" dirty="0" smtClean="0">
                <a:solidFill>
                  <a:srgbClr val="FF0000"/>
                </a:solidFill>
                <a:latin typeface="Tahoma" pitchFamily="34" charset="0"/>
                <a:ea typeface="微软雅黑"/>
                <a:cs typeface="Tahoma" pitchFamily="34" charset="0"/>
              </a:rPr>
              <a:t> 2:</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Gõ</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nội</a:t>
            </a:r>
            <a:r>
              <a:rPr lang="en-US" altLang="zh-CN" sz="2200" dirty="0" smtClean="0">
                <a:solidFill>
                  <a:prstClr val="black"/>
                </a:solidFill>
                <a:latin typeface="Tahoma" pitchFamily="34" charset="0"/>
                <a:ea typeface="微软雅黑"/>
                <a:cs typeface="Tahoma" pitchFamily="34" charset="0"/>
              </a:rPr>
              <a:t> dung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phần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muốn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thay</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đổi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rồi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phông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cỡ</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cho</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phần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đã</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chọn</a:t>
            </a:r>
            <a:endParaRPr lang="zh-CN" altLang="en-US" sz="2200" dirty="0">
              <a:solidFill>
                <a:prstClr val="black"/>
              </a:solidFill>
              <a:latin typeface="Tahoma" pitchFamily="34" charset="0"/>
              <a:ea typeface="微软雅黑"/>
              <a:cs typeface="Tahoma" pitchFamily="34" charset="0"/>
            </a:endParaRPr>
          </a:p>
        </p:txBody>
      </p:sp>
      <p:pic>
        <p:nvPicPr>
          <p:cNvPr id="25" name="图片 1"/>
          <p:cNvPicPr>
            <a:picLocks noChangeAspect="1"/>
          </p:cNvPicPr>
          <p:nvPr/>
        </p:nvPicPr>
        <p:blipFill>
          <a:blip r:embed="rId3"/>
          <a:stretch>
            <a:fillRect/>
          </a:stretch>
        </p:blipFill>
        <p:spPr>
          <a:xfrm>
            <a:off x="1467146" y="-108170"/>
            <a:ext cx="6256664" cy="1425334"/>
          </a:xfrm>
          <a:prstGeom prst="rect">
            <a:avLst/>
          </a:prstGeom>
        </p:spPr>
      </p:pic>
      <p:sp>
        <p:nvSpPr>
          <p:cNvPr id="18" name="圆角矩形 29"/>
          <p:cNvSpPr/>
          <p:nvPr/>
        </p:nvSpPr>
        <p:spPr>
          <a:xfrm>
            <a:off x="344313" y="1872584"/>
            <a:ext cx="8487453" cy="62528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a:ea typeface="微软雅黑"/>
              <a:cs typeface="+mn-cs"/>
            </a:endParaRPr>
          </a:p>
        </p:txBody>
      </p:sp>
      <p:sp>
        <p:nvSpPr>
          <p:cNvPr id="19" name="文本框 45"/>
          <p:cNvSpPr txBox="1"/>
          <p:nvPr/>
        </p:nvSpPr>
        <p:spPr>
          <a:xfrm>
            <a:off x="477663" y="1940767"/>
            <a:ext cx="8197986"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200" dirty="0" err="1" smtClean="0">
                <a:solidFill>
                  <a:prstClr val="black"/>
                </a:solidFill>
                <a:latin typeface="Tahoma" pitchFamily="34" charset="0"/>
                <a:ea typeface="微软雅黑"/>
                <a:cs typeface="Tahoma" pitchFamily="34" charset="0"/>
              </a:rPr>
              <a:t>Có</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hai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cách</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để</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thay</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đổi</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phông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cỡ</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chữ</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trong</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văn</a:t>
            </a:r>
            <a:r>
              <a:rPr lang="en-US" altLang="zh-CN" sz="2200" dirty="0" smtClean="0">
                <a:solidFill>
                  <a:prstClr val="black"/>
                </a:solidFill>
                <a:latin typeface="Tahoma" pitchFamily="34" charset="0"/>
                <a:ea typeface="微软雅黑"/>
                <a:cs typeface="Tahoma" pitchFamily="34" charset="0"/>
              </a:rPr>
              <a:t> </a:t>
            </a:r>
            <a:r>
              <a:rPr lang="en-US" altLang="zh-CN" sz="2200" dirty="0" err="1" smtClean="0">
                <a:solidFill>
                  <a:prstClr val="black"/>
                </a:solidFill>
                <a:latin typeface="Tahoma" pitchFamily="34" charset="0"/>
                <a:ea typeface="微软雅黑"/>
                <a:cs typeface="Tahoma" pitchFamily="34" charset="0"/>
              </a:rPr>
              <a:t>bản</a:t>
            </a:r>
            <a:r>
              <a:rPr lang="en-US" altLang="zh-CN" sz="2200" dirty="0" smtClean="0">
                <a:solidFill>
                  <a:prstClr val="black"/>
                </a:solidFill>
                <a:latin typeface="Tahoma" pitchFamily="34" charset="0"/>
                <a:ea typeface="微软雅黑"/>
                <a:cs typeface="Tahoma" pitchFamily="34" charset="0"/>
              </a:rPr>
              <a:t>:</a:t>
            </a:r>
            <a:endParaRPr kumimoji="0" lang="zh-CN" altLang="en-US" sz="2200" i="0" u="none" strike="noStrike" kern="1200" cap="none" spc="0" normalizeH="0" baseline="0" noProof="0" dirty="0">
              <a:ln>
                <a:noFill/>
              </a:ln>
              <a:solidFill>
                <a:prstClr val="black"/>
              </a:solidFill>
              <a:effectLst/>
              <a:uLnTx/>
              <a:uFillTx/>
              <a:latin typeface="Tahoma" pitchFamily="34" charset="0"/>
              <a:ea typeface="微软雅黑"/>
              <a:cs typeface="Tahoma" pitchFamily="34" charset="0"/>
            </a:endParaRPr>
          </a:p>
        </p:txBody>
      </p:sp>
    </p:spTree>
    <p:extLst>
      <p:ext uri="{BB962C8B-B14F-4D97-AF65-F5344CB8AC3E}">
        <p14:creationId xmlns:p14="http://schemas.microsoft.com/office/powerpoint/2010/main" val="1034457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2e05dfe2325ff3577328e69972cf5e94153c4fa"/>
  <p:tag name="ISPRING_PRESENTATION_TITLE" val="5899150c12e6b"/>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6&quot;&gt;&lt;property id=&quot;20148&quot; value=&quot;5&quot;/&gt;&lt;property id=&quot;20300&quot; value=&quot;Slide 4&quot;/&gt;&lt;property id=&quot;20307&quot; value=&quot;321&quot;/&gt;&lt;/object&gt;&lt;object type=&quot;3&quot; unique_id=&quot;10007&quot;&gt;&lt;property id=&quot;20148&quot; value=&quot;5&quot;/&gt;&lt;property id=&quot;20300&quot; value=&quot;Slide 2&quot;/&gt;&lt;property id=&quot;20307&quot; value=&quot;261&quot;/&gt;&lt;/object&gt;&lt;object type=&quot;3&quot; unique_id=&quot;10009&quot;&gt;&lt;property id=&quot;20148&quot; value=&quot;5&quot;/&gt;&lt;property id=&quot;20300&quot; value=&quot;Slide 6&quot;/&gt;&lt;property id=&quot;20307&quot; value=&quot;287&quot;/&gt;&lt;/object&gt;&lt;object type=&quot;3&quot; unique_id=&quot;10010&quot;&gt;&lt;property id=&quot;20148&quot; value=&quot;5&quot;/&gt;&lt;property id=&quot;20300&quot; value=&quot;Slide 10&quot;/&gt;&lt;property id=&quot;20307&quot; value=&quot;320&quot;/&gt;&lt;/object&gt;&lt;object type=&quot;3&quot; unique_id=&quot;10011&quot;&gt;&lt;property id=&quot;20148&quot; value=&quot;5&quot;/&gt;&lt;property id=&quot;20300&quot; value=&quot;Slide 11&quot;/&gt;&lt;property id=&quot;20307&quot; value=&quot;312&quot;/&gt;&lt;/object&gt;&lt;object type=&quot;3&quot; unique_id=&quot;10013&quot;&gt;&lt;property id=&quot;20148&quot; value=&quot;5&quot;/&gt;&lt;property id=&quot;20300&quot; value=&quot;Slide 13&quot;/&gt;&lt;property id=&quot;20307&quot; value=&quot;290&quot;/&gt;&lt;/object&gt;&lt;object type=&quot;3&quot; unique_id=&quot;10014&quot;&gt;&lt;property id=&quot;20148&quot; value=&quot;5&quot;/&gt;&lt;property id=&quot;20300&quot; value=&quot;Slide 14&quot;/&gt;&lt;property id=&quot;20307&quot; value=&quot;285&quot;/&gt;&lt;/object&gt;&lt;object type=&quot;3&quot; unique_id=&quot;10015&quot;&gt;&lt;property id=&quot;20148&quot; value=&quot;5&quot;/&gt;&lt;property id=&quot;20300&quot; value=&quot;Slide 3&quot;/&gt;&lt;property id=&quot;20307&quot; value=&quot;325&quot;/&gt;&lt;/object&gt;&lt;object type=&quot;3&quot; unique_id=&quot;10016&quot;&gt;&lt;property id=&quot;20148&quot; value=&quot;5&quot;/&gt;&lt;property id=&quot;20300&quot; value=&quot;Slide 5&quot;/&gt;&lt;property id=&quot;20307&quot; value=&quot;326&quot;/&gt;&lt;/object&gt;&lt;object type=&quot;3&quot; unique_id=&quot;10017&quot;&gt;&lt;property id=&quot;20148&quot; value=&quot;5&quot;/&gt;&lt;property id=&quot;20300&quot; value=&quot;Slide 7&quot;/&gt;&lt;property id=&quot;20307&quot; value=&quot;327&quot;/&gt;&lt;/object&gt;&lt;object type=&quot;3&quot; unique_id=&quot;10018&quot;&gt;&lt;property id=&quot;20148&quot; value=&quot;5&quot;/&gt;&lt;property id=&quot;20300&quot; value=&quot;Slide 8&quot;/&gt;&lt;property id=&quot;20307&quot; value=&quot;328&quot;/&gt;&lt;/object&gt;&lt;object type=&quot;3&quot; unique_id=&quot;10019&quot;&gt;&lt;property id=&quot;20148&quot; value=&quot;5&quot;/&gt;&lt;property id=&quot;20300&quot; value=&quot;Slide 9&quot;/&gt;&lt;property id=&quot;20307&quot; value=&quot;329&quot;/&gt;&lt;/object&gt;&lt;object type=&quot;3&quot; unique_id=&quot;10020&quot;&gt;&lt;property id=&quot;20148&quot; value=&quot;5&quot;/&gt;&lt;property id=&quot;20300&quot; value=&quot;Slide 12&quot;/&gt;&lt;property id=&quot;20307&quot; value=&quot;330&quot;/&gt;&lt;/object&gt;&lt;/object&gt;&lt;/object&gt;&lt;/database&gt;"/>
  <p:tag name="SECTOMILLISECCONVERTED"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2282</TotalTime>
  <Words>564</Words>
  <Application>Microsoft Office PowerPoint</Application>
  <PresentationFormat>On-screen Show (16:9)</PresentationFormat>
  <Paragraphs>46</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Tahoma</vt:lpstr>
      <vt:lpstr>Calibri</vt:lpstr>
      <vt:lpstr>等线 Light</vt:lpstr>
      <vt:lpstr>微软雅黑</vt:lpstr>
      <vt:lpstr>等线</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5899150c12e6b</dc:title>
  <dc:creator>MDG</dc:creator>
  <cp:lastModifiedBy>Admin</cp:lastModifiedBy>
  <cp:revision>472</cp:revision>
  <cp:lastPrinted>2018-11-06T23:08:08Z</cp:lastPrinted>
  <dcterms:created xsi:type="dcterms:W3CDTF">2015-12-15T14:14:23Z</dcterms:created>
  <dcterms:modified xsi:type="dcterms:W3CDTF">2022-05-21T02:31:35Z</dcterms:modified>
</cp:coreProperties>
</file>