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300" r:id="rId3"/>
    <p:sldId id="301" r:id="rId4"/>
    <p:sldId id="302" r:id="rId5"/>
    <p:sldId id="303" r:id="rId6"/>
    <p:sldId id="304" r:id="rId7"/>
    <p:sldId id="258" r:id="rId8"/>
    <p:sldId id="259" r:id="rId9"/>
    <p:sldId id="263" r:id="rId10"/>
    <p:sldId id="318" r:id="rId11"/>
    <p:sldId id="306" r:id="rId12"/>
    <p:sldId id="264" r:id="rId13"/>
    <p:sldId id="307" r:id="rId14"/>
    <p:sldId id="316" r:id="rId15"/>
    <p:sldId id="321" r:id="rId16"/>
    <p:sldId id="323" r:id="rId17"/>
    <p:sldId id="322" r:id="rId18"/>
    <p:sldId id="266" r:id="rId19"/>
    <p:sldId id="325" r:id="rId20"/>
  </p:sldIdLst>
  <p:sldSz cx="9144000" cy="5143500" type="screen16x9"/>
  <p:notesSz cx="6858000" cy="9144000"/>
  <p:embeddedFontLst>
    <p:embeddedFont>
      <p:font typeface=".VnTimeH" pitchFamily="34" charset="0"/>
      <p:regular r:id="rId22"/>
      <p:bold r:id="rId23"/>
      <p:italic r:id="rId24"/>
      <p:boldItalic r:id="rId25"/>
    </p:embeddedFont>
    <p:embeddedFont>
      <p:font typeface="Tinos" charset="0"/>
      <p:regular r:id="rId26"/>
      <p:bold r:id="rId27"/>
      <p:italic r:id="rId28"/>
      <p:boldItalic r:id="rId29"/>
    </p:embeddedFont>
    <p:embeddedFont>
      <p:font typeface="Old Standard TT" charset="0"/>
      <p:regular r:id="rId30"/>
      <p:bold r:id="rId31"/>
      <p:italic r:id="rId32"/>
    </p:embeddedFont>
    <p:embeddedFont>
      <p:font typeface="Droid Serif" charset="0"/>
      <p:regular r:id="rId33"/>
      <p:bold r:id="rId34"/>
      <p:italic r:id="rId35"/>
      <p:boldItalic r:id="rId36"/>
    </p:embeddedFont>
    <p:embeddedFont>
      <p:font typeface="Playfair Display" charset="0"/>
      <p:regular r:id="rId37"/>
      <p:bold r:id="rId38"/>
      <p:italic r:id="rId39"/>
      <p:boldItalic r:id="rId40"/>
    </p:embeddedFont>
    <p:embeddedFont>
      <p:font typeface=".VnArial" pitchFamily="34" charset="0"/>
      <p:regular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84"/>
    <a:srgbClr val="006600"/>
    <a:srgbClr val="FF00FF"/>
    <a:srgbClr val="FF71A0"/>
    <a:srgbClr val="FF99FF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7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0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45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2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07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641061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5530873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14</a:t>
            </a:r>
          </a:p>
        </p:txBody>
      </p:sp>
    </p:spTree>
  </p:cSld>
  <p:clrMapOvr>
    <a:masterClrMapping/>
  </p:clrMapOvr>
  <p:transition spd="slow" advTm="653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0" y="3803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E09A2C2E-AB2E-47A7-8895-CDE259B3B268}"/>
              </a:ext>
            </a:extLst>
          </p:cNvPr>
          <p:cNvSpPr txBox="1">
            <a:spLocks/>
          </p:cNvSpPr>
          <p:nvPr/>
        </p:nvSpPr>
        <p:spPr>
          <a:xfrm>
            <a:off x="894218" y="1334350"/>
            <a:ext cx="7651472" cy="2781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Noel </a:t>
            </a:r>
            <a:r>
              <a:rPr lang="en-US" sz="1800" dirty="0" err="1"/>
              <a:t>trên</a:t>
            </a:r>
            <a:r>
              <a:rPr lang="en-US" sz="1800" dirty="0"/>
              <a:t> Internet,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, </a:t>
            </a:r>
            <a:r>
              <a:rPr lang="en-US" sz="1800" dirty="0" err="1"/>
              <a:t>gõ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 </a:t>
            </a:r>
            <a:r>
              <a:rPr lang="en-US" sz="1800" dirty="0" err="1"/>
              <a:t>giáo</a:t>
            </a:r>
            <a:r>
              <a:rPr lang="en-US" sz="1800" dirty="0"/>
              <a:t> khoa.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căn</a:t>
            </a:r>
            <a:r>
              <a:rPr lang="en-US" sz="1800" dirty="0"/>
              <a:t> </a:t>
            </a:r>
            <a:r>
              <a:rPr lang="en-US" sz="1800" dirty="0" err="1"/>
              <a:t>lề</a:t>
            </a:r>
            <a:r>
              <a:rPr lang="en-US" sz="1800" dirty="0"/>
              <a:t>, </a:t>
            </a:r>
            <a:r>
              <a:rPr lang="en-US" sz="1800" dirty="0" err="1"/>
              <a:t>cỡ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,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9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1"/>
    </mc:Choice>
    <mc:Fallback xmlns="">
      <p:transition spd="slow" advTm="29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12B614-8EB1-4D42-9AE3-BBF343E2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99" y="432321"/>
            <a:ext cx="6731801" cy="452999"/>
          </a:xfrm>
        </p:spPr>
        <p:txBody>
          <a:bodyPr/>
          <a:lstStyle/>
          <a:p>
            <a:r>
              <a:rPr lang="en-US" b="1" i="0" dirty="0" err="1">
                <a:solidFill>
                  <a:srgbClr val="006600"/>
                </a:solidFill>
              </a:rPr>
              <a:t>Các</a:t>
            </a:r>
            <a:r>
              <a:rPr lang="en-US" b="1" i="0" dirty="0">
                <a:solidFill>
                  <a:srgbClr val="006600"/>
                </a:solidFill>
              </a:rPr>
              <a:t> b</a:t>
            </a:r>
            <a:r>
              <a:rPr lang="vi-VN" b="1" i="0" dirty="0">
                <a:solidFill>
                  <a:srgbClr val="006600"/>
                </a:solidFill>
              </a:rPr>
              <a:t>ư</a:t>
            </a:r>
            <a:r>
              <a:rPr lang="en-US" b="1" i="0" dirty="0" err="1">
                <a:solidFill>
                  <a:srgbClr val="006600"/>
                </a:solidFill>
              </a:rPr>
              <a:t>ớc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thực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hiện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chèn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ảnh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vào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văn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bản</a:t>
            </a:r>
            <a:endParaRPr lang="en-US" b="1" i="0" dirty="0">
              <a:solidFill>
                <a:srgbClr val="00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EC9043-6428-41FA-A438-663B3990F912}"/>
              </a:ext>
            </a:extLst>
          </p:cNvPr>
          <p:cNvSpPr txBox="1"/>
          <p:nvPr/>
        </p:nvSpPr>
        <p:spPr>
          <a:xfrm>
            <a:off x="1270000" y="15113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1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Vào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thẻ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Insert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chọn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32843-E66B-45AE-BE11-26ECDA58A4F4}"/>
              </a:ext>
            </a:extLst>
          </p:cNvPr>
          <p:cNvSpPr txBox="1"/>
          <p:nvPr/>
        </p:nvSpPr>
        <p:spPr>
          <a:xfrm>
            <a:off x="1270000" y="2092890"/>
            <a:ext cx="7366000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2:</a:t>
            </a:r>
            <a:r>
              <a:rPr lang="en-US" sz="2000" u="sng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Trong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cửa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sổ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Insert Picture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nháy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chuột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lên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ảnh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muốn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chèn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vào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văn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bản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D10B74-B30E-4A05-92E6-4A74C1644D63}"/>
              </a:ext>
            </a:extLst>
          </p:cNvPr>
          <p:cNvSpPr txBox="1"/>
          <p:nvPr/>
        </p:nvSpPr>
        <p:spPr>
          <a:xfrm>
            <a:off x="1270000" y="3129219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3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Chọn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Insert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để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chèn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20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ảnh</a:t>
            </a:r>
            <a:endParaRPr lang="en-US" sz="20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2"/>
    </mc:Choice>
    <mc:Fallback xmlns="">
      <p:transition spd="slow" advTm="2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857750" y="1557037"/>
            <a:ext cx="5428499" cy="18309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Thao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thay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kích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vi-VN" sz="2400" dirty="0">
                <a:solidFill>
                  <a:schemeClr val="accent3">
                    <a:lumMod val="75000"/>
                  </a:schemeClr>
                </a:solidFill>
              </a:rPr>
              <a:t>ư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ớc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t</a:t>
            </a:r>
            <a:r>
              <a:rPr lang="vi-VN" sz="2400" dirty="0">
                <a:solidFill>
                  <a:schemeClr val="accent3">
                    <a:lumMod val="75000"/>
                  </a:schemeClr>
                </a:solidFill>
              </a:rPr>
              <a:t>ư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ơng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thao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thay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kích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vi-VN" sz="2400" dirty="0">
                <a:solidFill>
                  <a:schemeClr val="accent3">
                    <a:lumMod val="75000"/>
                  </a:schemeClr>
                </a:solidFill>
              </a:rPr>
              <a:t>ư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ớc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bản</a:t>
            </a:r>
            <a:endParaRPr lang="en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575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12B614-8EB1-4D42-9AE3-BBF343E2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99" y="432321"/>
            <a:ext cx="6731801" cy="452999"/>
          </a:xfrm>
        </p:spPr>
        <p:txBody>
          <a:bodyPr/>
          <a:lstStyle/>
          <a:p>
            <a:r>
              <a:rPr lang="en-US" b="1" i="0" dirty="0" err="1">
                <a:solidFill>
                  <a:srgbClr val="006600"/>
                </a:solidFill>
              </a:rPr>
              <a:t>Các</a:t>
            </a:r>
            <a:r>
              <a:rPr lang="en-US" b="1" i="0" dirty="0">
                <a:solidFill>
                  <a:srgbClr val="006600"/>
                </a:solidFill>
              </a:rPr>
              <a:t> b</a:t>
            </a:r>
            <a:r>
              <a:rPr lang="vi-VN" b="1" i="0" dirty="0">
                <a:solidFill>
                  <a:srgbClr val="006600"/>
                </a:solidFill>
              </a:rPr>
              <a:t>ư</a:t>
            </a:r>
            <a:r>
              <a:rPr lang="en-US" b="1" i="0" dirty="0" err="1">
                <a:solidFill>
                  <a:srgbClr val="006600"/>
                </a:solidFill>
              </a:rPr>
              <a:t>ớc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điều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chỉnh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kích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th</a:t>
            </a:r>
            <a:r>
              <a:rPr lang="vi-VN" b="1" i="0" dirty="0">
                <a:solidFill>
                  <a:srgbClr val="006600"/>
                </a:solidFill>
              </a:rPr>
              <a:t>ư</a:t>
            </a:r>
            <a:r>
              <a:rPr lang="en-US" b="1" i="0" dirty="0" err="1">
                <a:solidFill>
                  <a:srgbClr val="006600"/>
                </a:solidFill>
              </a:rPr>
              <a:t>ớc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của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tranh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ảnh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trong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văn</a:t>
            </a:r>
            <a:r>
              <a:rPr lang="en-US" b="1" i="0" dirty="0">
                <a:solidFill>
                  <a:srgbClr val="006600"/>
                </a:solidFill>
              </a:rPr>
              <a:t> </a:t>
            </a:r>
            <a:r>
              <a:rPr lang="en-US" b="1" i="0" dirty="0" err="1">
                <a:solidFill>
                  <a:srgbClr val="006600"/>
                </a:solidFill>
              </a:rPr>
              <a:t>bản</a:t>
            </a:r>
            <a:endParaRPr lang="en-US" b="1" i="0" dirty="0">
              <a:solidFill>
                <a:srgbClr val="00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EC9043-6428-41FA-A438-663B3990F912}"/>
              </a:ext>
            </a:extLst>
          </p:cNvPr>
          <p:cNvSpPr txBox="1"/>
          <p:nvPr/>
        </p:nvSpPr>
        <p:spPr>
          <a:xfrm>
            <a:off x="1270000" y="1511300"/>
            <a:ext cx="651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1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vi-VN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Chọn tranh ảnh cần điều chỉnh kích thước. </a:t>
            </a:r>
            <a:endParaRPr lang="en-US" sz="20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32843-E66B-45AE-BE11-26ECDA58A4F4}"/>
              </a:ext>
            </a:extLst>
          </p:cNvPr>
          <p:cNvSpPr txBox="1"/>
          <p:nvPr/>
        </p:nvSpPr>
        <p:spPr>
          <a:xfrm>
            <a:off x="1270000" y="2092890"/>
            <a:ext cx="7366000" cy="45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2:</a:t>
            </a:r>
            <a:r>
              <a:rPr lang="en-US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vi-VN" sz="20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Kéo thả chuột để thay đổi kích thước của tranh.</a:t>
            </a:r>
            <a:endParaRPr lang="en-US" sz="20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2F2DC33-F064-40A3-8C03-A0C83270F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103" t="3162" r="2591"/>
          <a:stretch/>
        </p:blipFill>
        <p:spPr bwMode="auto">
          <a:xfrm>
            <a:off x="2844799" y="2785290"/>
            <a:ext cx="3454400" cy="20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POINSET2">
            <a:extLst>
              <a:ext uri="{FF2B5EF4-FFF2-40B4-BE49-F238E27FC236}">
                <a16:creationId xmlns="" xmlns:a16="http://schemas.microsoft.com/office/drawing/2014/main" id="{422BE514-1AED-4B97-B1C2-92E9FD6F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POINSET2">
            <a:extLst>
              <a:ext uri="{FF2B5EF4-FFF2-40B4-BE49-F238E27FC236}">
                <a16:creationId xmlns="" xmlns:a16="http://schemas.microsoft.com/office/drawing/2014/main" id="{DC763CFD-202A-4BBE-9097-73CE072D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21" descr="Maximize">
            <a:extLst>
              <a:ext uri="{FF2B5EF4-FFF2-40B4-BE49-F238E27FC236}">
                <a16:creationId xmlns="" xmlns:a16="http://schemas.microsoft.com/office/drawing/2014/main" id="{F366BDA0-7656-448A-AA6F-34EFC1748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11034" y="2672667"/>
            <a:ext cx="265288" cy="265288"/>
          </a:xfrm>
          <a:prstGeom prst="rect">
            <a:avLst/>
          </a:prstGeom>
        </p:spPr>
      </p:pic>
      <p:pic>
        <p:nvPicPr>
          <p:cNvPr id="23" name="Graphic 22" descr="Maximize">
            <a:extLst>
              <a:ext uri="{FF2B5EF4-FFF2-40B4-BE49-F238E27FC236}">
                <a16:creationId xmlns="" xmlns:a16="http://schemas.microsoft.com/office/drawing/2014/main" id="{21D94FD4-84FE-4C48-81D1-6E4EFCA91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2759785" y="2660254"/>
            <a:ext cx="265288" cy="265288"/>
          </a:xfrm>
          <a:prstGeom prst="rect">
            <a:avLst/>
          </a:prstGeom>
        </p:spPr>
      </p:pic>
      <p:pic>
        <p:nvPicPr>
          <p:cNvPr id="24" name="Graphic 23" descr="Maximize">
            <a:extLst>
              <a:ext uri="{FF2B5EF4-FFF2-40B4-BE49-F238E27FC236}">
                <a16:creationId xmlns="" xmlns:a16="http://schemas.microsoft.com/office/drawing/2014/main" id="{FEA1F770-CF4D-4464-B008-0B76A3EC7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700000">
            <a:off x="6133214" y="3632082"/>
            <a:ext cx="265288" cy="265288"/>
          </a:xfrm>
          <a:prstGeom prst="rect">
            <a:avLst/>
          </a:prstGeom>
        </p:spPr>
      </p:pic>
      <p:pic>
        <p:nvPicPr>
          <p:cNvPr id="25" name="Graphic 24" descr="Maximize">
            <a:extLst>
              <a:ext uri="{FF2B5EF4-FFF2-40B4-BE49-F238E27FC236}">
                <a16:creationId xmlns="" xmlns:a16="http://schemas.microsoft.com/office/drawing/2014/main" id="{2736282E-EEDD-445B-9A52-6F83C9A4D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8100000">
            <a:off x="4439355" y="2698331"/>
            <a:ext cx="265288" cy="265288"/>
          </a:xfrm>
          <a:prstGeom prst="rect">
            <a:avLst/>
          </a:prstGeom>
        </p:spPr>
      </p:pic>
      <p:pic>
        <p:nvPicPr>
          <p:cNvPr id="26" name="Graphic 25" descr="Maximize">
            <a:extLst>
              <a:ext uri="{FF2B5EF4-FFF2-40B4-BE49-F238E27FC236}">
                <a16:creationId xmlns="" xmlns:a16="http://schemas.microsoft.com/office/drawing/2014/main" id="{98DC16FE-C6F8-4457-91E2-49BFE7A2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6124450" y="4616281"/>
            <a:ext cx="265288" cy="265288"/>
          </a:xfrm>
          <a:prstGeom prst="rect">
            <a:avLst/>
          </a:prstGeom>
        </p:spPr>
      </p:pic>
      <p:pic>
        <p:nvPicPr>
          <p:cNvPr id="27" name="Graphic 26" descr="Maximize">
            <a:extLst>
              <a:ext uri="{FF2B5EF4-FFF2-40B4-BE49-F238E27FC236}">
                <a16:creationId xmlns="" xmlns:a16="http://schemas.microsoft.com/office/drawing/2014/main" id="{24050676-AEF0-4DF0-8372-250157AB7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700000">
            <a:off x="2745496" y="3634696"/>
            <a:ext cx="265288" cy="265288"/>
          </a:xfrm>
          <a:prstGeom prst="rect">
            <a:avLst/>
          </a:prstGeom>
        </p:spPr>
      </p:pic>
      <p:pic>
        <p:nvPicPr>
          <p:cNvPr id="28" name="Graphic 27" descr="Maximize">
            <a:extLst>
              <a:ext uri="{FF2B5EF4-FFF2-40B4-BE49-F238E27FC236}">
                <a16:creationId xmlns="" xmlns:a16="http://schemas.microsoft.com/office/drawing/2014/main" id="{316BA4F6-95FE-4C4D-8EB3-268B2EC2A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59785" y="4609138"/>
            <a:ext cx="265288" cy="265288"/>
          </a:xfrm>
          <a:prstGeom prst="rect">
            <a:avLst/>
          </a:prstGeom>
        </p:spPr>
      </p:pic>
      <p:pic>
        <p:nvPicPr>
          <p:cNvPr id="29" name="Graphic 28" descr="Maximize">
            <a:extLst>
              <a:ext uri="{FF2B5EF4-FFF2-40B4-BE49-F238E27FC236}">
                <a16:creationId xmlns="" xmlns:a16="http://schemas.microsoft.com/office/drawing/2014/main" id="{8A2938C7-4DCE-4871-83CF-60D93CA4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8100000">
            <a:off x="4439355" y="4604089"/>
            <a:ext cx="265288" cy="265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8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1"/>
    </mc:Choice>
    <mc:Fallback xmlns="">
      <p:transition spd="slow" advTm="17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B6C9F-2A9E-4E16-AF03-435BF0B0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6CE170-69E1-43C0-B8F1-AA0A03D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1122394"/>
            <a:ext cx="7471514" cy="1251156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F6CCBAD-7221-4F8D-9216-49F92A21A320}"/>
              </a:ext>
            </a:extLst>
          </p:cNvPr>
          <p:cNvSpPr txBox="1">
            <a:spLocks/>
          </p:cNvSpPr>
          <p:nvPr/>
        </p:nvSpPr>
        <p:spPr>
          <a:xfrm>
            <a:off x="1332559" y="1521819"/>
            <a:ext cx="6731801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 i="0">
                <a:solidFill>
                  <a:srgbClr val="006600"/>
                </a:solidFill>
              </a:rPr>
              <a:t>Hướng dẫn thực hành </a:t>
            </a:r>
            <a:endParaRPr lang="en-US" b="1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"/>
    </mc:Choice>
    <mc:Fallback xmlns="">
      <p:transition spd="slow" advTm="540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B6C9F-2A9E-4E16-AF03-435BF0B0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6CE170-69E1-43C0-B8F1-AA0A03D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1122394"/>
            <a:ext cx="7471514" cy="1251156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3B900D-121F-45B4-9462-AC4464426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91" b="54546"/>
          <a:stretch/>
        </p:blipFill>
        <p:spPr>
          <a:xfrm>
            <a:off x="676072" y="515565"/>
            <a:ext cx="7738353" cy="339009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75B8E0E-4CE4-480A-AC76-97A2BBEABF01}"/>
              </a:ext>
            </a:extLst>
          </p:cNvPr>
          <p:cNvCxnSpPr/>
          <p:nvPr/>
        </p:nvCxnSpPr>
        <p:spPr>
          <a:xfrm flipV="1">
            <a:off x="1600200" y="2110902"/>
            <a:ext cx="700392" cy="987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5928317-F6B6-4F27-B342-B8612D551528}"/>
              </a:ext>
            </a:extLst>
          </p:cNvPr>
          <p:cNvSpPr txBox="1">
            <a:spLocks/>
          </p:cNvSpPr>
          <p:nvPr/>
        </p:nvSpPr>
        <p:spPr>
          <a:xfrm rot="10800000" flipV="1">
            <a:off x="773347" y="2986494"/>
            <a:ext cx="4683869" cy="627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1400" b="1" i="0">
                <a:solidFill>
                  <a:srgbClr val="006600"/>
                </a:solidFill>
              </a:rPr>
              <a:t>Nháy chuột vào thẻ Insert/ chọn Picture/</a:t>
            </a:r>
          </a:p>
          <a:p>
            <a:r>
              <a:rPr lang="en-US" sz="1400" b="1" i="0">
                <a:solidFill>
                  <a:srgbClr val="006600"/>
                </a:solidFill>
              </a:rPr>
              <a:t> Chọn Online Picture</a:t>
            </a:r>
            <a:endParaRPr lang="en-US" sz="1400" b="1" i="0" dirty="0">
              <a:solidFill>
                <a:srgbClr val="0066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95DAA8B-6451-40DD-BD85-FDBA6652FFA2}"/>
              </a:ext>
            </a:extLst>
          </p:cNvPr>
          <p:cNvSpPr/>
          <p:nvPr/>
        </p:nvSpPr>
        <p:spPr>
          <a:xfrm>
            <a:off x="2047673" y="1011675"/>
            <a:ext cx="364787" cy="564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B47A2C7-4C3A-4A17-8728-2E3958C10C72}"/>
              </a:ext>
            </a:extLst>
          </p:cNvPr>
          <p:cNvSpPr/>
          <p:nvPr/>
        </p:nvSpPr>
        <p:spPr>
          <a:xfrm>
            <a:off x="2039567" y="1955260"/>
            <a:ext cx="1000327" cy="220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4"/>
    </mc:Choice>
    <mc:Fallback xmlns="">
      <p:transition spd="slow" advTm="194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76AAE-1375-4E51-960C-42AB01D8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22991C-4937-4780-99B2-99934EF0D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5D756-D146-475E-AC8A-3C04ADEAE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53" y="622567"/>
            <a:ext cx="6165179" cy="34679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75765DF-DAC5-49A1-BCA7-C1CECB8DA071}"/>
              </a:ext>
            </a:extLst>
          </p:cNvPr>
          <p:cNvCxnSpPr/>
          <p:nvPr/>
        </p:nvCxnSpPr>
        <p:spPr>
          <a:xfrm flipV="1">
            <a:off x="1955259" y="1337553"/>
            <a:ext cx="700392" cy="987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BE832-4989-4BC8-8511-E1B057B3E940}"/>
              </a:ext>
            </a:extLst>
          </p:cNvPr>
          <p:cNvSpPr/>
          <p:nvPr/>
        </p:nvSpPr>
        <p:spPr>
          <a:xfrm>
            <a:off x="2378412" y="1177047"/>
            <a:ext cx="1653702" cy="15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3C671A-71B3-4DBB-82B8-638FD48B81B0}"/>
              </a:ext>
            </a:extLst>
          </p:cNvPr>
          <p:cNvSpPr txBox="1"/>
          <p:nvPr/>
        </p:nvSpPr>
        <p:spPr>
          <a:xfrm>
            <a:off x="3229583" y="1118682"/>
            <a:ext cx="234923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rgbClr val="006600"/>
                </a:solidFill>
                <a:latin typeface="Old Standard TT" panose="020B0604020202020204" charset="0"/>
              </a:rPr>
              <a:t>Gõ từ khóa vào ô tìm kiếm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9"/>
    </mc:Choice>
    <mc:Fallback xmlns="">
      <p:transition spd="slow" advTm="836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82520-D9D8-4E36-A06B-7178ADDB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B99ED2-650D-4F5E-A0F4-266084B9D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EE3FB1-2533-433D-81E4-9AAA10F3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4" y="127977"/>
            <a:ext cx="7891839" cy="46677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4588F62-3663-4A12-B98A-1E3147FF90A6}"/>
              </a:ext>
            </a:extLst>
          </p:cNvPr>
          <p:cNvCxnSpPr/>
          <p:nvPr/>
        </p:nvCxnSpPr>
        <p:spPr>
          <a:xfrm flipV="1">
            <a:off x="890081" y="2247090"/>
            <a:ext cx="700392" cy="987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7516399-FD4E-43D1-A010-29A954D1EE43}"/>
              </a:ext>
            </a:extLst>
          </p:cNvPr>
          <p:cNvCxnSpPr>
            <a:cxnSpLocks/>
          </p:cNvCxnSpPr>
          <p:nvPr/>
        </p:nvCxnSpPr>
        <p:spPr>
          <a:xfrm flipV="1">
            <a:off x="6254884" y="4134258"/>
            <a:ext cx="296694" cy="588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6375161-6665-4718-98F9-21FDA01C1D07}"/>
              </a:ext>
            </a:extLst>
          </p:cNvPr>
          <p:cNvSpPr/>
          <p:nvPr/>
        </p:nvSpPr>
        <p:spPr>
          <a:xfrm>
            <a:off x="1498061" y="1770433"/>
            <a:ext cx="564204" cy="564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D5D61C-6D34-42CC-87A7-38A2B937E13D}"/>
              </a:ext>
            </a:extLst>
          </p:cNvPr>
          <p:cNvSpPr/>
          <p:nvPr/>
        </p:nvSpPr>
        <p:spPr>
          <a:xfrm>
            <a:off x="6459166" y="3895927"/>
            <a:ext cx="612842" cy="248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45CF6A-8006-4AF7-9873-7960B1860EF9}"/>
              </a:ext>
            </a:extLst>
          </p:cNvPr>
          <p:cNvSpPr txBox="1"/>
          <p:nvPr/>
        </p:nvSpPr>
        <p:spPr>
          <a:xfrm>
            <a:off x="2067128" y="1245141"/>
            <a:ext cx="18725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i="0" dirty="0" err="1">
                <a:solidFill>
                  <a:srgbClr val="006600"/>
                </a:solidFill>
                <a:latin typeface="Old Standard TT" panose="020B0604020202020204" charset="0"/>
              </a:rPr>
              <a:t>Chọn</a:t>
            </a:r>
            <a:r>
              <a:rPr lang="en-US" sz="1400" b="1" i="0" dirty="0">
                <a:solidFill>
                  <a:srgbClr val="006600"/>
                </a:solidFill>
                <a:latin typeface="Old Standard TT" panose="020B0604020202020204" charset="0"/>
              </a:rPr>
              <a:t> </a:t>
            </a:r>
            <a:r>
              <a:rPr lang="en-US" sz="1400" b="1" i="0" dirty="0" err="1">
                <a:solidFill>
                  <a:srgbClr val="006600"/>
                </a:solidFill>
                <a:latin typeface="Old Standard TT" panose="020B0604020202020204" charset="0"/>
              </a:rPr>
              <a:t>hình</a:t>
            </a:r>
            <a:r>
              <a:rPr lang="en-US" sz="1400" b="1" i="0" dirty="0">
                <a:solidFill>
                  <a:srgbClr val="006600"/>
                </a:solidFill>
                <a:latin typeface="Old Standard TT" panose="020B0604020202020204" charset="0"/>
              </a:rPr>
              <a:t> </a:t>
            </a:r>
            <a:r>
              <a:rPr lang="en-US" sz="1400" b="1" i="0" dirty="0" err="1">
                <a:solidFill>
                  <a:srgbClr val="006600"/>
                </a:solidFill>
                <a:latin typeface="Old Standard TT" panose="020B0604020202020204" charset="0"/>
              </a:rPr>
              <a:t>mà</a:t>
            </a:r>
            <a:r>
              <a:rPr lang="en-US" sz="1400" b="1" i="0" dirty="0">
                <a:solidFill>
                  <a:srgbClr val="006600"/>
                </a:solidFill>
                <a:latin typeface="Old Standard TT" panose="020B0604020202020204" charset="0"/>
              </a:rPr>
              <a:t> </a:t>
            </a:r>
            <a:r>
              <a:rPr lang="en-US" sz="1400" b="1" i="0" dirty="0" err="1">
                <a:solidFill>
                  <a:srgbClr val="006600"/>
                </a:solidFill>
                <a:latin typeface="Old Standard TT" panose="020B0604020202020204" charset="0"/>
              </a:rPr>
              <a:t>em</a:t>
            </a:r>
            <a:r>
              <a:rPr lang="en-US" sz="1400" b="1" i="0" dirty="0">
                <a:solidFill>
                  <a:srgbClr val="006600"/>
                </a:solidFill>
                <a:latin typeface="Old Standard TT" panose="020B0604020202020204" charset="0"/>
              </a:rPr>
              <a:t> </a:t>
            </a:r>
            <a:r>
              <a:rPr lang="en-US" sz="1400" b="1" i="0" dirty="0" err="1">
                <a:solidFill>
                  <a:srgbClr val="006600"/>
                </a:solidFill>
                <a:latin typeface="Old Standard TT" panose="020B0604020202020204" charset="0"/>
              </a:rPr>
              <a:t>thích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1"/>
    </mc:Choice>
    <mc:Fallback xmlns="">
      <p:transition spd="slow" advTm="2353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6600"/>
                </a:solidFill>
              </a:rPr>
              <a:t>EM CẦN GHI NHỚ</a:t>
            </a:r>
            <a:endParaRPr lang="en" sz="2400" b="1" i="0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="" xmlns:a16="http://schemas.microsoft.com/office/drawing/2014/main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2" y="1517667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6600"/>
                </a:solidFill>
              </a:rPr>
              <a:t>Thao </a:t>
            </a:r>
            <a:r>
              <a:rPr lang="en-US" sz="2000" dirty="0" err="1">
                <a:solidFill>
                  <a:srgbClr val="006600"/>
                </a:solidFill>
              </a:rPr>
              <a:t>tác</a:t>
            </a:r>
            <a:r>
              <a:rPr lang="en-US" sz="2000" dirty="0">
                <a:solidFill>
                  <a:srgbClr val="006600"/>
                </a:solidFill>
              </a:rPr>
              <a:t> di </a:t>
            </a:r>
            <a:r>
              <a:rPr lang="en-US" sz="2000" dirty="0" err="1">
                <a:solidFill>
                  <a:srgbClr val="006600"/>
                </a:solidFill>
              </a:rPr>
              <a:t>chuyển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vị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trí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tranh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ảnh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thực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hiện</a:t>
            </a:r>
            <a:r>
              <a:rPr lang="en-US" sz="2000" dirty="0">
                <a:solidFill>
                  <a:srgbClr val="006600"/>
                </a:solidFill>
              </a:rPr>
              <a:t> t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ơng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tự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thao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tác</a:t>
            </a:r>
            <a:r>
              <a:rPr lang="en-US" sz="2000" dirty="0">
                <a:solidFill>
                  <a:srgbClr val="006600"/>
                </a:solidFill>
              </a:rPr>
              <a:t> di </a:t>
            </a:r>
            <a:r>
              <a:rPr lang="en-US" sz="2000" dirty="0" err="1">
                <a:solidFill>
                  <a:srgbClr val="006600"/>
                </a:solidFill>
              </a:rPr>
              <a:t>chuyển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vị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trí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vẽ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tranh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ảnh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sẵn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từ</a:t>
            </a:r>
            <a:r>
              <a:rPr lang="en-US" sz="2000" dirty="0">
                <a:solidFill>
                  <a:srgbClr val="006600"/>
                </a:solidFill>
              </a:rPr>
              <a:t> Clip Art, </a:t>
            </a:r>
            <a:r>
              <a:rPr lang="en-US" sz="2000" dirty="0" err="1">
                <a:solidFill>
                  <a:srgbClr val="006600"/>
                </a:solidFill>
              </a:rPr>
              <a:t>tìm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trên</a:t>
            </a:r>
            <a:r>
              <a:rPr lang="en-US" sz="2000" dirty="0">
                <a:solidFill>
                  <a:srgbClr val="006600"/>
                </a:solidFill>
              </a:rPr>
              <a:t> Internet </a:t>
            </a:r>
            <a:r>
              <a:rPr lang="en-US" sz="2000" dirty="0" err="1">
                <a:solidFill>
                  <a:srgbClr val="006600"/>
                </a:solidFill>
              </a:rPr>
              <a:t>hoặc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từ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các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thư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mục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chứa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ảnh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sẵn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 advTm="18533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481663-6F28-426A-9263-E7F0A5DE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4D309AF-7F7A-4D55-BAC9-76342790ED18}"/>
              </a:ext>
            </a:extLst>
          </p:cNvPr>
          <p:cNvSpPr txBox="1">
            <a:spLocks/>
          </p:cNvSpPr>
          <p:nvPr/>
        </p:nvSpPr>
        <p:spPr>
          <a:xfrm>
            <a:off x="2208178" y="1858956"/>
            <a:ext cx="455740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>
                <a:solidFill>
                  <a:srgbClr val="006600"/>
                </a:solidFill>
                <a:latin typeface="Old Standard TT" panose="00000500000000000000" pitchFamily="2" charset="0"/>
              </a:rPr>
              <a:t>Chúc các con hoàn thành tốt bài thực hành!</a:t>
            </a:r>
            <a:endParaRPr lang="en-US" sz="2800" dirty="0">
              <a:solidFill>
                <a:srgbClr val="006600"/>
              </a:solidFill>
              <a:latin typeface="Old Standard T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2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5"/>
    </mc:Choice>
    <mc:Fallback xmlns="">
      <p:transition spd="slow" advTm="1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7ED5D-8E27-4943-8C9B-484BBA4B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98" y="1230515"/>
            <a:ext cx="5428499" cy="452999"/>
          </a:xfrm>
        </p:spPr>
        <p:txBody>
          <a:bodyPr/>
          <a:lstStyle/>
          <a:p>
            <a:r>
              <a:rPr lang="en-US" sz="3600" b="1" i="0" dirty="0">
                <a:solidFill>
                  <a:srgbClr val="006600"/>
                </a:solidFill>
              </a:rPr>
              <a:t>KHỞI ĐỘNG ĐẦU GIỜ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B9E2AE-A65D-44E0-AE0A-73E26C41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2160972"/>
            <a:ext cx="7471514" cy="117435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2800" b="1" dirty="0">
                <a:ln/>
                <a:solidFill>
                  <a:srgbClr val="FF0000"/>
                </a:solidFill>
              </a:rPr>
              <a:t>TRÒ CH</a:t>
            </a:r>
            <a:r>
              <a:rPr lang="vi-VN" sz="2800" b="1" dirty="0">
                <a:ln/>
                <a:solidFill>
                  <a:srgbClr val="FF0000"/>
                </a:solidFill>
              </a:rPr>
              <a:t>Ơ</a:t>
            </a:r>
            <a:r>
              <a:rPr lang="en-US" sz="2800" b="1" dirty="0">
                <a:ln/>
                <a:solidFill>
                  <a:srgbClr val="FF0000"/>
                </a:solidFill>
              </a:rPr>
              <a:t>I “AI NHANH AI ĐÚNG”</a:t>
            </a:r>
          </a:p>
        </p:txBody>
      </p:sp>
    </p:spTree>
    <p:extLst>
      <p:ext uri="{BB962C8B-B14F-4D97-AF65-F5344CB8AC3E}">
        <p14:creationId xmlns:p14="http://schemas.microsoft.com/office/powerpoint/2010/main" val="23221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1"/>
    </mc:Choice>
    <mc:Fallback xmlns="">
      <p:transition spd="slow" advTm="95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1: Để chèn hình có sẵn vào trang văn bản em thực hiện thao tác nào sau đây?</a:t>
            </a:r>
            <a:endParaRPr lang="en-US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="" xmlns:a16="http://schemas.microsoft.com/office/drawing/2014/main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514" y="4187348"/>
            <a:ext cx="6691869" cy="5497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Shapes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="" xmlns:a16="http://schemas.microsoft.com/office/drawing/2014/main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Shapes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Format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Shapes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="" xmlns:a16="http://schemas.microsoft.com/office/drawing/2014/main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Home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 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="" xmlns:a16="http://schemas.microsoft.com/office/drawing/2014/main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Format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 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="" xmlns:a16="http://schemas.microsoft.com/office/drawing/2014/main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="" xmlns:a16="http://schemas.microsoft.com/office/drawing/2014/main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="" xmlns:a16="http://schemas.microsoft.com/office/drawing/2014/main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="" xmlns:a16="http://schemas.microsoft.com/office/drawing/2014/main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="" xmlns:a16="http://schemas.microsoft.com/office/drawing/2014/main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9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38"/>
    </mc:Choice>
    <mc:Fallback xmlns="">
      <p:transition spd="slow" advTm="42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2: Để thay đổi màu, độ dày đường viền của hình em chọn thẻ nào sau đây?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="" xmlns:a16="http://schemas.microsoft.com/office/drawing/2014/main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515" y="4175966"/>
            <a:ext cx="3873136" cy="5497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Thẻ Format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="" xmlns:a16="http://schemas.microsoft.com/office/drawing/2014/main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Thẻ Insert.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Thẻ Format.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="" xmlns:a16="http://schemas.microsoft.com/office/drawing/2014/main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Thẻ Home. 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="" xmlns:a16="http://schemas.microsoft.com/office/drawing/2014/main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</a:t>
            </a: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Thẻ 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Design</a:t>
            </a: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="" xmlns:a16="http://schemas.microsoft.com/office/drawing/2014/main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="" xmlns:a16="http://schemas.microsoft.com/office/drawing/2014/main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="" xmlns:a16="http://schemas.microsoft.com/office/drawing/2014/main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="" xmlns:a16="http://schemas.microsoft.com/office/drawing/2014/main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="" xmlns:a16="http://schemas.microsoft.com/office/drawing/2014/main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5"/>
    </mc:Choice>
    <mc:Fallback xmlns="">
      <p:transition spd="slow" advTm="30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3: Để chèn tranh ảnh vào trang văn bản em thực hiện thao tác nào sau đây?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="" xmlns:a16="http://schemas.microsoft.com/office/drawing/2014/main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4175966"/>
            <a:ext cx="6677796" cy="5527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 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="" xmlns:a16="http://schemas.microsoft.com/office/drawing/2014/main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Shapes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Format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Shapes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="" xmlns:a16="http://schemas.microsoft.com/office/drawing/2014/main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Home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 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="" xmlns:a16="http://schemas.microsoft.com/office/drawing/2014/main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 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="" xmlns:a16="http://schemas.microsoft.com/office/drawing/2014/main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="" xmlns:a16="http://schemas.microsoft.com/office/drawing/2014/main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="" xmlns:a16="http://schemas.microsoft.com/office/drawing/2014/main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="" xmlns:a16="http://schemas.microsoft.com/office/drawing/2014/main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="" xmlns:a16="http://schemas.microsoft.com/office/drawing/2014/main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1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7"/>
    </mc:Choice>
    <mc:Fallback xmlns="">
      <p:transition spd="slow" advTm="40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1F74C-62A6-40BD-B5BB-6836016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3" y="220950"/>
            <a:ext cx="7471514" cy="452999"/>
          </a:xfrm>
        </p:spPr>
        <p:txBody>
          <a:bodyPr/>
          <a:lstStyle/>
          <a:p>
            <a:r>
              <a:rPr lang="vi-VN" i="0" dirty="0">
                <a:solidFill>
                  <a:srgbClr val="006600"/>
                </a:solidFill>
              </a:rPr>
              <a:t>Theo em bài thơ “Ngôi nhà” ở hình nào được trình bày sinh động hơn? Vì sao?</a:t>
            </a:r>
            <a:br>
              <a:rPr lang="vi-VN" i="0" dirty="0">
                <a:solidFill>
                  <a:srgbClr val="006600"/>
                </a:solidFill>
              </a:rPr>
            </a:br>
            <a:endParaRPr lang="en-US" i="0" dirty="0">
              <a:solidFill>
                <a:srgbClr val="006600"/>
              </a:solidFill>
            </a:endParaRPr>
          </a:p>
        </p:txBody>
      </p:sp>
      <p:pic>
        <p:nvPicPr>
          <p:cNvPr id="4" name="Picture 3" descr="1.PNG">
            <a:extLst>
              <a:ext uri="{FF2B5EF4-FFF2-40B4-BE49-F238E27FC236}">
                <a16:creationId xmlns="" xmlns:a16="http://schemas.microsoft.com/office/drawing/2014/main" id="{714C3818-5F40-4BEF-A183-7589E1EE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5" t="41336" r="12777"/>
          <a:stretch/>
        </p:blipFill>
        <p:spPr>
          <a:xfrm>
            <a:off x="728597" y="1695986"/>
            <a:ext cx="3229778" cy="26842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689E2A-12C6-47E4-A3B4-2C24E0DF7E94}"/>
              </a:ext>
            </a:extLst>
          </p:cNvPr>
          <p:cNvSpPr txBox="1"/>
          <p:nvPr/>
        </p:nvSpPr>
        <p:spPr>
          <a:xfrm>
            <a:off x="836243" y="438019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6" name="Picture 5" descr="2.PNG">
            <a:extLst>
              <a:ext uri="{FF2B5EF4-FFF2-40B4-BE49-F238E27FC236}">
                <a16:creationId xmlns="" xmlns:a16="http://schemas.microsoft.com/office/drawing/2014/main" id="{F7B0E6AA-66DA-473B-BF3C-213EB6562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" t="42857"/>
          <a:stretch/>
        </p:blipFill>
        <p:spPr>
          <a:xfrm>
            <a:off x="4206710" y="1695986"/>
            <a:ext cx="4208693" cy="26842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DA074C-C781-49E7-8B4B-558C603E2FDC}"/>
              </a:ext>
            </a:extLst>
          </p:cNvPr>
          <p:cNvSpPr txBox="1"/>
          <p:nvPr/>
        </p:nvSpPr>
        <p:spPr>
          <a:xfrm>
            <a:off x="4863256" y="438019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704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0"/>
    </mc:Choice>
    <mc:Fallback xmlns="">
      <p:transition spd="slow" advTm="3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294540" y="3558686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60)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60000" y="181210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="" xmlns:a16="http://schemas.microsoft.com/office/drawing/2014/main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565259" y="1348938"/>
            <a:ext cx="8013482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r>
              <a:rPr lang="en" sz="3200" b="1" i="0" dirty="0">
                <a:solidFill>
                  <a:srgbClr val="FF0000"/>
                </a:solidFill>
              </a:rPr>
              <a:t/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3: CHÈN VÀ ĐIỀU CHỈNH TRANH ẢNH TRONG VĂN BẢN</a:t>
            </a:r>
            <a:r>
              <a:rPr lang="en" sz="3200" b="1" i="0" dirty="0">
                <a:solidFill>
                  <a:srgbClr val="FF0000"/>
                </a:solidFill>
              </a:rPr>
              <a:t> (Tiết 1)</a:t>
            </a:r>
          </a:p>
        </p:txBody>
      </p:sp>
    </p:spTree>
  </p:cSld>
  <p:clrMapOvr>
    <a:masterClrMapping/>
  </p:clrMapOvr>
  <p:transition spd="slow" advTm="10551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="" xmlns:a16="http://schemas.microsoft.com/office/drawing/2014/main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8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Chèn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ảnh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điều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ảnh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smtClean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 smtClean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="" xmlns:a16="http://schemas.microsoft.com/office/drawing/2014/main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</p:cSld>
  <p:clrMapOvr>
    <a:masterClrMapping/>
  </p:clrMapOvr>
  <p:transition spd="slow" advTm="13129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1. </a:t>
            </a:r>
            <a:r>
              <a:rPr lang="en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d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A. HOẠT ĐỘNG C</a:t>
            </a:r>
            <a:r>
              <a:rPr lang="vi-VN" b="1" i="0" dirty="0">
                <a:solidFill>
                  <a:srgbClr val="006600"/>
                </a:solidFill>
              </a:rPr>
              <a:t>Ơ</a:t>
            </a:r>
            <a:r>
              <a:rPr lang="en-US" b="1" i="0" dirty="0">
                <a:solidFill>
                  <a:srgbClr val="006600"/>
                </a:solidFill>
              </a:rPr>
              <a:t> BẢN</a:t>
            </a:r>
            <a:endParaRPr lang="en" b="1" i="0" dirty="0">
              <a:solidFill>
                <a:srgbClr val="00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30AF82-A29A-4A13-817D-93A67E8B8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343078"/>
            <a:ext cx="7117915" cy="2581222"/>
          </a:xfrm>
          <a:prstGeom prst="rect">
            <a:avLst/>
          </a:prstGeom>
        </p:spPr>
      </p:pic>
      <p:sp>
        <p:nvSpPr>
          <p:cNvPr id="6" name="Shape 245">
            <a:extLst>
              <a:ext uri="{FF2B5EF4-FFF2-40B4-BE49-F238E27FC236}">
                <a16:creationId xmlns="" xmlns:a16="http://schemas.microsoft.com/office/drawing/2014/main" id="{4620C521-1639-44C2-9191-C6C2CBA4EE29}"/>
              </a:ext>
            </a:extLst>
          </p:cNvPr>
          <p:cNvSpPr txBox="1">
            <a:spLocks/>
          </p:cNvSpPr>
          <p:nvPr/>
        </p:nvSpPr>
        <p:spPr>
          <a:xfrm>
            <a:off x="866275" y="4026921"/>
            <a:ext cx="7411450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Font typeface="Droid Serif"/>
              <a:buNone/>
            </a:pPr>
            <a:r>
              <a:rPr lang="en" b="1" dirty="0"/>
              <a:t>2. </a:t>
            </a:r>
            <a:r>
              <a:rPr lang="en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.</a:t>
            </a:r>
            <a:endParaRPr lang="en" dirty="0"/>
          </a:p>
        </p:txBody>
      </p:sp>
    </p:spTree>
    <p:custDataLst>
      <p:tags r:id="rId1"/>
    </p:custDataLst>
  </p:cSld>
  <p:clrMapOvr>
    <a:masterClrMapping/>
  </p:clrMapOvr>
  <p:transition spd="slow" advTm="2420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8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5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5.9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2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3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587</Words>
  <Application>Microsoft Office PowerPoint</Application>
  <PresentationFormat>On-screen Show (16:9)</PresentationFormat>
  <Paragraphs>72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.VnTimeH</vt:lpstr>
      <vt:lpstr>Tinos</vt:lpstr>
      <vt:lpstr>Old Standard TT</vt:lpstr>
      <vt:lpstr>Times New Roman</vt:lpstr>
      <vt:lpstr>Droid Serif</vt:lpstr>
      <vt:lpstr>Playfair Display</vt:lpstr>
      <vt:lpstr>.VnArial</vt:lpstr>
      <vt:lpstr>Christmas 2015 special template</vt:lpstr>
      <vt:lpstr>MÔN TIN HỌC LỚP 4</vt:lpstr>
      <vt:lpstr>KHỞI ĐỘNG ĐẦU GIỜ</vt:lpstr>
      <vt:lpstr>Câu 1: Để chèn hình có sẵn vào trang văn bản em thực hiện thao tác nào sau đây?</vt:lpstr>
      <vt:lpstr>Câu 2: Để thay đổi màu, độ dày đường viền của hình em chọn thẻ nào sau đây?</vt:lpstr>
      <vt:lpstr>Câu 3: Để chèn tranh ảnh vào trang văn bản em thực hiện thao tác nào sau đây?</vt:lpstr>
      <vt:lpstr>Theo em bài thơ “Ngôi nhà” ở hình nào được trình bày sinh động hơn? Vì sao? </vt:lpstr>
      <vt:lpstr>PowerPoint Presentation</vt:lpstr>
      <vt:lpstr>PowerPoint Presentation</vt:lpstr>
      <vt:lpstr>A. HOẠT ĐỘNG CƠ BẢN</vt:lpstr>
      <vt:lpstr>PowerPoint Presentation</vt:lpstr>
      <vt:lpstr>Các bước thực hiện chèn ảnh vào văn bản</vt:lpstr>
      <vt:lpstr>Thao tác thay đổi kích thước của tranh ảnh trong văn bản em thực hiện tương tự thao tác thay đổi kích thước của hình trong văn bản</vt:lpstr>
      <vt:lpstr>Các bước điều chỉnh kích thước của tranh ảnh trong văn bản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Admin</cp:lastModifiedBy>
  <cp:revision>57</cp:revision>
  <dcterms:modified xsi:type="dcterms:W3CDTF">2022-01-08T16:14:17Z</dcterms:modified>
</cp:coreProperties>
</file>