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1449" r:id="rId2"/>
    <p:sldId id="256" r:id="rId3"/>
    <p:sldId id="305" r:id="rId4"/>
    <p:sldId id="306" r:id="rId5"/>
    <p:sldId id="278" r:id="rId6"/>
    <p:sldId id="257" r:id="rId7"/>
    <p:sldId id="258" r:id="rId8"/>
    <p:sldId id="295" r:id="rId9"/>
    <p:sldId id="293" r:id="rId10"/>
    <p:sldId id="294" r:id="rId11"/>
    <p:sldId id="303" r:id="rId12"/>
    <p:sldId id="296" r:id="rId13"/>
    <p:sldId id="30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93"/>
    <a:srgbClr val="17351C"/>
    <a:srgbClr val="1A3E20"/>
    <a:srgbClr val="265C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91" autoAdjust="0"/>
    <p:restoredTop sz="92565" autoAdjust="0"/>
  </p:normalViewPr>
  <p:slideViewPr>
    <p:cSldViewPr snapToGrid="0">
      <p:cViewPr varScale="1">
        <p:scale>
          <a:sx n="79" d="100"/>
          <a:sy n="79" d="100"/>
        </p:scale>
        <p:origin x="67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013EB-1031-4E38-8E5C-3C51E2BBE0F2}" type="datetimeFigureOut">
              <a:rPr lang="en-US" smtClean="0"/>
              <a:t>19-Apr-22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DBC078-84EC-4534-B85C-1A354F04DCB5}" type="slidenum">
              <a:rPr lang="en-US" smtClean="0"/>
              <a:t>‹#›</a:t>
            </a:fld>
            <a:endParaRPr lang="en-US"/>
          </a:p>
        </p:txBody>
      </p:sp>
    </p:spTree>
    <p:extLst>
      <p:ext uri="{BB962C8B-B14F-4D97-AF65-F5344CB8AC3E}">
        <p14:creationId xmlns:p14="http://schemas.microsoft.com/office/powerpoint/2010/main" val="1314967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latin typeface="UTM Avo" panose="02040603050506020204" pitchFamily="18" charset="0"/>
              </a:rPr>
              <a:t>1</a:t>
            </a:fld>
            <a:endParaRPr lang="zh-CN" altLang="en-US">
              <a:latin typeface="UTM Avo" panose="02040603050506020204" pitchFamily="18" charset="0"/>
            </a:endParaRPr>
          </a:p>
        </p:txBody>
      </p:sp>
    </p:spTree>
    <p:extLst>
      <p:ext uri="{BB962C8B-B14F-4D97-AF65-F5344CB8AC3E}">
        <p14:creationId xmlns:p14="http://schemas.microsoft.com/office/powerpoint/2010/main" val="40168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19-Apr-22</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Oval 10">
            <a:extLst>
              <a:ext uri="{FF2B5EF4-FFF2-40B4-BE49-F238E27FC236}">
                <a16:creationId xmlns:a16="http://schemas.microsoft.com/office/drawing/2014/main" id="{6BBFD17B-D166-40AF-9627-1FB3187FEC8D}"/>
              </a:ext>
            </a:extLst>
          </p:cNvPr>
          <p:cNvSpPr/>
          <p:nvPr userDrawn="1"/>
        </p:nvSpPr>
        <p:spPr>
          <a:xfrm>
            <a:off x="11008796" y="2766"/>
            <a:ext cx="1284651" cy="1387884"/>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633565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19-Apr-22</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Oval 6">
            <a:extLst>
              <a:ext uri="{FF2B5EF4-FFF2-40B4-BE49-F238E27FC236}">
                <a16:creationId xmlns:a16="http://schemas.microsoft.com/office/drawing/2014/main" id="{9AD1DDED-7DF5-4CD6-A1A3-FC0C2ECC92B2}"/>
              </a:ext>
            </a:extLst>
          </p:cNvPr>
          <p:cNvSpPr/>
          <p:nvPr userDrawn="1"/>
        </p:nvSpPr>
        <p:spPr>
          <a:xfrm>
            <a:off x="11050607" y="136525"/>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451888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133349" y="1"/>
            <a:ext cx="12325350" cy="6858000"/>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19-Apr-22</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1030594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19-Apr-22</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423681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19-Apr-22</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Tree>
    <p:extLst>
      <p:ext uri="{BB962C8B-B14F-4D97-AF65-F5344CB8AC3E}">
        <p14:creationId xmlns:p14="http://schemas.microsoft.com/office/powerpoint/2010/main" val="135635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reserve="1" userDrawn="1">
  <p:cSld name="1_Comparison">
    <p:spTree>
      <p:nvGrpSpPr>
        <p:cNvPr id="1" name="Shape 40"/>
        <p:cNvGrpSpPr/>
        <p:nvPr/>
      </p:nvGrpSpPr>
      <p:grpSpPr>
        <a:xfrm>
          <a:off x="0" y="0"/>
          <a:ext cx="0" cy="0"/>
          <a:chOff x="0" y="0"/>
          <a:chExt cx="0" cy="0"/>
        </a:xfrm>
      </p:grpSpPr>
      <p:pic>
        <p:nvPicPr>
          <p:cNvPr id="12" name="Google Shape;49;p11">
            <a:extLst>
              <a:ext uri="{FF2B5EF4-FFF2-40B4-BE49-F238E27FC236}">
                <a16:creationId xmlns:a16="http://schemas.microsoft.com/office/drawing/2014/main" id="{883D005B-8B11-4FA0-82A2-9A260DE58982}"/>
              </a:ext>
            </a:extLst>
          </p:cNvPr>
          <p:cNvPicPr preferRelativeResize="0"/>
          <p:nvPr userDrawn="1"/>
        </p:nvPicPr>
        <p:blipFill rotWithShape="1">
          <a:blip r:embed="rId2">
            <a:alphaModFix/>
          </a:blip>
          <a:srcRect/>
          <a:stretch/>
        </p:blipFill>
        <p:spPr>
          <a:xfrm>
            <a:off x="-165100" y="-68826"/>
            <a:ext cx="12513464" cy="7000539"/>
          </a:xfrm>
          <a:prstGeom prst="rect">
            <a:avLst/>
          </a:prstGeom>
          <a:noFill/>
          <a:ln>
            <a:noFill/>
          </a:ln>
        </p:spPr>
      </p:pic>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19-Apr-22</a:t>
            </a:fld>
            <a:endParaRPr lang="en-US"/>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
        <p:nvSpPr>
          <p:cNvPr id="11" name="Oval 10">
            <a:extLst>
              <a:ext uri="{FF2B5EF4-FFF2-40B4-BE49-F238E27FC236}">
                <a16:creationId xmlns:a16="http://schemas.microsoft.com/office/drawing/2014/main" id="{20C92834-F07F-4579-8623-1CF3469E4D08}"/>
              </a:ext>
            </a:extLst>
          </p:cNvPr>
          <p:cNvSpPr/>
          <p:nvPr userDrawn="1"/>
        </p:nvSpPr>
        <p:spPr>
          <a:xfrm>
            <a:off x="10907349" y="154887"/>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07548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3548B5F-FFF5-4C65-9E4A-2F278EEE1878}" type="datetimeFigureOut">
              <a:rPr lang="en-US" smtClean="0"/>
              <a:t>19-Apr-22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01B7C-F7FD-41FC-813A-6D6C0EA66F0C}" type="slidenum">
              <a:rPr lang="en-US" smtClean="0"/>
              <a:t>‹#›</a:t>
            </a:fld>
            <a:endParaRPr lang="en-US"/>
          </a:p>
        </p:txBody>
      </p:sp>
    </p:spTree>
    <p:extLst>
      <p:ext uri="{BB962C8B-B14F-4D97-AF65-F5344CB8AC3E}">
        <p14:creationId xmlns:p14="http://schemas.microsoft.com/office/powerpoint/2010/main" val="1816396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548B5F-FFF5-4C65-9E4A-2F278EEE1878}" type="datetimeFigureOut">
              <a:rPr lang="en-US" smtClean="0"/>
              <a:t>19-Apr-22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F01B7C-F7FD-41FC-813A-6D6C0EA66F0C}" type="slidenum">
              <a:rPr lang="en-US" smtClean="0"/>
              <a:t>‹#›</a:t>
            </a:fld>
            <a:endParaRPr lang="en-US"/>
          </a:p>
        </p:txBody>
      </p:sp>
    </p:spTree>
    <p:extLst>
      <p:ext uri="{BB962C8B-B14F-4D97-AF65-F5344CB8AC3E}">
        <p14:creationId xmlns:p14="http://schemas.microsoft.com/office/powerpoint/2010/main" val="284793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548B5F-FFF5-4C65-9E4A-2F278EEE1878}" type="datetimeFigureOut">
              <a:rPr lang="en-US" smtClean="0"/>
              <a:t>19-Apr-22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F01B7C-F7FD-41FC-813A-6D6C0EA66F0C}" type="slidenum">
              <a:rPr lang="en-US" smtClean="0"/>
              <a:t>‹#›</a:t>
            </a:fld>
            <a:endParaRPr lang="en-US"/>
          </a:p>
        </p:txBody>
      </p:sp>
    </p:spTree>
    <p:extLst>
      <p:ext uri="{BB962C8B-B14F-4D97-AF65-F5344CB8AC3E}">
        <p14:creationId xmlns:p14="http://schemas.microsoft.com/office/powerpoint/2010/main" val="2783454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48B5F-FFF5-4C65-9E4A-2F278EEE1878}" type="datetimeFigureOut">
              <a:rPr lang="en-US" smtClean="0"/>
              <a:t>19-Apr-22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F01B7C-F7FD-41FC-813A-6D6C0EA66F0C}" type="slidenum">
              <a:rPr lang="en-US" smtClean="0"/>
              <a:t>‹#›</a:t>
            </a:fld>
            <a:endParaRPr lang="en-US"/>
          </a:p>
        </p:txBody>
      </p:sp>
    </p:spTree>
    <p:extLst>
      <p:ext uri="{BB962C8B-B14F-4D97-AF65-F5344CB8AC3E}">
        <p14:creationId xmlns:p14="http://schemas.microsoft.com/office/powerpoint/2010/main" val="3743494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48B5F-FFF5-4C65-9E4A-2F278EEE1878}" type="datetimeFigureOut">
              <a:rPr lang="en-US" smtClean="0"/>
              <a:t>19-Apr-22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01B7C-F7FD-41FC-813A-6D6C0EA66F0C}" type="slidenum">
              <a:rPr lang="en-US" smtClean="0"/>
              <a:t>‹#›</a:t>
            </a:fld>
            <a:endParaRPr lang="en-US"/>
          </a:p>
        </p:txBody>
      </p:sp>
    </p:spTree>
    <p:extLst>
      <p:ext uri="{BB962C8B-B14F-4D97-AF65-F5344CB8AC3E}">
        <p14:creationId xmlns:p14="http://schemas.microsoft.com/office/powerpoint/2010/main" val="251990416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49" r:id="rId6"/>
    <p:sldLayoutId id="2147483650" r:id="rId7"/>
    <p:sldLayoutId id="2147483653" r:id="rId8"/>
    <p:sldLayoutId id="2147483655" r:id="rId9"/>
    <p:sldLayoutId id="214748366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4.xml"/><Relationship Id="rId3" Type="http://schemas.openxmlformats.org/officeDocument/2006/relationships/slideLayout" Target="../slideLayouts/slideLayout3.xml"/><Relationship Id="rId7" Type="http://schemas.openxmlformats.org/officeDocument/2006/relationships/audio" Target="../media/audio4.wav"/><Relationship Id="rId12"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3.wav"/><Relationship Id="rId11" Type="http://schemas.openxmlformats.org/officeDocument/2006/relationships/image" Target="../media/image10.png"/><Relationship Id="rId5" Type="http://schemas.openxmlformats.org/officeDocument/2006/relationships/audio" Target="../media/audio2.wav"/><Relationship Id="rId10" Type="http://schemas.openxmlformats.org/officeDocument/2006/relationships/image" Target="../media/image9.png"/><Relationship Id="rId4" Type="http://schemas.openxmlformats.org/officeDocument/2006/relationships/audio" Target="../media/audio1.wav"/><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A144B1-BC48-4FB5-81A0-5EEE0F41D92F}"/>
              </a:ext>
            </a:extLst>
          </p:cNvPr>
          <p:cNvSpPr/>
          <p:nvPr/>
        </p:nvSpPr>
        <p:spPr>
          <a:xfrm>
            <a:off x="1181089" y="1648606"/>
            <a:ext cx="9829935" cy="2337178"/>
          </a:xfrm>
          <a:prstGeom prst="rect">
            <a:avLst/>
          </a:prstGeom>
        </p:spPr>
        <p:txBody>
          <a:bodyPr wrap="none">
            <a:spAutoFit/>
          </a:bodyPr>
          <a:lstStyle/>
          <a:p>
            <a:pPr algn="ctr" defTabSz="914377">
              <a:lnSpc>
                <a:spcPct val="150000"/>
              </a:lnSpc>
              <a:defRPr/>
            </a:pPr>
            <a:r>
              <a:rPr lang="en-US" sz="5200" b="1" err="1">
                <a:solidFill>
                  <a:srgbClr val="002060"/>
                </a:solidFill>
                <a:latin typeface="UTM Avo" panose="02040603050506020204" pitchFamily="18" charset="0"/>
                <a:cs typeface="Arial" panose="020B0604020202020204" pitchFamily="34" charset="0"/>
              </a:rPr>
              <a:t>Tuần</a:t>
            </a:r>
            <a:r>
              <a:rPr lang="en-US" sz="5200" b="1">
                <a:solidFill>
                  <a:srgbClr val="002060"/>
                </a:solidFill>
                <a:latin typeface="UTM Avo" panose="02040603050506020204" pitchFamily="18" charset="0"/>
                <a:cs typeface="Arial" panose="020B0604020202020204" pitchFamily="34" charset="0"/>
              </a:rPr>
              <a:t> 29</a:t>
            </a:r>
            <a:endParaRPr lang="en-US" sz="5200" b="1" dirty="0">
              <a:solidFill>
                <a:srgbClr val="002060"/>
              </a:solidFill>
              <a:latin typeface="UTM Avo" panose="02040603050506020204" pitchFamily="18" charset="0"/>
              <a:cs typeface="Arial" panose="020B0604020202020204" pitchFamily="34" charset="0"/>
            </a:endParaRPr>
          </a:p>
          <a:p>
            <a:pPr algn="ctr" defTabSz="914377">
              <a:lnSpc>
                <a:spcPct val="150000"/>
              </a:lnSpc>
              <a:defRPr/>
            </a:pPr>
            <a:r>
              <a:rPr lang="en-US" sz="5200" b="1">
                <a:solidFill>
                  <a:srgbClr val="FF0000"/>
                </a:solidFill>
                <a:latin typeface="UTM Avo" panose="02040603050506020204" pitchFamily="18" charset="0"/>
                <a:cs typeface="Arial" panose="020B0604020202020204" pitchFamily="34" charset="0"/>
              </a:rPr>
              <a:t>Tập đọc: Sơn ca, nai và ếch</a:t>
            </a:r>
            <a:endParaRPr lang="en-US" sz="5200" b="1" dirty="0">
              <a:solidFill>
                <a:srgbClr val="FF0000"/>
              </a:solidFill>
              <a:latin typeface="UTM Avo" panose="02040603050506020204" pitchFamily="18" charset="0"/>
              <a:cs typeface="Arial" panose="020B0604020202020204" pitchFamily="34" charset="0"/>
            </a:endParaRPr>
          </a:p>
        </p:txBody>
      </p:sp>
      <p:sp>
        <p:nvSpPr>
          <p:cNvPr id="4" name="Rectangle 3">
            <a:extLst>
              <a:ext uri="{FF2B5EF4-FFF2-40B4-BE49-F238E27FC236}">
                <a16:creationId xmlns:a16="http://schemas.microsoft.com/office/drawing/2014/main" id="{508EF6DA-C8F1-435A-8108-A2019195E96B}"/>
              </a:ext>
            </a:extLst>
          </p:cNvPr>
          <p:cNvSpPr/>
          <p:nvPr/>
        </p:nvSpPr>
        <p:spPr>
          <a:xfrm>
            <a:off x="9467278" y="99936"/>
            <a:ext cx="2563522"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1</a:t>
            </a:r>
          </a:p>
        </p:txBody>
      </p:sp>
      <p:sp>
        <p:nvSpPr>
          <p:cNvPr id="5" name="Rectangle 4">
            <a:extLst>
              <a:ext uri="{FF2B5EF4-FFF2-40B4-BE49-F238E27FC236}">
                <a16:creationId xmlns:a16="http://schemas.microsoft.com/office/drawing/2014/main" id="{3FE75980-B8E4-42A9-95B4-7B4E5FA54707}"/>
              </a:ext>
            </a:extLst>
          </p:cNvPr>
          <p:cNvSpPr/>
          <p:nvPr/>
        </p:nvSpPr>
        <p:spPr>
          <a:xfrm>
            <a:off x="11039823" y="684711"/>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Tree>
    <p:extLst>
      <p:ext uri="{BB962C8B-B14F-4D97-AF65-F5344CB8AC3E}">
        <p14:creationId xmlns:p14="http://schemas.microsoft.com/office/powerpoint/2010/main" val="2289468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154157" y="271171"/>
            <a:ext cx="5614037" cy="769441"/>
          </a:xfrm>
          <a:prstGeom prst="rect">
            <a:avLst/>
          </a:prstGeom>
          <a:noFill/>
        </p:spPr>
        <p:txBody>
          <a:bodyPr wrap="none" rtlCol="0">
            <a:spAutoFit/>
          </a:bodyPr>
          <a:lstStyle/>
          <a:p>
            <a:r>
              <a:rPr lang="en-US" sz="4400" b="1">
                <a:solidFill>
                  <a:srgbClr val="FF0000"/>
                </a:solidFill>
                <a:latin typeface="UTM Avo" panose="02040603050506020204" pitchFamily="18" charset="0"/>
              </a:rPr>
              <a:t>Sơn ca, nai và ếch</a:t>
            </a:r>
            <a:endParaRPr lang="en-US" sz="4400" b="1" dirty="0">
              <a:solidFill>
                <a:srgbClr val="FF0000"/>
              </a:solidFill>
              <a:latin typeface="UTM Avo" pitchFamily="18" charset="0"/>
            </a:endParaRPr>
          </a:p>
        </p:txBody>
      </p:sp>
      <p:sp>
        <p:nvSpPr>
          <p:cNvPr id="5" name="TextBox 4"/>
          <p:cNvSpPr txBox="1"/>
          <p:nvPr/>
        </p:nvSpPr>
        <p:spPr>
          <a:xfrm>
            <a:off x="410167" y="692720"/>
            <a:ext cx="11548153" cy="6278642"/>
          </a:xfrm>
          <a:prstGeom prst="rect">
            <a:avLst/>
          </a:prstGeom>
          <a:noFill/>
        </p:spPr>
        <p:txBody>
          <a:bodyPr wrap="square" rtlCol="0">
            <a:spAutoFit/>
          </a:bodyPr>
          <a:lstStyle/>
          <a:p>
            <a:pPr algn="just">
              <a:lnSpc>
                <a:spcPct val="150000"/>
              </a:lnSpc>
            </a:pPr>
            <a:r>
              <a:rPr lang="en-US" sz="3200">
                <a:latin typeface="UTM Avo" panose="02040603050506020204" pitchFamily="18" charset="0"/>
              </a:rPr>
              <a:t>     </a:t>
            </a:r>
            <a:r>
              <a:rPr lang="en-US" sz="2600">
                <a:latin typeface="UTM Avo" pitchFamily="18" charset="0"/>
              </a:rPr>
              <a:t>Sơn ca, nai và ếch thân nhau.</a:t>
            </a:r>
          </a:p>
          <a:p>
            <a:pPr algn="just">
              <a:lnSpc>
                <a:spcPct val="150000"/>
              </a:lnSpc>
            </a:pPr>
            <a:r>
              <a:rPr lang="en-US" sz="2600">
                <a:latin typeface="UTM Avo" pitchFamily="18" charset="0"/>
              </a:rPr>
              <a:t>      Ba bạn thường gặp nhau, kể cho nhau nghe những câu chuyện thú vị. Sơn ca kể về bầu trời. Ếch kể chuyện dưới nước. Nai kể chuyện rừng sâu.</a:t>
            </a:r>
          </a:p>
          <a:p>
            <a:pPr algn="just">
              <a:lnSpc>
                <a:spcPct val="150000"/>
              </a:lnSpc>
            </a:pPr>
            <a:r>
              <a:rPr lang="en-US" sz="2600">
                <a:latin typeface="UTM Avo" pitchFamily="18" charset="0"/>
              </a:rPr>
              <a:t>      Một hôm, ba bạn quyết định đổi việc cho nhau.</a:t>
            </a:r>
          </a:p>
          <a:p>
            <a:pPr algn="just">
              <a:lnSpc>
                <a:spcPct val="150000"/>
              </a:lnSpc>
            </a:pPr>
            <a:r>
              <a:rPr lang="en-US" sz="2600">
                <a:latin typeface="UTM Avo" pitchFamily="18" charset="0"/>
              </a:rPr>
              <a:t>      Sơn ca thử lao mình xuống nước, suýt nữa thì chết đuối. Nai leo lên mỏm đá tập bay. Nhưng nó vừa tung mình lên thì rơi huỵch xuống đất, đau điếng. Còn ếch thì thấy rừng rậm thật khủng khiếp.</a:t>
            </a:r>
          </a:p>
          <a:p>
            <a:pPr algn="just">
              <a:lnSpc>
                <a:spcPct val="150000"/>
              </a:lnSpc>
            </a:pPr>
            <a:r>
              <a:rPr lang="en-US" sz="2600">
                <a:latin typeface="UTM Avo" pitchFamily="18" charset="0"/>
              </a:rPr>
              <a:t>      Gặp lại nhau, ba bạn đồng thanh nói:</a:t>
            </a:r>
          </a:p>
          <a:p>
            <a:pPr algn="just">
              <a:lnSpc>
                <a:spcPct val="150000"/>
              </a:lnSpc>
            </a:pPr>
            <a:r>
              <a:rPr lang="en-US" sz="2600">
                <a:latin typeface="UTM Avo" pitchFamily="18" charset="0"/>
              </a:rPr>
              <a:t>     - Chúng ta không chơi trò dại dột như vậy n</a:t>
            </a:r>
            <a:r>
              <a:rPr lang="en-US" sz="2800">
                <a:latin typeface="UTM Avo" pitchFamily="18" charset="0"/>
              </a:rPr>
              <a:t>ữa!</a:t>
            </a:r>
            <a:endParaRPr lang="en-US" sz="2800" dirty="0">
              <a:latin typeface="UTM Avo" pitchFamily="18" charset="0"/>
            </a:endParaRPr>
          </a:p>
        </p:txBody>
      </p:sp>
      <p:sp>
        <p:nvSpPr>
          <p:cNvPr id="2" name="8-Point Star 1"/>
          <p:cNvSpPr/>
          <p:nvPr/>
        </p:nvSpPr>
        <p:spPr>
          <a:xfrm>
            <a:off x="223521" y="692720"/>
            <a:ext cx="731520" cy="75653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UTM Avo" panose="02040603050506020204" pitchFamily="18" charset="0"/>
              </a:rPr>
              <a:t>1</a:t>
            </a:r>
          </a:p>
        </p:txBody>
      </p:sp>
      <p:sp>
        <p:nvSpPr>
          <p:cNvPr id="6" name="8-Point Star 5"/>
          <p:cNvSpPr/>
          <p:nvPr/>
        </p:nvSpPr>
        <p:spPr>
          <a:xfrm>
            <a:off x="223521" y="3136469"/>
            <a:ext cx="731520" cy="75653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UTM Avo" panose="02040603050506020204" pitchFamily="18" charset="0"/>
              </a:rPr>
              <a:t>2</a:t>
            </a:r>
          </a:p>
        </p:txBody>
      </p:sp>
      <p:sp>
        <p:nvSpPr>
          <p:cNvPr id="7" name="8-Point Star 6"/>
          <p:cNvSpPr/>
          <p:nvPr/>
        </p:nvSpPr>
        <p:spPr>
          <a:xfrm>
            <a:off x="223521" y="5580218"/>
            <a:ext cx="731520" cy="75653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UTM Avo" panose="02040603050506020204" pitchFamily="18" charset="0"/>
              </a:rPr>
              <a:t>3</a:t>
            </a:r>
          </a:p>
        </p:txBody>
      </p:sp>
    </p:spTree>
    <p:extLst>
      <p:ext uri="{BB962C8B-B14F-4D97-AF65-F5344CB8AC3E}">
        <p14:creationId xmlns:p14="http://schemas.microsoft.com/office/powerpoint/2010/main" val="131194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0" y="442349"/>
            <a:ext cx="12192000" cy="6449787"/>
          </a:xfrm>
          <a:prstGeom prst="rect">
            <a:avLst/>
          </a:prstGeom>
        </p:spPr>
      </p:pic>
      <p:sp>
        <p:nvSpPr>
          <p:cNvPr id="2" name="Title 1"/>
          <p:cNvSpPr>
            <a:spLocks noGrp="1"/>
          </p:cNvSpPr>
          <p:nvPr>
            <p:ph type="title" idx="4294967295"/>
          </p:nvPr>
        </p:nvSpPr>
        <p:spPr>
          <a:xfrm>
            <a:off x="319314" y="1079046"/>
            <a:ext cx="10972800" cy="1143000"/>
          </a:xfrm>
        </p:spPr>
        <p:txBody>
          <a:bodyPr>
            <a:noAutofit/>
          </a:bodyPr>
          <a:lstStyle/>
          <a:p>
            <a:r>
              <a:rPr lang="en-US" sz="7200" b="1">
                <a:ln w="22225">
                  <a:solidFill>
                    <a:schemeClr val="accent2"/>
                  </a:solidFill>
                  <a:prstDash val="solid"/>
                </a:ln>
                <a:solidFill>
                  <a:srgbClr val="92D050"/>
                </a:solidFill>
                <a:latin typeface="UTM Avo" panose="02040603050506020204" pitchFamily="18" charset="0"/>
                <a:cs typeface="Times New Roman" panose="02020603050405020304" pitchFamily="18" charset="0"/>
              </a:rPr>
              <a:t>NGHỈ GIẢI LAO</a:t>
            </a:r>
            <a:endParaRPr lang="en-US" sz="7200" b="1" dirty="0">
              <a:ln w="22225">
                <a:solidFill>
                  <a:schemeClr val="accent2"/>
                </a:solidFill>
                <a:prstDash val="solid"/>
              </a:ln>
              <a:solidFill>
                <a:srgbClr val="92D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46340162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125128" y="314714"/>
            <a:ext cx="5614037" cy="769441"/>
          </a:xfrm>
          <a:prstGeom prst="rect">
            <a:avLst/>
          </a:prstGeom>
          <a:noFill/>
        </p:spPr>
        <p:txBody>
          <a:bodyPr wrap="none" rtlCol="0">
            <a:spAutoFit/>
          </a:bodyPr>
          <a:lstStyle/>
          <a:p>
            <a:r>
              <a:rPr lang="en-US" sz="4400" b="1">
                <a:solidFill>
                  <a:srgbClr val="FF0000"/>
                </a:solidFill>
                <a:latin typeface="UTM Avo" panose="02040603050506020204" pitchFamily="18" charset="0"/>
              </a:rPr>
              <a:t>Sơn ca, nai và ếch</a:t>
            </a:r>
            <a:endParaRPr lang="en-US" sz="4400" b="1" dirty="0">
              <a:solidFill>
                <a:srgbClr val="FF0000"/>
              </a:solidFill>
              <a:latin typeface="UTM Avo" pitchFamily="18" charset="0"/>
            </a:endParaRPr>
          </a:p>
        </p:txBody>
      </p:sp>
      <p:sp>
        <p:nvSpPr>
          <p:cNvPr id="5" name="TextBox 4"/>
          <p:cNvSpPr txBox="1"/>
          <p:nvPr/>
        </p:nvSpPr>
        <p:spPr>
          <a:xfrm>
            <a:off x="381138" y="736263"/>
            <a:ext cx="11548153" cy="6278642"/>
          </a:xfrm>
          <a:prstGeom prst="rect">
            <a:avLst/>
          </a:prstGeom>
          <a:noFill/>
        </p:spPr>
        <p:txBody>
          <a:bodyPr wrap="square" rtlCol="0">
            <a:spAutoFit/>
          </a:bodyPr>
          <a:lstStyle/>
          <a:p>
            <a:pPr algn="just">
              <a:lnSpc>
                <a:spcPct val="150000"/>
              </a:lnSpc>
            </a:pPr>
            <a:r>
              <a:rPr lang="en-US" sz="3200">
                <a:latin typeface="UTM Avo" panose="02040603050506020204" pitchFamily="18" charset="0"/>
              </a:rPr>
              <a:t>     </a:t>
            </a:r>
            <a:r>
              <a:rPr lang="en-US" sz="2600">
                <a:latin typeface="UTM Avo" pitchFamily="18" charset="0"/>
              </a:rPr>
              <a:t>Sơn ca, nai và ếch thân nhau.</a:t>
            </a:r>
          </a:p>
          <a:p>
            <a:pPr algn="just">
              <a:lnSpc>
                <a:spcPct val="150000"/>
              </a:lnSpc>
            </a:pPr>
            <a:r>
              <a:rPr lang="en-US" sz="2600">
                <a:latin typeface="UTM Avo" pitchFamily="18" charset="0"/>
              </a:rPr>
              <a:t>      Ba bạn thường gặp nhau, kể cho nhau nghe những câu chuyện thú vị. Sơn ca kể về bầu trời. Ếch kể chuyện dưới nước. Nai kể chuyện rừng sâu.</a:t>
            </a:r>
          </a:p>
          <a:p>
            <a:pPr algn="just">
              <a:lnSpc>
                <a:spcPct val="150000"/>
              </a:lnSpc>
            </a:pPr>
            <a:r>
              <a:rPr lang="en-US" sz="2600">
                <a:latin typeface="UTM Avo" pitchFamily="18" charset="0"/>
              </a:rPr>
              <a:t>      Một hôm, ba bạn quyết định đổi việc cho nhau.</a:t>
            </a:r>
          </a:p>
          <a:p>
            <a:pPr algn="just">
              <a:lnSpc>
                <a:spcPct val="150000"/>
              </a:lnSpc>
            </a:pPr>
            <a:r>
              <a:rPr lang="en-US" sz="2600">
                <a:latin typeface="UTM Avo" pitchFamily="18" charset="0"/>
              </a:rPr>
              <a:t>      Sơn ca thử lao mình xuống nước, suýt nữa thì chết đuối. Nai leo lên mỏm đá tập bay. Nhưng nó vừa tung mình lên thì rơi huỵch xuống đất, đau điếng. Còn ếch thì thấy rừng rậm thật khủng khiếp.</a:t>
            </a:r>
          </a:p>
          <a:p>
            <a:pPr algn="just">
              <a:lnSpc>
                <a:spcPct val="150000"/>
              </a:lnSpc>
            </a:pPr>
            <a:r>
              <a:rPr lang="en-US" sz="2600">
                <a:latin typeface="UTM Avo" pitchFamily="18" charset="0"/>
              </a:rPr>
              <a:t>      Gặp lại nhau, ba bạn đồng thanh nói:</a:t>
            </a:r>
          </a:p>
          <a:p>
            <a:pPr algn="just">
              <a:lnSpc>
                <a:spcPct val="150000"/>
              </a:lnSpc>
            </a:pPr>
            <a:r>
              <a:rPr lang="en-US" sz="2600">
                <a:latin typeface="UTM Avo" pitchFamily="18" charset="0"/>
              </a:rPr>
              <a:t>     - Chúng ta không chơi trò dại dột như vậy n</a:t>
            </a:r>
            <a:r>
              <a:rPr lang="en-US" sz="2800">
                <a:latin typeface="UTM Avo" pitchFamily="18" charset="0"/>
              </a:rPr>
              <a:t>ữa!</a:t>
            </a:r>
            <a:endParaRPr lang="en-US" sz="2800" dirty="0">
              <a:latin typeface="UTM Avo" pitchFamily="18" charset="0"/>
            </a:endParaRPr>
          </a:p>
        </p:txBody>
      </p:sp>
      <p:sp>
        <p:nvSpPr>
          <p:cNvPr id="2" name="8-Point Star 1"/>
          <p:cNvSpPr/>
          <p:nvPr/>
        </p:nvSpPr>
        <p:spPr>
          <a:xfrm>
            <a:off x="194492" y="736263"/>
            <a:ext cx="731520" cy="75653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UTM Avo" panose="02040603050506020204" pitchFamily="18" charset="0"/>
              </a:rPr>
              <a:t>1</a:t>
            </a:r>
          </a:p>
        </p:txBody>
      </p:sp>
      <p:sp>
        <p:nvSpPr>
          <p:cNvPr id="6" name="8-Point Star 5"/>
          <p:cNvSpPr/>
          <p:nvPr/>
        </p:nvSpPr>
        <p:spPr>
          <a:xfrm>
            <a:off x="194492" y="3180012"/>
            <a:ext cx="731520" cy="75653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UTM Avo" panose="02040603050506020204" pitchFamily="18" charset="0"/>
              </a:rPr>
              <a:t>2</a:t>
            </a:r>
          </a:p>
        </p:txBody>
      </p:sp>
      <p:sp>
        <p:nvSpPr>
          <p:cNvPr id="7" name="8-Point Star 6"/>
          <p:cNvSpPr/>
          <p:nvPr/>
        </p:nvSpPr>
        <p:spPr>
          <a:xfrm>
            <a:off x="194492" y="5623761"/>
            <a:ext cx="731520" cy="75653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latin typeface="UTM Avo" panose="02040603050506020204" pitchFamily="18" charset="0"/>
              </a:rPr>
              <a:t>3</a:t>
            </a:r>
          </a:p>
        </p:txBody>
      </p:sp>
    </p:spTree>
    <p:extLst>
      <p:ext uri="{BB962C8B-B14F-4D97-AF65-F5344CB8AC3E}">
        <p14:creationId xmlns:p14="http://schemas.microsoft.com/office/powerpoint/2010/main" val="3172276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753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294545" y="1514489"/>
            <a:ext cx="5889754" cy="1200329"/>
          </a:xfrm>
          <a:prstGeom prst="rect">
            <a:avLst/>
          </a:prstGeom>
          <a:noFill/>
        </p:spPr>
        <p:txBody>
          <a:bodyPr wrap="none" lIns="91440" tIns="45720" rIns="91440" bIns="45720">
            <a:spAutoFit/>
          </a:bodyPr>
          <a:lstStyle/>
          <a:p>
            <a:pPr algn="ctr"/>
            <a:r>
              <a:rPr lang="en-US" sz="7200" b="1" dirty="0">
                <a:ln w="0"/>
                <a:solidFill>
                  <a:srgbClr val="002060"/>
                </a:solidFill>
                <a:effectLst>
                  <a:reflection blurRad="6350" stA="53000" endA="300" endPos="35500" dir="5400000" sy="-90000" algn="bl" rotWithShape="0"/>
                </a:effectLst>
                <a:latin typeface="UTM Avo" panose="02040603050506020204" pitchFamily="18" charset="0"/>
                <a:cs typeface="Times New Roman" panose="02020603050405020304" pitchFamily="18" charset="0"/>
              </a:rPr>
              <a:t>KHỞI ĐỘNG</a:t>
            </a:r>
            <a:endParaRPr lang="en-US" sz="7200" b="1" dirty="0">
              <a:ln w="0"/>
              <a:solidFill>
                <a:srgbClr val="002060"/>
              </a:solidFill>
              <a:effectLst>
                <a:reflection blurRad="6350" stA="53000" endA="300" endPos="35500" dir="5400000" sy="-90000" algn="bl" rotWithShape="0"/>
              </a:effectLst>
              <a:latin typeface="UTM Avo" panose="02040603050506020204" pitchFamily="18" charset="0"/>
            </a:endParaRPr>
          </a:p>
        </p:txBody>
      </p:sp>
      <p:sp>
        <p:nvSpPr>
          <p:cNvPr id="2" name="Rectangle 1"/>
          <p:cNvSpPr/>
          <p:nvPr/>
        </p:nvSpPr>
        <p:spPr>
          <a:xfrm>
            <a:off x="1897625" y="2597296"/>
            <a:ext cx="8683596" cy="1538563"/>
          </a:xfrm>
          <a:prstGeom prst="rect">
            <a:avLst/>
          </a:prstGeom>
        </p:spPr>
        <p:txBody>
          <a:bodyPr wrap="none">
            <a:spAutoFit/>
          </a:bodyPr>
          <a:lstStyle/>
          <a:p>
            <a:pPr>
              <a:lnSpc>
                <a:spcPct val="150000"/>
              </a:lnSpc>
            </a:pPr>
            <a:r>
              <a:rPr lang="en-US" sz="7200" b="1">
                <a:solidFill>
                  <a:srgbClr val="FF0000"/>
                </a:solidFill>
                <a:latin typeface="UTM Avo" panose="02040603050506020204" pitchFamily="18" charset="0"/>
                <a:ea typeface="Frankfurter" pitchFamily="2" charset="0"/>
                <a:cs typeface="Frankfurter" pitchFamily="2" charset="0"/>
              </a:rPr>
              <a:t>Trò chơi: Lật tranh</a:t>
            </a:r>
            <a:endParaRPr lang="en-US" sz="41300" b="1">
              <a:solidFill>
                <a:srgbClr val="FF0000"/>
              </a:solidFill>
              <a:latin typeface="UTM Avo" panose="02040603050506020204" pitchFamily="18" charset="0"/>
              <a:ea typeface="Frankfurter" pitchFamily="2" charset="0"/>
              <a:cs typeface="Frankfurter" pitchFamily="2" charset="0"/>
            </a:endParaRPr>
          </a:p>
        </p:txBody>
      </p:sp>
    </p:spTree>
    <p:extLst>
      <p:ext uri="{BB962C8B-B14F-4D97-AF65-F5344CB8AC3E}">
        <p14:creationId xmlns:p14="http://schemas.microsoft.com/office/powerpoint/2010/main" val="460960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2979" y="1449785"/>
            <a:ext cx="4292711" cy="1446550"/>
          </a:xfrm>
          <a:prstGeom prst="rect">
            <a:avLst/>
          </a:prstGeom>
          <a:noFill/>
        </p:spPr>
        <p:txBody>
          <a:bodyPr wrap="square" rtlCol="0">
            <a:spAutoFit/>
          </a:bodyPr>
          <a:lstStyle/>
          <a:p>
            <a:pPr algn="ctr"/>
            <a:r>
              <a:rPr lang="en-US" sz="4400" b="1">
                <a:ln w="0"/>
                <a:solidFill>
                  <a:srgbClr val="FF0000"/>
                </a:solidFill>
                <a:effectLst>
                  <a:reflection blurRad="6350" stA="53000" endA="300" endPos="35500" dir="5400000" sy="-90000" algn="bl" rotWithShape="0"/>
                </a:effectLst>
                <a:latin typeface="UTM Avo" panose="02040603050506020204" pitchFamily="18" charset="0"/>
                <a:cs typeface="Times New Roman" panose="02020603050405020304" pitchFamily="18" charset="0"/>
              </a:rPr>
              <a:t>Đọc lại bài </a:t>
            </a:r>
          </a:p>
          <a:p>
            <a:pPr algn="ctr"/>
            <a:r>
              <a:rPr lang="en-US" sz="4400" b="1">
                <a:ln w="0"/>
                <a:solidFill>
                  <a:srgbClr val="FF0000"/>
                </a:solidFill>
                <a:effectLst>
                  <a:reflection blurRad="6350" stA="53000" endA="300" endPos="35500" dir="5400000" sy="-90000" algn="bl" rotWithShape="0"/>
                </a:effectLst>
                <a:latin typeface="UTM Avo" panose="02040603050506020204" pitchFamily="18" charset="0"/>
                <a:cs typeface="Times New Roman" panose="02020603050405020304" pitchFamily="18" charset="0"/>
              </a:rPr>
              <a:t>“ Đi học”</a:t>
            </a:r>
            <a:endParaRPr lang="en-US" sz="4400" b="1" dirty="0">
              <a:ln w="0"/>
              <a:solidFill>
                <a:srgbClr val="FF0000"/>
              </a:solidFill>
              <a:effectLst>
                <a:reflection blurRad="6350" stA="53000" endA="300" endPos="35500" dir="5400000" sy="-90000" algn="bl" rotWithShape="0"/>
              </a:effectLst>
              <a:latin typeface="UTM Avo" panose="02040603050506020204" pitchFamily="18" charset="0"/>
            </a:endParaRPr>
          </a:p>
        </p:txBody>
      </p:sp>
      <p:sp>
        <p:nvSpPr>
          <p:cNvPr id="8" name="TextBox 7"/>
          <p:cNvSpPr txBox="1"/>
          <p:nvPr/>
        </p:nvSpPr>
        <p:spPr>
          <a:xfrm>
            <a:off x="6409162" y="1440038"/>
            <a:ext cx="4654121" cy="1446550"/>
          </a:xfrm>
          <a:prstGeom prst="rect">
            <a:avLst/>
          </a:prstGeom>
          <a:noFill/>
        </p:spPr>
        <p:txBody>
          <a:bodyPr wrap="square" rtlCol="0">
            <a:spAutoFit/>
          </a:bodyPr>
          <a:lstStyle/>
          <a:p>
            <a:pPr algn="ctr"/>
            <a:r>
              <a:rPr lang="en-US" sz="4400" b="1">
                <a:ln w="0"/>
                <a:solidFill>
                  <a:srgbClr val="FF0000"/>
                </a:solidFill>
                <a:effectLst>
                  <a:reflection blurRad="6350" stA="53000" endA="300" endPos="35500" dir="5400000" sy="-90000" algn="bl" rotWithShape="0"/>
                </a:effectLst>
                <a:latin typeface="UTM Avo" panose="02040603050506020204" pitchFamily="18" charset="0"/>
                <a:cs typeface="Times New Roman" panose="02020603050405020304" pitchFamily="18" charset="0"/>
              </a:rPr>
              <a:t>Đây là bài hát gì? </a:t>
            </a:r>
          </a:p>
        </p:txBody>
      </p:sp>
      <p:sp>
        <p:nvSpPr>
          <p:cNvPr id="9" name="TextBox 8"/>
          <p:cNvSpPr txBox="1"/>
          <p:nvPr/>
        </p:nvSpPr>
        <p:spPr>
          <a:xfrm>
            <a:off x="642979" y="3760759"/>
            <a:ext cx="4664742" cy="1446550"/>
          </a:xfrm>
          <a:prstGeom prst="rect">
            <a:avLst/>
          </a:prstGeom>
          <a:noFill/>
        </p:spPr>
        <p:txBody>
          <a:bodyPr wrap="square" rtlCol="0">
            <a:spAutoFit/>
          </a:bodyPr>
          <a:lstStyle/>
          <a:p>
            <a:pPr algn="ctr"/>
            <a:r>
              <a:rPr lang="en-US" sz="4400" b="1">
                <a:ln w="0"/>
                <a:solidFill>
                  <a:srgbClr val="FF0000"/>
                </a:solidFill>
                <a:effectLst>
                  <a:reflection blurRad="6350" stA="53000" endA="300" endPos="35500" dir="5400000" sy="-90000" algn="bl" rotWithShape="0"/>
                </a:effectLst>
                <a:latin typeface="UTM Avo" panose="02040603050506020204" pitchFamily="18" charset="0"/>
                <a:cs typeface="Times New Roman" panose="02020603050405020304" pitchFamily="18" charset="0"/>
              </a:rPr>
              <a:t>Kể tên 3 con vật mà em biết</a:t>
            </a:r>
          </a:p>
        </p:txBody>
      </p:sp>
      <p:sp>
        <p:nvSpPr>
          <p:cNvPr id="10" name="TextBox 9"/>
          <p:cNvSpPr txBox="1"/>
          <p:nvPr/>
        </p:nvSpPr>
        <p:spPr>
          <a:xfrm>
            <a:off x="6522046" y="3514538"/>
            <a:ext cx="5494503" cy="1692771"/>
          </a:xfrm>
          <a:prstGeom prst="rect">
            <a:avLst/>
          </a:prstGeom>
          <a:noFill/>
        </p:spPr>
        <p:txBody>
          <a:bodyPr wrap="square" rtlCol="0">
            <a:spAutoFit/>
          </a:bodyPr>
          <a:lstStyle/>
          <a:p>
            <a:r>
              <a:rPr lang="en-US" sz="4400" b="1">
                <a:ln w="0"/>
                <a:solidFill>
                  <a:srgbClr val="FF0000"/>
                </a:solidFill>
                <a:effectLst>
                  <a:reflection blurRad="6350" stA="53000" endA="300" endPos="35500" dir="5400000" sy="-90000" algn="bl" rotWithShape="0"/>
                </a:effectLst>
                <a:latin typeface="UTM Avo" panose="02040603050506020204" pitchFamily="18" charset="0"/>
                <a:cs typeface="Times New Roman" panose="02020603050405020304" pitchFamily="18" charset="0"/>
              </a:rPr>
              <a:t>Con</a:t>
            </a:r>
            <a:r>
              <a:rPr lang="en-US" sz="6000" b="1">
                <a:latin typeface="UTM Avo" panose="02040603050506020204" pitchFamily="18" charset="0"/>
              </a:rPr>
              <a:t> </a:t>
            </a:r>
            <a:r>
              <a:rPr lang="en-US" sz="4400" b="1">
                <a:ln w="0"/>
                <a:solidFill>
                  <a:srgbClr val="FF0000"/>
                </a:solidFill>
                <a:effectLst>
                  <a:reflection blurRad="6350" stA="53000" endA="300" endPos="35500" dir="5400000" sy="-90000" algn="bl" rotWithShape="0"/>
                </a:effectLst>
                <a:latin typeface="UTM Avo" panose="02040603050506020204" pitchFamily="18" charset="0"/>
                <a:cs typeface="Times New Roman" panose="02020603050405020304" pitchFamily="18" charset="0"/>
              </a:rPr>
              <a:t>nai sống ở đâu nhỉ?</a:t>
            </a:r>
          </a:p>
        </p:txBody>
      </p:sp>
      <p:pic>
        <p:nvPicPr>
          <p:cNvPr id="12" name="Picture 11"/>
          <p:cNvPicPr>
            <a:picLocks noChangeAspect="1"/>
          </p:cNvPicPr>
          <p:nvPr/>
        </p:nvPicPr>
        <p:blipFill>
          <a:blip r:embed="rId8"/>
          <a:stretch>
            <a:fillRect/>
          </a:stretch>
        </p:blipFill>
        <p:spPr>
          <a:xfrm>
            <a:off x="5797862" y="609063"/>
            <a:ext cx="5265421" cy="2869151"/>
          </a:xfrm>
          <a:prstGeom prst="rect">
            <a:avLst/>
          </a:prstGeom>
        </p:spPr>
      </p:pic>
      <p:pic>
        <p:nvPicPr>
          <p:cNvPr id="13" name="Picture 12"/>
          <p:cNvPicPr>
            <a:picLocks noChangeAspect="1"/>
          </p:cNvPicPr>
          <p:nvPr/>
        </p:nvPicPr>
        <p:blipFill>
          <a:blip r:embed="rId9"/>
          <a:stretch>
            <a:fillRect/>
          </a:stretch>
        </p:blipFill>
        <p:spPr>
          <a:xfrm>
            <a:off x="178486" y="3514538"/>
            <a:ext cx="5129235" cy="2922858"/>
          </a:xfrm>
          <a:prstGeom prst="rect">
            <a:avLst/>
          </a:prstGeom>
        </p:spPr>
      </p:pic>
      <p:pic>
        <p:nvPicPr>
          <p:cNvPr id="14" name="Picture 13"/>
          <p:cNvPicPr>
            <a:picLocks noChangeAspect="1"/>
          </p:cNvPicPr>
          <p:nvPr/>
        </p:nvPicPr>
        <p:blipFill>
          <a:blip r:embed="rId10"/>
          <a:stretch>
            <a:fillRect/>
          </a:stretch>
        </p:blipFill>
        <p:spPr>
          <a:xfrm>
            <a:off x="5820358" y="3537368"/>
            <a:ext cx="5220428" cy="3120396"/>
          </a:xfrm>
          <a:prstGeom prst="rect">
            <a:avLst/>
          </a:prstGeom>
        </p:spPr>
      </p:pic>
      <p:pic>
        <p:nvPicPr>
          <p:cNvPr id="15" name="Picture 14"/>
          <p:cNvPicPr>
            <a:picLocks noChangeAspect="1"/>
          </p:cNvPicPr>
          <p:nvPr/>
        </p:nvPicPr>
        <p:blipFill>
          <a:blip r:embed="rId11"/>
          <a:stretch>
            <a:fillRect/>
          </a:stretch>
        </p:blipFill>
        <p:spPr>
          <a:xfrm>
            <a:off x="178487" y="658278"/>
            <a:ext cx="5129234" cy="2770722"/>
          </a:xfrm>
          <a:prstGeom prst="rect">
            <a:avLst/>
          </a:prstGeom>
        </p:spPr>
      </p:pic>
      <p:pic>
        <p:nvPicPr>
          <p:cNvPr id="2" name="Chu-Ech-Con-Cao-Le-Ha-Tra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999884" y="-841392"/>
            <a:ext cx="950742" cy="708440"/>
          </a:xfrm>
          <a:prstGeom prst="rect">
            <a:avLst/>
          </a:prstGeom>
        </p:spPr>
      </p:pic>
      <p:sp>
        <p:nvSpPr>
          <p:cNvPr id="3" name="Right Arrow 2">
            <a:hlinkClick r:id="rId13" action="ppaction://hlinksldjump"/>
          </p:cNvPr>
          <p:cNvSpPr/>
          <p:nvPr/>
        </p:nvSpPr>
        <p:spPr>
          <a:xfrm>
            <a:off x="10819849" y="6112154"/>
            <a:ext cx="1193665" cy="6504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16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5"/>
                                        </p:tgtEl>
                                      </p:cBhvr>
                                    </p:animEffect>
                                    <p:anim calcmode="lin" valueType="num">
                                      <p:cBhvr>
                                        <p:cTn id="7" dur="1000"/>
                                        <p:tgtEl>
                                          <p:spTgt spid="15"/>
                                        </p:tgtEl>
                                        <p:attrNameLst>
                                          <p:attrName>ppt_x</p:attrName>
                                        </p:attrNameLst>
                                      </p:cBhvr>
                                      <p:tavLst>
                                        <p:tav tm="0">
                                          <p:val>
                                            <p:strVal val="ppt_x"/>
                                          </p:val>
                                        </p:tav>
                                        <p:tav tm="100000">
                                          <p:val>
                                            <p:strVal val="ppt_x"/>
                                          </p:val>
                                        </p:tav>
                                      </p:tavLst>
                                    </p:anim>
                                    <p:anim calcmode="lin" valueType="num">
                                      <p:cBhvr>
                                        <p:cTn id="8" dur="1000"/>
                                        <p:tgtEl>
                                          <p:spTgt spid="15"/>
                                        </p:tgtEl>
                                        <p:attrNameLst>
                                          <p:attrName>ppt_y</p:attrName>
                                        </p:attrNameLst>
                                      </p:cBhvr>
                                      <p:tavLst>
                                        <p:tav tm="0">
                                          <p:val>
                                            <p:strVal val="ppt_y"/>
                                          </p:val>
                                        </p:tav>
                                        <p:tav tm="100000">
                                          <p:val>
                                            <p:strVal val="ppt_y+.1"/>
                                          </p:val>
                                        </p:tav>
                                      </p:tavLst>
                                    </p:anim>
                                    <p:set>
                                      <p:cBhvr>
                                        <p:cTn id="9"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12"/>
                                        </p:tgtEl>
                                      </p:cBhvr>
                                    </p:animEffect>
                                    <p:anim calcmode="lin" valueType="num">
                                      <p:cBhvr>
                                        <p:cTn id="14" dur="1000"/>
                                        <p:tgtEl>
                                          <p:spTgt spid="12"/>
                                        </p:tgtEl>
                                        <p:attrNameLst>
                                          <p:attrName>ppt_x</p:attrName>
                                        </p:attrNameLst>
                                      </p:cBhvr>
                                      <p:tavLst>
                                        <p:tav tm="0">
                                          <p:val>
                                            <p:strVal val="ppt_x"/>
                                          </p:val>
                                        </p:tav>
                                        <p:tav tm="100000">
                                          <p:val>
                                            <p:strVal val="ppt_x"/>
                                          </p:val>
                                        </p:tav>
                                      </p:tavLst>
                                    </p:anim>
                                    <p:anim calcmode="lin" valueType="num">
                                      <p:cBhvr>
                                        <p:cTn id="15" dur="1000"/>
                                        <p:tgtEl>
                                          <p:spTgt spid="12"/>
                                        </p:tgtEl>
                                        <p:attrNameLst>
                                          <p:attrName>ppt_y</p:attrName>
                                        </p:attrNameLst>
                                      </p:cBhvr>
                                      <p:tavLst>
                                        <p:tav tm="0">
                                          <p:val>
                                            <p:strVal val="ppt_y"/>
                                          </p:val>
                                        </p:tav>
                                        <p:tav tm="100000">
                                          <p:val>
                                            <p:strVal val="ppt_y+.1"/>
                                          </p:val>
                                        </p:tav>
                                      </p:tavLst>
                                    </p:anim>
                                    <p:set>
                                      <p:cBhvr>
                                        <p:cTn id="16"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5" name="push.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nodeType="clickEffect">
                                  <p:stCondLst>
                                    <p:cond delay="0"/>
                                  </p:stCondLst>
                                  <p:childTnLst>
                                    <p:animEffect transition="out" filter="fade">
                                      <p:cBhvr>
                                        <p:cTn id="20" dur="1000"/>
                                        <p:tgtEl>
                                          <p:spTgt spid="13"/>
                                        </p:tgtEl>
                                      </p:cBhvr>
                                    </p:animEffect>
                                    <p:anim calcmode="lin" valueType="num">
                                      <p:cBhvr>
                                        <p:cTn id="21" dur="1000"/>
                                        <p:tgtEl>
                                          <p:spTgt spid="13"/>
                                        </p:tgtEl>
                                        <p:attrNameLst>
                                          <p:attrName>ppt_x</p:attrName>
                                        </p:attrNameLst>
                                      </p:cBhvr>
                                      <p:tavLst>
                                        <p:tav tm="0">
                                          <p:val>
                                            <p:strVal val="ppt_x"/>
                                          </p:val>
                                        </p:tav>
                                        <p:tav tm="100000">
                                          <p:val>
                                            <p:strVal val="ppt_x"/>
                                          </p:val>
                                        </p:tav>
                                      </p:tavLst>
                                    </p:anim>
                                    <p:anim calcmode="lin" valueType="num">
                                      <p:cBhvr>
                                        <p:cTn id="22" dur="1000"/>
                                        <p:tgtEl>
                                          <p:spTgt spid="13"/>
                                        </p:tgtEl>
                                        <p:attrNameLst>
                                          <p:attrName>ppt_y</p:attrName>
                                        </p:attrNameLst>
                                      </p:cBhvr>
                                      <p:tavLst>
                                        <p:tav tm="0">
                                          <p:val>
                                            <p:strVal val="ppt_y"/>
                                          </p:val>
                                        </p:tav>
                                        <p:tav tm="100000">
                                          <p:val>
                                            <p:strVal val="ppt_y+.1"/>
                                          </p:val>
                                        </p:tav>
                                      </p:tavLst>
                                    </p:anim>
                                    <p:set>
                                      <p:cBhvr>
                                        <p:cTn id="23"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6" name="camera.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nodeType="clickEffect">
                                  <p:stCondLst>
                                    <p:cond delay="0"/>
                                  </p:stCondLst>
                                  <p:childTnLst>
                                    <p:animEffect transition="out" filter="fade">
                                      <p:cBhvr>
                                        <p:cTn id="27" dur="1000"/>
                                        <p:tgtEl>
                                          <p:spTgt spid="14"/>
                                        </p:tgtEl>
                                      </p:cBhvr>
                                    </p:animEffect>
                                    <p:anim calcmode="lin" valueType="num">
                                      <p:cBhvr>
                                        <p:cTn id="28" dur="1000"/>
                                        <p:tgtEl>
                                          <p:spTgt spid="14"/>
                                        </p:tgtEl>
                                        <p:attrNameLst>
                                          <p:attrName>ppt_x</p:attrName>
                                        </p:attrNameLst>
                                      </p:cBhvr>
                                      <p:tavLst>
                                        <p:tav tm="0">
                                          <p:val>
                                            <p:strVal val="ppt_x"/>
                                          </p:val>
                                        </p:tav>
                                        <p:tav tm="100000">
                                          <p:val>
                                            <p:strVal val="ppt_x"/>
                                          </p:val>
                                        </p:tav>
                                      </p:tavLst>
                                    </p:anim>
                                    <p:anim calcmode="lin" valueType="num">
                                      <p:cBhvr>
                                        <p:cTn id="29" dur="1000"/>
                                        <p:tgtEl>
                                          <p:spTgt spid="14"/>
                                        </p:tgtEl>
                                        <p:attrNameLst>
                                          <p:attrName>ppt_y</p:attrName>
                                        </p:attrNameLst>
                                      </p:cBhvr>
                                      <p:tavLst>
                                        <p:tav tm="0">
                                          <p:val>
                                            <p:strVal val="ppt_y"/>
                                          </p:val>
                                        </p:tav>
                                        <p:tav tm="100000">
                                          <p:val>
                                            <p:strVal val="ppt_y+.1"/>
                                          </p:val>
                                        </p:tav>
                                      </p:tavLst>
                                    </p:anim>
                                    <p:set>
                                      <p:cBhvr>
                                        <p:cTn id="30"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7"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108930" fill="hold"/>
                                        <p:tgtEl>
                                          <p:spTgt spid="2"/>
                                        </p:tgtEl>
                                      </p:cBhvr>
                                    </p:cmd>
                                  </p:childTnLst>
                                </p:cTn>
                              </p:par>
                            </p:childTnLst>
                          </p:cTn>
                        </p:par>
                      </p:childTnLst>
                    </p:cTn>
                  </p:par>
                </p:childTnLst>
              </p:cTn>
              <p:nextCondLst>
                <p:cond evt="onClick" delay="0">
                  <p:tgtEl>
                    <p:spTgt spid="2"/>
                  </p:tgtEl>
                </p:cond>
              </p:nextCondLst>
            </p:seq>
            <p:audio>
              <p:cMediaNode vol="80000">
                <p:cTn id="36"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050" y="415506"/>
            <a:ext cx="12192000" cy="6443422"/>
          </a:xfrm>
          <a:prstGeom prst="rect">
            <a:avLst/>
          </a:prstGeom>
        </p:spPr>
      </p:pic>
    </p:spTree>
    <p:extLst>
      <p:ext uri="{BB962C8B-B14F-4D97-AF65-F5344CB8AC3E}">
        <p14:creationId xmlns:p14="http://schemas.microsoft.com/office/powerpoint/2010/main" val="2483838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59636" y="1616032"/>
            <a:ext cx="9072728" cy="2803075"/>
          </a:xfrm>
          <a:prstGeom prst="rect">
            <a:avLst/>
          </a:prstGeom>
          <a:noFill/>
        </p:spPr>
        <p:txBody>
          <a:bodyPr wrap="square" rtlCol="0">
            <a:spAutoFit/>
          </a:bodyPr>
          <a:lstStyle/>
          <a:p>
            <a:pPr algn="ctr">
              <a:lnSpc>
                <a:spcPct val="150000"/>
              </a:lnSpc>
            </a:pPr>
            <a:r>
              <a:rPr lang="en-US" sz="6000" b="1" dirty="0">
                <a:solidFill>
                  <a:schemeClr val="accent6">
                    <a:lumMod val="75000"/>
                  </a:schemeClr>
                </a:solidFill>
                <a:latin typeface="UTM Avo" panose="02040603050506020204" pitchFamily="18" charset="0"/>
                <a:cs typeface="Times New Roman" panose="02020603050405020304" pitchFamily="18" charset="0"/>
              </a:rPr>
              <a:t>TẬP ĐỌC</a:t>
            </a:r>
          </a:p>
          <a:p>
            <a:pPr algn="ctr">
              <a:lnSpc>
                <a:spcPct val="150000"/>
              </a:lnSpc>
            </a:pPr>
            <a:r>
              <a:rPr lang="en-US" sz="6600" b="1">
                <a:solidFill>
                  <a:srgbClr val="FF0000"/>
                </a:solidFill>
                <a:latin typeface="UTM Avo" panose="02040603050506020204" pitchFamily="18" charset="0"/>
                <a:ea typeface="Arrus-Black" panose="02020500000000000000" pitchFamily="18" charset="0"/>
                <a:cs typeface="Times New Roman" panose="02020603050405020304" pitchFamily="18" charset="0"/>
              </a:rPr>
              <a:t>Sơn ca, nai và ếch</a:t>
            </a:r>
            <a:endParaRPr lang="en-US" sz="6600" b="1" dirty="0">
              <a:solidFill>
                <a:srgbClr val="FF0000"/>
              </a:solidFill>
              <a:latin typeface="UTM Avo" panose="02040603050506020204" pitchFamily="18" charset="0"/>
              <a:ea typeface="Arrus-Black" panose="02020500000000000000" pitchFamily="18" charset="0"/>
              <a:cs typeface="Times New Roman" panose="02020603050405020304" pitchFamily="18" charset="0"/>
            </a:endParaRPr>
          </a:p>
        </p:txBody>
      </p:sp>
    </p:spTree>
    <p:extLst>
      <p:ext uri="{BB962C8B-B14F-4D97-AF65-F5344CB8AC3E}">
        <p14:creationId xmlns:p14="http://schemas.microsoft.com/office/powerpoint/2010/main" val="291953264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08567" y="416948"/>
            <a:ext cx="11548153" cy="6278642"/>
          </a:xfrm>
          <a:prstGeom prst="rect">
            <a:avLst/>
          </a:prstGeom>
          <a:noFill/>
        </p:spPr>
        <p:txBody>
          <a:bodyPr wrap="square" rtlCol="0">
            <a:spAutoFit/>
          </a:bodyPr>
          <a:lstStyle/>
          <a:p>
            <a:pPr algn="just">
              <a:lnSpc>
                <a:spcPct val="150000"/>
              </a:lnSpc>
            </a:pPr>
            <a:r>
              <a:rPr lang="en-US" sz="3200">
                <a:latin typeface="UTM Avo" pitchFamily="18" charset="0"/>
              </a:rPr>
              <a:t>     </a:t>
            </a:r>
            <a:r>
              <a:rPr lang="en-US" sz="2600">
                <a:latin typeface="UTM Avo" pitchFamily="18" charset="0"/>
              </a:rPr>
              <a:t>Sơn ca, nai và ếch thân nhau.</a:t>
            </a:r>
          </a:p>
          <a:p>
            <a:pPr algn="just">
              <a:lnSpc>
                <a:spcPct val="150000"/>
              </a:lnSpc>
            </a:pPr>
            <a:r>
              <a:rPr lang="en-US" sz="2600">
                <a:latin typeface="UTM Avo" pitchFamily="18" charset="0"/>
              </a:rPr>
              <a:t>      Ba bạn thường gặp nhau, kể cho nhau nghe những câu chuyện thú vị. Sơn ca kể về bầu trời. Ếch kể chuyện dưới nước. Nai kể chuyện rừng sâu.</a:t>
            </a:r>
          </a:p>
          <a:p>
            <a:pPr algn="just">
              <a:lnSpc>
                <a:spcPct val="150000"/>
              </a:lnSpc>
            </a:pPr>
            <a:r>
              <a:rPr lang="en-US" sz="2600">
                <a:latin typeface="UTM Avo" pitchFamily="18" charset="0"/>
              </a:rPr>
              <a:t>      Một hôm, ba bạn quyết định đổi việc cho nhau.</a:t>
            </a:r>
          </a:p>
          <a:p>
            <a:pPr algn="just">
              <a:lnSpc>
                <a:spcPct val="150000"/>
              </a:lnSpc>
            </a:pPr>
            <a:r>
              <a:rPr lang="en-US" sz="2600">
                <a:latin typeface="UTM Avo" pitchFamily="18" charset="0"/>
              </a:rPr>
              <a:t>      Sơn ca thử lao mình xuống nước, suýt nữa thì chết đuối. Nai leo lên mỏm đá tập bay. Nhưng nó vừa tung mình lên thì rơi huỵch xuống đất, đau điếng. Còn ếch thì thấy rừng rậm thật khủng khiếp.</a:t>
            </a:r>
          </a:p>
          <a:p>
            <a:pPr algn="just">
              <a:lnSpc>
                <a:spcPct val="150000"/>
              </a:lnSpc>
            </a:pPr>
            <a:r>
              <a:rPr lang="en-US" sz="2600">
                <a:latin typeface="UTM Avo" pitchFamily="18" charset="0"/>
              </a:rPr>
              <a:t>      Gặp lại nhau, ba bạn đồng thanh nói:</a:t>
            </a:r>
          </a:p>
          <a:p>
            <a:pPr algn="just">
              <a:lnSpc>
                <a:spcPct val="150000"/>
              </a:lnSpc>
            </a:pPr>
            <a:r>
              <a:rPr lang="en-US" sz="2600">
                <a:latin typeface="UTM Avo" pitchFamily="18" charset="0"/>
              </a:rPr>
              <a:t>     - Chúng ta không chơi trò dại dột như vậy n</a:t>
            </a:r>
            <a:r>
              <a:rPr lang="en-US" sz="2800">
                <a:latin typeface="UTM Avo" pitchFamily="18" charset="0"/>
              </a:rPr>
              <a:t>ữa!</a:t>
            </a:r>
            <a:endParaRPr lang="en-US" sz="2800" dirty="0">
              <a:latin typeface="UTM Avo" pitchFamily="18" charset="0"/>
            </a:endParaRPr>
          </a:p>
        </p:txBody>
      </p:sp>
      <p:sp>
        <p:nvSpPr>
          <p:cNvPr id="18" name="TextBox 17"/>
          <p:cNvSpPr txBox="1"/>
          <p:nvPr/>
        </p:nvSpPr>
        <p:spPr>
          <a:xfrm>
            <a:off x="4052557" y="-4601"/>
            <a:ext cx="5614037" cy="769441"/>
          </a:xfrm>
          <a:prstGeom prst="rect">
            <a:avLst/>
          </a:prstGeom>
          <a:noFill/>
        </p:spPr>
        <p:txBody>
          <a:bodyPr wrap="none" rtlCol="0">
            <a:spAutoFit/>
          </a:bodyPr>
          <a:lstStyle/>
          <a:p>
            <a:r>
              <a:rPr lang="en-US" sz="4400" b="1">
                <a:solidFill>
                  <a:srgbClr val="FF0000"/>
                </a:solidFill>
                <a:latin typeface="UTM Avo" pitchFamily="18" charset="0"/>
              </a:rPr>
              <a:t>Sơn ca, nai và ếch</a:t>
            </a:r>
            <a:endParaRPr lang="en-US" sz="4400" b="1" dirty="0">
              <a:solidFill>
                <a:srgbClr val="FF0000"/>
              </a:solidFill>
              <a:latin typeface="UTM Avo" pitchFamily="18" charset="0"/>
            </a:endParaRPr>
          </a:p>
        </p:txBody>
      </p:sp>
    </p:spTree>
    <p:extLst>
      <p:ext uri="{BB962C8B-B14F-4D97-AF65-F5344CB8AC3E}">
        <p14:creationId xmlns:p14="http://schemas.microsoft.com/office/powerpoint/2010/main" val="2728374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0716" t="7344" r="18351" b="65593"/>
          <a:stretch/>
        </p:blipFill>
        <p:spPr>
          <a:xfrm>
            <a:off x="2792360" y="1428593"/>
            <a:ext cx="6607279" cy="1555217"/>
          </a:xfrm>
          <a:prstGeom prst="rect">
            <a:avLst/>
          </a:prstGeom>
          <a:ln>
            <a:noFill/>
          </a:ln>
        </p:spPr>
      </p:pic>
      <p:sp>
        <p:nvSpPr>
          <p:cNvPr id="2" name="TextBox 3"/>
          <p:cNvSpPr txBox="1">
            <a:spLocks noChangeArrowheads="1"/>
          </p:cNvSpPr>
          <p:nvPr/>
        </p:nvSpPr>
        <p:spPr bwMode="auto">
          <a:xfrm>
            <a:off x="3876903" y="374872"/>
            <a:ext cx="5252810" cy="769441"/>
          </a:xfrm>
          <a:prstGeom prst="rect">
            <a:avLst/>
          </a:prstGeom>
          <a:gradFill>
            <a:gsLst>
              <a:gs pos="0">
                <a:schemeClr val="accent2">
                  <a:lumMod val="20000"/>
                  <a:lumOff val="80000"/>
                </a:schemeClr>
              </a:gs>
              <a:gs pos="50000">
                <a:schemeClr val="accent2">
                  <a:satMod val="110000"/>
                  <a:lumMod val="100000"/>
                  <a:shade val="100000"/>
                </a:schemeClr>
              </a:gs>
              <a:gs pos="100000">
                <a:schemeClr val="accent2">
                  <a:lumMod val="99000"/>
                  <a:satMod val="120000"/>
                  <a:shade val="78000"/>
                </a:schemeClr>
              </a:gs>
            </a:gsLst>
          </a:gradFill>
          <a:ln/>
        </p:spPr>
        <p:style>
          <a:lnRef idx="0">
            <a:schemeClr val="accent2"/>
          </a:lnRef>
          <a:fillRef idx="3">
            <a:schemeClr val="accent2"/>
          </a:fillRef>
          <a:effectRef idx="3">
            <a:schemeClr val="accent2"/>
          </a:effectRef>
          <a:fontRef idx="minor">
            <a:schemeClr val="lt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4400" dirty="0" err="1">
                <a:solidFill>
                  <a:schemeClr val="bg1"/>
                </a:solidFill>
                <a:effectLst>
                  <a:outerShdw blurRad="38100" dist="38100" dir="2700000" algn="tl">
                    <a:srgbClr val="000000">
                      <a:alpha val="43137"/>
                    </a:srgbClr>
                  </a:outerShdw>
                </a:effectLst>
                <a:latin typeface="UTM Avo" pitchFamily="18" charset="0"/>
              </a:rPr>
              <a:t>Luyện</a:t>
            </a:r>
            <a:r>
              <a:rPr lang="en-US" altLang="en-US" sz="4400" dirty="0">
                <a:solidFill>
                  <a:schemeClr val="bg1"/>
                </a:solidFill>
                <a:effectLst>
                  <a:outerShdw blurRad="38100" dist="38100" dir="2700000" algn="tl">
                    <a:srgbClr val="000000">
                      <a:alpha val="43137"/>
                    </a:srgbClr>
                  </a:outerShdw>
                </a:effectLst>
                <a:latin typeface="UTM Avo" pitchFamily="18" charset="0"/>
              </a:rPr>
              <a:t> </a:t>
            </a:r>
            <a:r>
              <a:rPr lang="en-US" altLang="en-US" sz="4400" dirty="0" err="1">
                <a:solidFill>
                  <a:schemeClr val="bg1"/>
                </a:solidFill>
                <a:effectLst>
                  <a:outerShdw blurRad="38100" dist="38100" dir="2700000" algn="tl">
                    <a:srgbClr val="000000">
                      <a:alpha val="43137"/>
                    </a:srgbClr>
                  </a:outerShdw>
                </a:effectLst>
                <a:latin typeface="UTM Avo" pitchFamily="18" charset="0"/>
              </a:rPr>
              <a:t>đọc</a:t>
            </a:r>
            <a:r>
              <a:rPr lang="en-US" altLang="en-US" sz="4400" dirty="0">
                <a:solidFill>
                  <a:schemeClr val="bg1"/>
                </a:solidFill>
                <a:effectLst>
                  <a:outerShdw blurRad="38100" dist="38100" dir="2700000" algn="tl">
                    <a:srgbClr val="000000">
                      <a:alpha val="43137"/>
                    </a:srgbClr>
                  </a:outerShdw>
                </a:effectLst>
                <a:latin typeface="UTM Avo" pitchFamily="18" charset="0"/>
              </a:rPr>
              <a:t> </a:t>
            </a:r>
            <a:r>
              <a:rPr lang="en-US" altLang="en-US" sz="4400" err="1">
                <a:solidFill>
                  <a:schemeClr val="bg1"/>
                </a:solidFill>
                <a:effectLst>
                  <a:outerShdw blurRad="38100" dist="38100" dir="2700000" algn="tl">
                    <a:srgbClr val="000000">
                      <a:alpha val="43137"/>
                    </a:srgbClr>
                  </a:outerShdw>
                </a:effectLst>
                <a:latin typeface="UTM Avo" pitchFamily="18" charset="0"/>
              </a:rPr>
              <a:t>từ</a:t>
            </a:r>
            <a:r>
              <a:rPr lang="en-US" altLang="en-US" sz="4400">
                <a:solidFill>
                  <a:schemeClr val="bg1"/>
                </a:solidFill>
                <a:effectLst>
                  <a:outerShdw blurRad="38100" dist="38100" dir="2700000" algn="tl">
                    <a:srgbClr val="000000">
                      <a:alpha val="43137"/>
                    </a:srgbClr>
                  </a:outerShdw>
                </a:effectLst>
                <a:latin typeface="UTM Avo" pitchFamily="18" charset="0"/>
              </a:rPr>
              <a:t> khó</a:t>
            </a:r>
            <a:endParaRPr lang="en-US" altLang="en-US" sz="4400" dirty="0">
              <a:solidFill>
                <a:schemeClr val="bg1"/>
              </a:solidFill>
              <a:effectLst>
                <a:outerShdw blurRad="38100" dist="38100" dir="2700000" algn="tl">
                  <a:srgbClr val="000000">
                    <a:alpha val="43137"/>
                  </a:srgbClr>
                </a:outerShdw>
              </a:effectLst>
              <a:latin typeface="UTM Avo" pitchFamily="18" charset="0"/>
            </a:endParaRPr>
          </a:p>
        </p:txBody>
      </p:sp>
      <p:sp>
        <p:nvSpPr>
          <p:cNvPr id="3" name="TextBox 2"/>
          <p:cNvSpPr txBox="1"/>
          <p:nvPr/>
        </p:nvSpPr>
        <p:spPr>
          <a:xfrm>
            <a:off x="5869515" y="2812183"/>
            <a:ext cx="6568440" cy="830997"/>
          </a:xfrm>
          <a:prstGeom prst="rect">
            <a:avLst/>
          </a:prstGeom>
          <a:noFill/>
        </p:spPr>
        <p:txBody>
          <a:bodyPr wrap="square" rtlCol="0">
            <a:spAutoFit/>
          </a:bodyPr>
          <a:lstStyle/>
          <a:p>
            <a:r>
              <a:rPr lang="en-US" sz="4800">
                <a:solidFill>
                  <a:schemeClr val="accent1">
                    <a:lumMod val="50000"/>
                  </a:schemeClr>
                </a:solidFill>
                <a:latin typeface="UTM Avo"/>
              </a:rPr>
              <a:t>rơi huỵch xuống đất</a:t>
            </a:r>
            <a:endParaRPr lang="en-US" sz="4800" dirty="0">
              <a:solidFill>
                <a:schemeClr val="accent1">
                  <a:lumMod val="50000"/>
                </a:schemeClr>
              </a:solidFill>
              <a:latin typeface="UTM Avo"/>
            </a:endParaRPr>
          </a:p>
        </p:txBody>
      </p:sp>
      <p:sp>
        <p:nvSpPr>
          <p:cNvPr id="4" name="TextBox 3"/>
          <p:cNvSpPr txBox="1"/>
          <p:nvPr/>
        </p:nvSpPr>
        <p:spPr>
          <a:xfrm>
            <a:off x="931345" y="2556121"/>
            <a:ext cx="4455301" cy="2151423"/>
          </a:xfrm>
          <a:prstGeom prst="rect">
            <a:avLst/>
          </a:prstGeom>
          <a:noFill/>
        </p:spPr>
        <p:txBody>
          <a:bodyPr wrap="square" rtlCol="0">
            <a:spAutoFit/>
          </a:bodyPr>
          <a:lstStyle/>
          <a:p>
            <a:pPr>
              <a:lnSpc>
                <a:spcPct val="150000"/>
              </a:lnSpc>
            </a:pPr>
            <a:r>
              <a:rPr lang="en-US" sz="4800">
                <a:solidFill>
                  <a:schemeClr val="accent1">
                    <a:lumMod val="50000"/>
                  </a:schemeClr>
                </a:solidFill>
                <a:latin typeface="UTM Avo"/>
              </a:rPr>
              <a:t>suýt nữa</a:t>
            </a:r>
            <a:endParaRPr lang="en-US" sz="4800" dirty="0">
              <a:solidFill>
                <a:schemeClr val="accent1">
                  <a:lumMod val="50000"/>
                </a:schemeClr>
              </a:solidFill>
              <a:latin typeface="UTM Avo"/>
            </a:endParaRPr>
          </a:p>
          <a:p>
            <a:pPr>
              <a:lnSpc>
                <a:spcPct val="150000"/>
              </a:lnSpc>
            </a:pPr>
            <a:r>
              <a:rPr lang="en-US" sz="4800">
                <a:solidFill>
                  <a:schemeClr val="accent1">
                    <a:lumMod val="50000"/>
                  </a:schemeClr>
                </a:solidFill>
                <a:latin typeface="UTM Avo"/>
              </a:rPr>
              <a:t>chết đuối </a:t>
            </a:r>
            <a:endParaRPr lang="en-US" sz="4800" dirty="0">
              <a:solidFill>
                <a:schemeClr val="accent1">
                  <a:lumMod val="50000"/>
                </a:schemeClr>
              </a:solidFill>
              <a:latin typeface="UTM Avo"/>
            </a:endParaRPr>
          </a:p>
        </p:txBody>
      </p:sp>
      <p:sp>
        <p:nvSpPr>
          <p:cNvPr id="5" name="TextBox 4"/>
          <p:cNvSpPr txBox="1"/>
          <p:nvPr/>
        </p:nvSpPr>
        <p:spPr>
          <a:xfrm>
            <a:off x="5874765" y="3845979"/>
            <a:ext cx="5452827" cy="830997"/>
          </a:xfrm>
          <a:prstGeom prst="rect">
            <a:avLst/>
          </a:prstGeom>
          <a:noFill/>
        </p:spPr>
        <p:txBody>
          <a:bodyPr wrap="square" rtlCol="0">
            <a:spAutoFit/>
          </a:bodyPr>
          <a:lstStyle/>
          <a:p>
            <a:r>
              <a:rPr lang="en-US" sz="4800">
                <a:solidFill>
                  <a:schemeClr val="accent1">
                    <a:lumMod val="50000"/>
                  </a:schemeClr>
                </a:solidFill>
                <a:latin typeface="UTM Avo"/>
              </a:rPr>
              <a:t>đau điếng</a:t>
            </a:r>
            <a:endParaRPr lang="en-US" sz="4800" dirty="0">
              <a:solidFill>
                <a:schemeClr val="accent1">
                  <a:lumMod val="50000"/>
                </a:schemeClr>
              </a:solidFill>
              <a:latin typeface="UTM Avo"/>
            </a:endParaRPr>
          </a:p>
        </p:txBody>
      </p:sp>
      <p:sp>
        <p:nvSpPr>
          <p:cNvPr id="7" name="TextBox 6"/>
          <p:cNvSpPr txBox="1"/>
          <p:nvPr/>
        </p:nvSpPr>
        <p:spPr>
          <a:xfrm>
            <a:off x="931345" y="4780464"/>
            <a:ext cx="5452827" cy="830997"/>
          </a:xfrm>
          <a:prstGeom prst="rect">
            <a:avLst/>
          </a:prstGeom>
          <a:noFill/>
        </p:spPr>
        <p:txBody>
          <a:bodyPr wrap="square" rtlCol="0">
            <a:spAutoFit/>
          </a:bodyPr>
          <a:lstStyle/>
          <a:p>
            <a:r>
              <a:rPr lang="en-US" sz="4800">
                <a:solidFill>
                  <a:schemeClr val="accent1">
                    <a:lumMod val="50000"/>
                  </a:schemeClr>
                </a:solidFill>
                <a:latin typeface="UTM Avo"/>
              </a:rPr>
              <a:t>khủng khiếp</a:t>
            </a:r>
            <a:endParaRPr lang="en-US" sz="4800" dirty="0">
              <a:solidFill>
                <a:schemeClr val="accent1">
                  <a:lumMod val="50000"/>
                </a:schemeClr>
              </a:solidFill>
              <a:latin typeface="UTM Avo"/>
            </a:endParaRPr>
          </a:p>
        </p:txBody>
      </p:sp>
      <p:sp>
        <p:nvSpPr>
          <p:cNvPr id="8" name="TextBox 7"/>
          <p:cNvSpPr txBox="1"/>
          <p:nvPr/>
        </p:nvSpPr>
        <p:spPr>
          <a:xfrm>
            <a:off x="5874765" y="4846098"/>
            <a:ext cx="5452827" cy="830997"/>
          </a:xfrm>
          <a:prstGeom prst="rect">
            <a:avLst/>
          </a:prstGeom>
          <a:noFill/>
        </p:spPr>
        <p:txBody>
          <a:bodyPr wrap="square" rtlCol="0">
            <a:spAutoFit/>
          </a:bodyPr>
          <a:lstStyle/>
          <a:p>
            <a:r>
              <a:rPr lang="en-US" sz="4800">
                <a:solidFill>
                  <a:schemeClr val="accent1">
                    <a:lumMod val="50000"/>
                  </a:schemeClr>
                </a:solidFill>
                <a:latin typeface="UTM Avo"/>
              </a:rPr>
              <a:t>dại dột</a:t>
            </a:r>
            <a:endParaRPr lang="en-US" sz="4800" dirty="0">
              <a:solidFill>
                <a:schemeClr val="accent1">
                  <a:lumMod val="50000"/>
                </a:schemeClr>
              </a:solidFill>
              <a:latin typeface="UTM Avo"/>
            </a:endParaRPr>
          </a:p>
        </p:txBody>
      </p:sp>
    </p:spTree>
    <p:extLst>
      <p:ext uri="{BB962C8B-B14F-4D97-AF65-F5344CB8AC3E}">
        <p14:creationId xmlns:p14="http://schemas.microsoft.com/office/powerpoint/2010/main" val="1989470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785857" y="32227"/>
            <a:ext cx="5614037" cy="769441"/>
          </a:xfrm>
          <a:prstGeom prst="rect">
            <a:avLst/>
          </a:prstGeom>
          <a:noFill/>
        </p:spPr>
        <p:txBody>
          <a:bodyPr wrap="none" rtlCol="0">
            <a:spAutoFit/>
          </a:bodyPr>
          <a:lstStyle/>
          <a:p>
            <a:r>
              <a:rPr lang="en-US" sz="4400" b="1">
                <a:solidFill>
                  <a:srgbClr val="FF0000"/>
                </a:solidFill>
                <a:latin typeface="UTM Avo" panose="02040603050506020204" pitchFamily="18" charset="0"/>
              </a:rPr>
              <a:t>Sơn ca, nai và ếch</a:t>
            </a:r>
            <a:endParaRPr lang="en-US" sz="4400" b="1" dirty="0">
              <a:solidFill>
                <a:srgbClr val="FF0000"/>
              </a:solidFill>
              <a:latin typeface="UTM Avo" pitchFamily="18" charset="0"/>
            </a:endParaRPr>
          </a:p>
        </p:txBody>
      </p:sp>
      <p:sp>
        <p:nvSpPr>
          <p:cNvPr id="5" name="TextBox 4"/>
          <p:cNvSpPr txBox="1"/>
          <p:nvPr/>
        </p:nvSpPr>
        <p:spPr>
          <a:xfrm>
            <a:off x="308567" y="416948"/>
            <a:ext cx="11548153" cy="6278642"/>
          </a:xfrm>
          <a:prstGeom prst="rect">
            <a:avLst/>
          </a:prstGeom>
          <a:noFill/>
        </p:spPr>
        <p:txBody>
          <a:bodyPr wrap="square" rtlCol="0">
            <a:spAutoFit/>
          </a:bodyPr>
          <a:lstStyle/>
          <a:p>
            <a:pPr algn="just">
              <a:lnSpc>
                <a:spcPct val="150000"/>
              </a:lnSpc>
            </a:pPr>
            <a:r>
              <a:rPr lang="en-US" sz="3200">
                <a:latin typeface="UTM Avo" panose="02040603050506020204" pitchFamily="18" charset="0"/>
              </a:rPr>
              <a:t>     </a:t>
            </a:r>
            <a:r>
              <a:rPr lang="en-US" sz="2600">
                <a:latin typeface="UTM Avo" pitchFamily="18" charset="0"/>
              </a:rPr>
              <a:t>Sơn ca, nai và ếch thân nhau.</a:t>
            </a:r>
          </a:p>
          <a:p>
            <a:pPr algn="just">
              <a:lnSpc>
                <a:spcPct val="150000"/>
              </a:lnSpc>
            </a:pPr>
            <a:r>
              <a:rPr lang="en-US" sz="2600">
                <a:latin typeface="UTM Avo" pitchFamily="18" charset="0"/>
              </a:rPr>
              <a:t>      Ba bạn thường gặp nhau, kể cho nhau nghe những câu chuyện thú vị. Sơn ca kể về bầu trời. Ếch kể chuyện dưới nước. Nai kể chuyện rừng sâu.</a:t>
            </a:r>
          </a:p>
          <a:p>
            <a:pPr algn="just">
              <a:lnSpc>
                <a:spcPct val="150000"/>
              </a:lnSpc>
            </a:pPr>
            <a:r>
              <a:rPr lang="en-US" sz="2600">
                <a:latin typeface="UTM Avo" pitchFamily="18" charset="0"/>
              </a:rPr>
              <a:t>      Một hôm, ba bạn quyết định đổi việc cho nhau.</a:t>
            </a:r>
          </a:p>
          <a:p>
            <a:pPr algn="just">
              <a:lnSpc>
                <a:spcPct val="150000"/>
              </a:lnSpc>
            </a:pPr>
            <a:r>
              <a:rPr lang="en-US" sz="2600">
                <a:latin typeface="UTM Avo" pitchFamily="18" charset="0"/>
              </a:rPr>
              <a:t>      Sơn ca thử lao mình xuống nước, suýt nữa thì chết đuối. Nai leo lên mỏm đá tập bay. Nhưng nó vừa tung mình lên thì rơi huỵch xuống đất, đau điếng. Còn ếch thì thấy rừng rậm thật khủng khiếp.</a:t>
            </a:r>
          </a:p>
          <a:p>
            <a:pPr algn="just">
              <a:lnSpc>
                <a:spcPct val="150000"/>
              </a:lnSpc>
            </a:pPr>
            <a:r>
              <a:rPr lang="en-US" sz="2600">
                <a:latin typeface="UTM Avo" pitchFamily="18" charset="0"/>
              </a:rPr>
              <a:t>      Gặp lại nhau, ba bạn đồng thanh nói:</a:t>
            </a:r>
          </a:p>
          <a:p>
            <a:pPr algn="just">
              <a:lnSpc>
                <a:spcPct val="150000"/>
              </a:lnSpc>
            </a:pPr>
            <a:r>
              <a:rPr lang="en-US" sz="2600">
                <a:latin typeface="UTM Avo" pitchFamily="18" charset="0"/>
              </a:rPr>
              <a:t>     - Chúng ta không chơi trò dại dột như vậy n</a:t>
            </a:r>
            <a:r>
              <a:rPr lang="en-US" sz="2800">
                <a:latin typeface="UTM Avo" pitchFamily="18" charset="0"/>
              </a:rPr>
              <a:t>ữa!</a:t>
            </a:r>
            <a:endParaRPr lang="en-US" sz="2800" dirty="0">
              <a:latin typeface="UTM Avo" pitchFamily="18" charset="0"/>
            </a:endParaRPr>
          </a:p>
        </p:txBody>
      </p:sp>
      <p:sp>
        <p:nvSpPr>
          <p:cNvPr id="6" name="8-Point Star 5"/>
          <p:cNvSpPr/>
          <p:nvPr/>
        </p:nvSpPr>
        <p:spPr>
          <a:xfrm>
            <a:off x="359005" y="590894"/>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1</a:t>
            </a:r>
          </a:p>
        </p:txBody>
      </p:sp>
      <p:sp>
        <p:nvSpPr>
          <p:cNvPr id="7" name="8-Point Star 6"/>
          <p:cNvSpPr/>
          <p:nvPr/>
        </p:nvSpPr>
        <p:spPr>
          <a:xfrm>
            <a:off x="319953" y="1186389"/>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2</a:t>
            </a:r>
          </a:p>
        </p:txBody>
      </p:sp>
      <p:sp>
        <p:nvSpPr>
          <p:cNvPr id="8" name="8-Point Star 7"/>
          <p:cNvSpPr/>
          <p:nvPr/>
        </p:nvSpPr>
        <p:spPr>
          <a:xfrm>
            <a:off x="1108579" y="1644724"/>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3</a:t>
            </a:r>
          </a:p>
        </p:txBody>
      </p:sp>
      <p:sp>
        <p:nvSpPr>
          <p:cNvPr id="9" name="8-Point Star 8"/>
          <p:cNvSpPr/>
          <p:nvPr/>
        </p:nvSpPr>
        <p:spPr>
          <a:xfrm>
            <a:off x="4686125" y="1644724"/>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4</a:t>
            </a:r>
          </a:p>
        </p:txBody>
      </p:sp>
      <p:sp>
        <p:nvSpPr>
          <p:cNvPr id="10" name="8-Point Star 9"/>
          <p:cNvSpPr/>
          <p:nvPr/>
        </p:nvSpPr>
        <p:spPr>
          <a:xfrm>
            <a:off x="9133195" y="1643528"/>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5</a:t>
            </a:r>
          </a:p>
        </p:txBody>
      </p:sp>
      <p:sp>
        <p:nvSpPr>
          <p:cNvPr id="11" name="8-Point Star 10"/>
          <p:cNvSpPr/>
          <p:nvPr/>
        </p:nvSpPr>
        <p:spPr>
          <a:xfrm>
            <a:off x="481397" y="2949490"/>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6</a:t>
            </a:r>
          </a:p>
        </p:txBody>
      </p:sp>
      <p:sp>
        <p:nvSpPr>
          <p:cNvPr id="12" name="8-Point Star 11"/>
          <p:cNvSpPr/>
          <p:nvPr/>
        </p:nvSpPr>
        <p:spPr>
          <a:xfrm>
            <a:off x="481396" y="3556269"/>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7</a:t>
            </a:r>
          </a:p>
        </p:txBody>
      </p:sp>
      <p:sp>
        <p:nvSpPr>
          <p:cNvPr id="13" name="8-Point Star 12"/>
          <p:cNvSpPr/>
          <p:nvPr/>
        </p:nvSpPr>
        <p:spPr>
          <a:xfrm>
            <a:off x="9853995" y="3308651"/>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8</a:t>
            </a:r>
          </a:p>
        </p:txBody>
      </p:sp>
      <p:sp>
        <p:nvSpPr>
          <p:cNvPr id="14" name="8-Point Star 13"/>
          <p:cNvSpPr/>
          <p:nvPr/>
        </p:nvSpPr>
        <p:spPr>
          <a:xfrm>
            <a:off x="3011234" y="3979597"/>
            <a:ext cx="533399" cy="347892"/>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UTM Avo" panose="02040603050506020204" pitchFamily="18" charset="0"/>
              </a:rPr>
              <a:t>9</a:t>
            </a:r>
          </a:p>
        </p:txBody>
      </p:sp>
      <p:sp>
        <p:nvSpPr>
          <p:cNvPr id="15" name="8-Point Star 14"/>
          <p:cNvSpPr/>
          <p:nvPr/>
        </p:nvSpPr>
        <p:spPr>
          <a:xfrm>
            <a:off x="1842033" y="4630057"/>
            <a:ext cx="697967" cy="414084"/>
          </a:xfrm>
          <a:prstGeom prst="star8">
            <a:avLst/>
          </a:prstGeom>
          <a:solidFill>
            <a:srgbClr val="FFD993"/>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a:latin typeface="UTM Avo" panose="02040603050506020204" pitchFamily="18" charset="0"/>
              </a:rPr>
              <a:t>10</a:t>
            </a:r>
          </a:p>
        </p:txBody>
      </p:sp>
      <p:sp>
        <p:nvSpPr>
          <p:cNvPr id="16" name="8-Point Star 15"/>
          <p:cNvSpPr/>
          <p:nvPr/>
        </p:nvSpPr>
        <p:spPr>
          <a:xfrm>
            <a:off x="197225" y="5229723"/>
            <a:ext cx="830482" cy="439617"/>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a:latin typeface="UTM Avo" panose="02040603050506020204" pitchFamily="18" charset="0"/>
              </a:rPr>
              <a:t>11</a:t>
            </a:r>
          </a:p>
        </p:txBody>
      </p:sp>
      <p:sp>
        <p:nvSpPr>
          <p:cNvPr id="17" name="8-Point Star 16"/>
          <p:cNvSpPr/>
          <p:nvPr/>
        </p:nvSpPr>
        <p:spPr>
          <a:xfrm>
            <a:off x="197225" y="5926149"/>
            <a:ext cx="742701" cy="439617"/>
          </a:xfrm>
          <a:prstGeom prst="star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a:latin typeface="UTM Avo" panose="02040603050506020204" pitchFamily="18" charset="0"/>
              </a:rPr>
              <a:t>12</a:t>
            </a:r>
          </a:p>
        </p:txBody>
      </p:sp>
    </p:spTree>
    <p:extLst>
      <p:ext uri="{BB962C8B-B14F-4D97-AF65-F5344CB8AC3E}">
        <p14:creationId xmlns:p14="http://schemas.microsoft.com/office/powerpoint/2010/main" val="525893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931" t="6771" r="3931" b="6743"/>
          <a:stretch/>
        </p:blipFill>
        <p:spPr>
          <a:xfrm>
            <a:off x="0" y="399142"/>
            <a:ext cx="12276999" cy="6458857"/>
          </a:xfrm>
          <a:prstGeom prst="rect">
            <a:avLst/>
          </a:prstGeom>
        </p:spPr>
      </p:pic>
      <p:sp>
        <p:nvSpPr>
          <p:cNvPr id="2" name="TextBox 3"/>
          <p:cNvSpPr txBox="1">
            <a:spLocks noChangeArrowheads="1"/>
          </p:cNvSpPr>
          <p:nvPr/>
        </p:nvSpPr>
        <p:spPr bwMode="auto">
          <a:xfrm>
            <a:off x="3834405" y="2575228"/>
            <a:ext cx="4724275" cy="830997"/>
          </a:xfrm>
          <a:prstGeom prst="rect">
            <a:avLst/>
          </a:prstGeom>
          <a:gradFill>
            <a:gsLst>
              <a:gs pos="0">
                <a:schemeClr val="accent2">
                  <a:lumMod val="20000"/>
                  <a:lumOff val="80000"/>
                </a:schemeClr>
              </a:gs>
              <a:gs pos="50000">
                <a:schemeClr val="accent2">
                  <a:satMod val="110000"/>
                  <a:lumMod val="100000"/>
                  <a:shade val="100000"/>
                </a:schemeClr>
              </a:gs>
              <a:gs pos="100000">
                <a:schemeClr val="accent2">
                  <a:lumMod val="99000"/>
                  <a:satMod val="120000"/>
                  <a:shade val="78000"/>
                </a:schemeClr>
              </a:gs>
            </a:gsLst>
          </a:gradFill>
          <a:ln/>
        </p:spPr>
        <p:style>
          <a:lnRef idx="0">
            <a:schemeClr val="accent2"/>
          </a:lnRef>
          <a:fillRef idx="3">
            <a:schemeClr val="accent2"/>
          </a:fillRef>
          <a:effectRef idx="3">
            <a:schemeClr val="accent2"/>
          </a:effectRef>
          <a:fontRef idx="minor">
            <a:schemeClr val="lt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4800" dirty="0" err="1">
                <a:solidFill>
                  <a:schemeClr val="bg1"/>
                </a:solidFill>
                <a:effectLst>
                  <a:outerShdw blurRad="38100" dist="38100" dir="2700000" algn="tl">
                    <a:srgbClr val="000000">
                      <a:alpha val="43137"/>
                    </a:srgbClr>
                  </a:outerShdw>
                </a:effectLst>
                <a:latin typeface="UTM Avo" pitchFamily="18" charset="0"/>
              </a:rPr>
              <a:t>Luyện</a:t>
            </a:r>
            <a:r>
              <a:rPr lang="en-US" altLang="en-US" sz="4800" dirty="0">
                <a:solidFill>
                  <a:schemeClr val="bg1"/>
                </a:solidFill>
                <a:effectLst>
                  <a:outerShdw blurRad="38100" dist="38100" dir="2700000" algn="tl">
                    <a:srgbClr val="000000">
                      <a:alpha val="43137"/>
                    </a:srgbClr>
                  </a:outerShdw>
                </a:effectLst>
                <a:latin typeface="UTM Avo" pitchFamily="18" charset="0"/>
              </a:rPr>
              <a:t> </a:t>
            </a:r>
            <a:r>
              <a:rPr lang="en-US" altLang="en-US" sz="4800" err="1">
                <a:solidFill>
                  <a:schemeClr val="bg1"/>
                </a:solidFill>
                <a:effectLst>
                  <a:outerShdw blurRad="38100" dist="38100" dir="2700000" algn="tl">
                    <a:srgbClr val="000000">
                      <a:alpha val="43137"/>
                    </a:srgbClr>
                  </a:outerShdw>
                </a:effectLst>
                <a:latin typeface="UTM Avo" pitchFamily="18" charset="0"/>
              </a:rPr>
              <a:t>đọc</a:t>
            </a:r>
            <a:r>
              <a:rPr lang="en-US" altLang="en-US" sz="4800">
                <a:solidFill>
                  <a:schemeClr val="bg1"/>
                </a:solidFill>
                <a:effectLst>
                  <a:outerShdw blurRad="38100" dist="38100" dir="2700000" algn="tl">
                    <a:srgbClr val="000000">
                      <a:alpha val="43137"/>
                    </a:srgbClr>
                  </a:outerShdw>
                </a:effectLst>
                <a:latin typeface="UTM Avo" pitchFamily="18" charset="0"/>
              </a:rPr>
              <a:t> câu</a:t>
            </a:r>
            <a:endParaRPr lang="en-US" altLang="en-US" sz="3600" dirty="0">
              <a:solidFill>
                <a:schemeClr val="bg1"/>
              </a:solidFill>
              <a:effectLst>
                <a:outerShdw blurRad="38100" dist="38100" dir="2700000" algn="tl">
                  <a:srgbClr val="000000">
                    <a:alpha val="43137"/>
                  </a:srgbClr>
                </a:outerShdw>
              </a:effectLst>
              <a:latin typeface="UTM Avo" pitchFamily="18" charset="0"/>
            </a:endParaRPr>
          </a:p>
        </p:txBody>
      </p:sp>
      <p:sp>
        <p:nvSpPr>
          <p:cNvPr id="3" name="TextBox 2"/>
          <p:cNvSpPr txBox="1"/>
          <p:nvPr/>
        </p:nvSpPr>
        <p:spPr>
          <a:xfrm>
            <a:off x="410422" y="3429000"/>
            <a:ext cx="11371155" cy="1989712"/>
          </a:xfrm>
          <a:prstGeom prst="rect">
            <a:avLst/>
          </a:prstGeom>
          <a:noFill/>
        </p:spPr>
        <p:txBody>
          <a:bodyPr wrap="square" rtlCol="0">
            <a:spAutoFit/>
          </a:bodyPr>
          <a:lstStyle/>
          <a:p>
            <a:pPr>
              <a:lnSpc>
                <a:spcPct val="150000"/>
              </a:lnSpc>
            </a:pPr>
            <a:r>
              <a:rPr lang="en-US" sz="4400">
                <a:latin typeface="UTM Avo" pitchFamily="18" charset="0"/>
              </a:rPr>
              <a:t>Nhưng nó vừa tung mình lên thì rơi huỵch xuống đất, đau điếng.</a:t>
            </a:r>
            <a:endParaRPr lang="en-US" sz="4400" b="1" dirty="0">
              <a:solidFill>
                <a:schemeClr val="accent1">
                  <a:lumMod val="50000"/>
                </a:schemeClr>
              </a:solidFill>
              <a:latin typeface="UTM Avo"/>
            </a:endParaRPr>
          </a:p>
        </p:txBody>
      </p:sp>
      <p:cxnSp>
        <p:nvCxnSpPr>
          <p:cNvPr id="9" name="Straight Connector 8"/>
          <p:cNvCxnSpPr/>
          <p:nvPr/>
        </p:nvCxnSpPr>
        <p:spPr>
          <a:xfrm flipH="1">
            <a:off x="8156621" y="3607745"/>
            <a:ext cx="243840" cy="9296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289221" y="3548327"/>
            <a:ext cx="243840" cy="9296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386501" y="4537385"/>
            <a:ext cx="243840" cy="9296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427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690</TotalTime>
  <Words>665</Words>
  <Application>Microsoft Office PowerPoint</Application>
  <PresentationFormat>Widescreen</PresentationFormat>
  <Paragraphs>70</Paragraphs>
  <Slides>13</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NGHỈ GIẢI LAO</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Tuyết Hoàng</dc:creator>
  <cp:lastModifiedBy>admin</cp:lastModifiedBy>
  <cp:revision>89</cp:revision>
  <dcterms:created xsi:type="dcterms:W3CDTF">2020-04-05T01:30:40Z</dcterms:created>
  <dcterms:modified xsi:type="dcterms:W3CDTF">2022-04-19T00:12:46Z</dcterms:modified>
</cp:coreProperties>
</file>