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94" r:id="rId13"/>
    <p:sldId id="282" r:id="rId14"/>
    <p:sldId id="283" r:id="rId15"/>
    <p:sldId id="284" r:id="rId16"/>
    <p:sldId id="285" r:id="rId17"/>
    <p:sldId id="286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2E2-E0E7-4A0B-81EC-F1BB20B1CBB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B117-1E52-4962-8668-33E82F99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2E2-E0E7-4A0B-81EC-F1BB20B1CBB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B117-1E52-4962-8668-33E82F99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8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2E2-E0E7-4A0B-81EC-F1BB20B1CBB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B117-1E52-4962-8668-33E82F99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23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43182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2E2-E0E7-4A0B-81EC-F1BB20B1CBB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B117-1E52-4962-8668-33E82F99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2E2-E0E7-4A0B-81EC-F1BB20B1CBB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B117-1E52-4962-8668-33E82F99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9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2E2-E0E7-4A0B-81EC-F1BB20B1CBB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B117-1E52-4962-8668-33E82F99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2E2-E0E7-4A0B-81EC-F1BB20B1CBB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B117-1E52-4962-8668-33E82F99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3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2E2-E0E7-4A0B-81EC-F1BB20B1CBB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B117-1E52-4962-8668-33E82F99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3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2E2-E0E7-4A0B-81EC-F1BB20B1CBB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B117-1E52-4962-8668-33E82F99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0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2E2-E0E7-4A0B-81EC-F1BB20B1CBB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B117-1E52-4962-8668-33E82F99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7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D2E2-E0E7-4A0B-81EC-F1BB20B1CBB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B117-1E52-4962-8668-33E82F99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4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2D2E2-E0E7-4A0B-81EC-F1BB20B1CBB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3B117-1E52-4962-8668-33E82F996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9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audio" Target="../media/audio1.wav"/><Relationship Id="rId9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3272250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79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267619" y="1869414"/>
            <a:ext cx="67818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1046272"/>
            <a:ext cx="365522" cy="487363"/>
          </a:xfrm>
          <a:prstGeom prst="rect">
            <a:avLst/>
          </a:prstGeom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62" y="4007251"/>
            <a:ext cx="3231873" cy="275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739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968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4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CON NGƯỜI NƠI EM SỐNG: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Trả lại vẻ đẹp cho phố cổ - Báo Nhân Dân"/>
          <p:cNvSpPr>
            <a:spLocks noChangeAspect="1" noChangeArrowheads="1"/>
          </p:cNvSpPr>
          <p:nvPr/>
        </p:nvSpPr>
        <p:spPr bwMode="auto">
          <a:xfrm>
            <a:off x="63500" y="-163830"/>
            <a:ext cx="30480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4472" y="5806831"/>
            <a:ext cx="9080500" cy="104067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hoặc</a:t>
            </a:r>
            <a:r>
              <a:rPr lang="en-US" sz="2800" dirty="0" smtClean="0"/>
              <a:t> </a:t>
            </a:r>
            <a:r>
              <a:rPr lang="en-US" sz="2800" dirty="0" err="1" smtClean="0"/>
              <a:t>chú</a:t>
            </a:r>
            <a:r>
              <a:rPr lang="en-US" sz="2800" dirty="0"/>
              <a:t>)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sĩ</a:t>
            </a:r>
            <a:r>
              <a:rPr lang="en-US" sz="2800" dirty="0"/>
              <a:t> </a:t>
            </a:r>
            <a:r>
              <a:rPr lang="en-US" sz="2800" dirty="0" err="1"/>
              <a:t>khám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chữa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ốm</a:t>
            </a:r>
            <a:r>
              <a:rPr lang="en-US" sz="2800" dirty="0"/>
              <a:t>.</a:t>
            </a:r>
          </a:p>
        </p:txBody>
      </p:sp>
      <p:pic>
        <p:nvPicPr>
          <p:cNvPr id="8" name="Picture 7" descr="C:\Users\HP\Desktop\Package - Lesson\Data\tx1b006tr048h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008" y="772740"/>
            <a:ext cx="3221621" cy="494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4" y="154319"/>
            <a:ext cx="899887" cy="6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02971" y="1341120"/>
            <a:ext cx="6981372" cy="431945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900"/>
              </a:lnSpc>
            </a:pPr>
            <a:r>
              <a:rPr lang="en-US" sz="2400" dirty="0" smtClean="0">
                <a:solidFill>
                  <a:srgbClr val="006600"/>
                </a:solidFill>
              </a:rPr>
              <a:t>-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vi-VN" sz="2400" dirty="0" smtClean="0">
                <a:solidFill>
                  <a:srgbClr val="006600"/>
                </a:solidFill>
              </a:rPr>
              <a:t>Tất </a:t>
            </a:r>
            <a:r>
              <a:rPr lang="vi-VN" sz="2400" dirty="0">
                <a:solidFill>
                  <a:srgbClr val="006600"/>
                </a:solidFill>
              </a:rPr>
              <a:t>cả mọi công việc đem lại lợi ích cho cộng đồng đều quan trọng và đáng </a:t>
            </a:r>
            <a:r>
              <a:rPr lang="vi-VN" sz="2400" dirty="0" smtClean="0">
                <a:solidFill>
                  <a:srgbClr val="006600"/>
                </a:solidFill>
              </a:rPr>
              <a:t>quý.</a:t>
            </a:r>
            <a:endParaRPr lang="en-US" sz="2400" dirty="0" smtClean="0">
              <a:solidFill>
                <a:srgbClr val="006600"/>
              </a:solidFill>
            </a:endParaRPr>
          </a:p>
          <a:p>
            <a:pPr algn="just">
              <a:lnSpc>
                <a:spcPts val="3900"/>
              </a:lnSpc>
            </a:pPr>
            <a:r>
              <a:rPr lang="en-US" sz="2400" dirty="0" smtClean="0">
                <a:solidFill>
                  <a:srgbClr val="006600"/>
                </a:solidFill>
              </a:rPr>
              <a:t>- </a:t>
            </a:r>
            <a:r>
              <a:rPr lang="vi-VN" sz="2400" dirty="0" smtClean="0">
                <a:solidFill>
                  <a:srgbClr val="006600"/>
                </a:solidFill>
              </a:rPr>
              <a:t>Những </a:t>
            </a:r>
            <a:r>
              <a:rPr lang="vi-VN" sz="2400" dirty="0">
                <a:solidFill>
                  <a:srgbClr val="006600"/>
                </a:solidFill>
              </a:rPr>
              <a:t>người làm bác </a:t>
            </a:r>
            <a:r>
              <a:rPr lang="vi-VN" sz="2400" dirty="0" smtClean="0">
                <a:solidFill>
                  <a:srgbClr val="006600"/>
                </a:solidFill>
              </a:rPr>
              <a:t>sĩ, công an</a:t>
            </a:r>
            <a:r>
              <a:rPr lang="en-US" sz="2400" dirty="0" smtClean="0">
                <a:solidFill>
                  <a:srgbClr val="006600"/>
                </a:solidFill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</a:rPr>
              <a:t>công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nhân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vệ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sinh</a:t>
            </a:r>
            <a:r>
              <a:rPr lang="en-US" sz="2400" dirty="0" smtClean="0">
                <a:solidFill>
                  <a:srgbClr val="006600"/>
                </a:solidFill>
              </a:rPr>
              <a:t>, </a:t>
            </a:r>
            <a:r>
              <a:rPr lang="vi-VN" sz="2400" dirty="0" smtClean="0">
                <a:solidFill>
                  <a:srgbClr val="006600"/>
                </a:solidFill>
              </a:rPr>
              <a:t>bán hàng, </a:t>
            </a:r>
            <a:r>
              <a:rPr lang="en-US" sz="2400" dirty="0" err="1" smtClean="0">
                <a:solidFill>
                  <a:srgbClr val="006600"/>
                </a:solidFill>
              </a:rPr>
              <a:t>giáo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viên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vi-VN" sz="2400" dirty="0" smtClean="0">
                <a:solidFill>
                  <a:srgbClr val="006600"/>
                </a:solidFill>
              </a:rPr>
              <a:t>hay </a:t>
            </a:r>
            <a:r>
              <a:rPr lang="vi-VN" sz="2400" dirty="0">
                <a:solidFill>
                  <a:srgbClr val="006600"/>
                </a:solidFill>
              </a:rPr>
              <a:t>nhân viên bảo </a:t>
            </a:r>
            <a:r>
              <a:rPr lang="vi-VN" sz="2400" dirty="0" smtClean="0">
                <a:solidFill>
                  <a:srgbClr val="006600"/>
                </a:solidFill>
              </a:rPr>
              <a:t>vệ, </a:t>
            </a:r>
            <a:r>
              <a:rPr lang="vi-VN" sz="2400" dirty="0">
                <a:solidFill>
                  <a:srgbClr val="006600"/>
                </a:solidFill>
              </a:rPr>
              <a:t>... đều là những người hỗ </a:t>
            </a:r>
            <a:r>
              <a:rPr lang="vi-VN" sz="2400" dirty="0" smtClean="0">
                <a:solidFill>
                  <a:srgbClr val="006600"/>
                </a:solidFill>
              </a:rPr>
              <a:t>trợ, </a:t>
            </a:r>
            <a:r>
              <a:rPr lang="vi-VN" sz="2400" dirty="0">
                <a:solidFill>
                  <a:srgbClr val="006600"/>
                </a:solidFill>
              </a:rPr>
              <a:t>giúp đỡ cộng đồng nơi chúng ta sống để làm cho cuộc sống của chúng ta được </a:t>
            </a:r>
            <a:r>
              <a:rPr lang="vi-VN" sz="2400" dirty="0" smtClean="0">
                <a:solidFill>
                  <a:srgbClr val="006600"/>
                </a:solidFill>
              </a:rPr>
              <a:t>tốt </a:t>
            </a:r>
            <a:r>
              <a:rPr lang="vi-VN" sz="2400" dirty="0">
                <a:solidFill>
                  <a:srgbClr val="006600"/>
                </a:solidFill>
              </a:rPr>
              <a:t>đẹp </a:t>
            </a:r>
            <a:r>
              <a:rPr lang="vi-VN" sz="2400" dirty="0" smtClean="0">
                <a:solidFill>
                  <a:srgbClr val="006600"/>
                </a:solidFill>
              </a:rPr>
              <a:t>hơn</a:t>
            </a:r>
            <a:r>
              <a:rPr lang="en-US" sz="2400" dirty="0" smtClean="0">
                <a:solidFill>
                  <a:srgbClr val="006600"/>
                </a:solidFill>
              </a:rPr>
              <a:t>.</a:t>
            </a:r>
            <a:r>
              <a:rPr lang="vi-VN" sz="2400" dirty="0" smtClean="0">
                <a:solidFill>
                  <a:srgbClr val="006600"/>
                </a:solidFill>
              </a:rPr>
              <a:t> </a:t>
            </a:r>
            <a:r>
              <a:rPr lang="vi-VN" sz="2400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168" y="154319"/>
            <a:ext cx="2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KẾT LUẬN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6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8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2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70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968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870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VIỆC EM CÓ THỂ LÀM ĐỂ ĐÓNG GÓP CHO NƠI SỐNG CỦA MÌNH: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Trả lại vẻ đẹp cho phố cổ - Báo Nhân Dân"/>
          <p:cNvSpPr>
            <a:spLocks noChangeAspect="1" noChangeArrowheads="1"/>
          </p:cNvSpPr>
          <p:nvPr/>
        </p:nvSpPr>
        <p:spPr bwMode="auto">
          <a:xfrm>
            <a:off x="63500" y="-163830"/>
            <a:ext cx="30480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4472" y="5806831"/>
            <a:ext cx="9080500" cy="104067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đóng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góp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err="1" smtClean="0"/>
              <a:t>cho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cộng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đồng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pic>
        <p:nvPicPr>
          <p:cNvPr id="11266" name="Picture 2" descr="C:\Users\HP\Desktop\Package - Lesson\Data\tx1b006tr049h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60374"/>
            <a:ext cx="4542972" cy="255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HP\Desktop\Package - Lesson\Data\tx1b006tr049h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44" y="737221"/>
            <a:ext cx="3808201" cy="24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HP\Desktop\Package - Lesson\Data\tx1b006tr049h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13" y="697892"/>
            <a:ext cx="2772229" cy="24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HP\Desktop\Package - Lesson\Data\tx1b006tr049h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6062"/>
            <a:ext cx="4574722" cy="255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9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968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870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VIỆC EM CÓ THỂ LÀM ĐỂ ĐÓNG GÓP CHO NƠI SỐNG CỦA MÌNH: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Trả lại vẻ đẹp cho phố cổ - Báo Nhân Dân"/>
          <p:cNvSpPr>
            <a:spLocks noChangeAspect="1" noChangeArrowheads="1"/>
          </p:cNvSpPr>
          <p:nvPr/>
        </p:nvSpPr>
        <p:spPr bwMode="auto">
          <a:xfrm>
            <a:off x="63500" y="-163830"/>
            <a:ext cx="30480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4472" y="5259978"/>
            <a:ext cx="9080500" cy="158752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/>
              <a:t>Bạn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nhỏ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1 </a:t>
            </a:r>
            <a:r>
              <a:rPr lang="en-US" sz="2800" b="1" dirty="0" err="1" smtClean="0"/>
              <a:t>đang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quét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dọn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chung</a:t>
            </a:r>
            <a:r>
              <a:rPr lang="en-US" sz="2800" b="1" dirty="0" smtClean="0"/>
              <a:t>. </a:t>
            </a:r>
            <a:br>
              <a:rPr lang="en-US" sz="2800" b="1" dirty="0" smtClean="0"/>
            </a:br>
            <a:r>
              <a:rPr lang="en-US" sz="2800" b="1" dirty="0" err="1" smtClean="0"/>
              <a:t>Bạn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nhỏ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2 </a:t>
            </a:r>
            <a:r>
              <a:rPr lang="en-US" sz="2800" b="1" dirty="0" err="1" smtClean="0"/>
              <a:t>đang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bỏ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thùng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11267" name="Picture 3" descr="C:\Users\HP\Desktop\Package - Lesson\Data\tx1b006tr049h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578265"/>
            <a:ext cx="4699126" cy="29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HP\Desktop\Package - Lesson\Data\tx1b006tr049h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182" y="1578266"/>
            <a:ext cx="3342514" cy="29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968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870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VIỆC EM CÓ THỂ LÀM ĐỂ ĐÓNG GÓP CHO NƠI SỐNG CỦA MÌNH: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Trả lại vẻ đẹp cho phố cổ - Báo Nhân Dân"/>
          <p:cNvSpPr>
            <a:spLocks noChangeAspect="1" noChangeArrowheads="1"/>
          </p:cNvSpPr>
          <p:nvPr/>
        </p:nvSpPr>
        <p:spPr bwMode="auto">
          <a:xfrm>
            <a:off x="63500" y="-163830"/>
            <a:ext cx="30480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4472" y="5817325"/>
            <a:ext cx="9080500" cy="103018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/>
              <a:t>Bạn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2 </a:t>
            </a:r>
            <a:r>
              <a:rPr lang="en-US" sz="2800" b="1" dirty="0" err="1" smtClean="0"/>
              <a:t>cùng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xếp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theo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tự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8" name="Picture 5" descr="C:\Users\HP\Desktop\Package - Lesson\Data\tx1b006tr049h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4" y="906995"/>
            <a:ext cx="8381968" cy="46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78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968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870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VIỆC EM CÓ THỂ LÀM ĐỂ ĐÓNG GÓP CHO NƠI SỐNG CỦA MÌNH: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Trả lại vẻ đẹp cho phố cổ - Báo Nhân Dân"/>
          <p:cNvSpPr>
            <a:spLocks noChangeAspect="1" noChangeArrowheads="1"/>
          </p:cNvSpPr>
          <p:nvPr/>
        </p:nvSpPr>
        <p:spPr bwMode="auto">
          <a:xfrm>
            <a:off x="63500" y="-163830"/>
            <a:ext cx="30480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4472" y="5451565"/>
            <a:ext cx="9080500" cy="139594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nhỏ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đúng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luật</a:t>
            </a:r>
            <a:r>
              <a:rPr lang="en-US" sz="2400" b="1" dirty="0" smtClean="0"/>
              <a:t>. </a:t>
            </a:r>
            <a:br>
              <a:rPr lang="en-US" sz="2400" b="1" dirty="0" smtClean="0"/>
            </a:br>
            <a:r>
              <a:rPr lang="en-US" sz="2400" b="1" dirty="0" err="1" smtClean="0"/>
              <a:t>Bạn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gái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còn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giúp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ngồi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lăn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9" name="Picture 2" descr="C:\Users\HP\Desktop\Package - Lesson\Data\tx1b006tr049h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756810"/>
            <a:ext cx="8178274" cy="460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6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6" b="3755"/>
          <a:stretch/>
        </p:blipFill>
        <p:spPr>
          <a:xfrm>
            <a:off x="0" y="296092"/>
            <a:ext cx="9144000" cy="6561908"/>
          </a:xfrm>
          <a:prstGeom prst="rect">
            <a:avLst/>
          </a:prstGeom>
        </p:spPr>
      </p:pic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4" y="154319"/>
            <a:ext cx="899887" cy="6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05939" y="154319"/>
            <a:ext cx="2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BÀY TỎ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7430" y="2159727"/>
            <a:ext cx="62266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6600"/>
                </a:solidFill>
              </a:rPr>
              <a:t>     </a:t>
            </a:r>
            <a:r>
              <a:rPr lang="en-US" sz="2800" dirty="0" err="1" smtClean="0">
                <a:solidFill>
                  <a:srgbClr val="006600"/>
                </a:solidFill>
              </a:rPr>
              <a:t>Em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hãy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vi-VN" sz="2800" dirty="0" smtClean="0">
                <a:solidFill>
                  <a:srgbClr val="006600"/>
                </a:solidFill>
              </a:rPr>
              <a:t>nghĩ </a:t>
            </a:r>
            <a:r>
              <a:rPr lang="vi-VN" sz="2800" dirty="0">
                <a:solidFill>
                  <a:srgbClr val="006600"/>
                </a:solidFill>
              </a:rPr>
              <a:t>ra ba việc em có thể làm để đóng góp cho nơi sống của mình và viết vào </a:t>
            </a:r>
            <a:r>
              <a:rPr lang="en-US" sz="2800" dirty="0" err="1" smtClean="0">
                <a:solidFill>
                  <a:srgbClr val="006600"/>
                </a:solidFill>
              </a:rPr>
              <a:t>các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phiếu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đã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chuẩn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bị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rồi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dán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vào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vị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trí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trên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bảng</a:t>
            </a:r>
            <a:r>
              <a:rPr lang="en-US" sz="2800" dirty="0">
                <a:solidFill>
                  <a:srgbClr val="0066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9907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5734052"/>
            <a:ext cx="8985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7" y="5618163"/>
            <a:ext cx="992187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9" y="5694363"/>
            <a:ext cx="930275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776538"/>
            <a:ext cx="6681787" cy="952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  Chaân Thaønh Caùm Ôn</a:t>
            </a:r>
          </a:p>
        </p:txBody>
      </p:sp>
    </p:spTree>
    <p:extLst>
      <p:ext uri="{BB962C8B-B14F-4D97-AF65-F5344CB8AC3E}">
        <p14:creationId xmlns:p14="http://schemas.microsoft.com/office/powerpoint/2010/main" val="15100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>
            <a:off x="1097530" y="1695995"/>
            <a:ext cx="7529513" cy="224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5658" y="4267201"/>
            <a:ext cx="249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(3 </a:t>
            </a:r>
            <a:r>
              <a:rPr lang="en-US" sz="2400" b="1" dirty="0" err="1" smtClean="0">
                <a:solidFill>
                  <a:srgbClr val="006600"/>
                </a:solidFill>
              </a:rPr>
              <a:t>Tiết</a:t>
            </a:r>
            <a:r>
              <a:rPr lang="en-US" sz="2400" b="1" dirty="0" smtClean="0">
                <a:solidFill>
                  <a:srgbClr val="006600"/>
                </a:solidFill>
              </a:rPr>
              <a:t>)</a:t>
            </a:r>
            <a:endParaRPr lang="en-US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51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567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CON NGƯỜI NƠI EM SỐNG: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Trả lại vẻ đẹp cho phố cổ - Báo Nhân Dân"/>
          <p:cNvSpPr>
            <a:spLocks noChangeAspect="1" noChangeArrowheads="1"/>
          </p:cNvSpPr>
          <p:nvPr/>
        </p:nvSpPr>
        <p:spPr bwMode="auto">
          <a:xfrm>
            <a:off x="63500" y="-163830"/>
            <a:ext cx="30480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Làng quê Việt Nam qua các ảnh xuyên thế k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257"/>
            <a:ext cx="914400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968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4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CON NGƯỜI NƠI EM SỐNG: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Trả lại vẻ đẹp cho phố cổ - Báo Nhân Dân"/>
          <p:cNvSpPr>
            <a:spLocks noChangeAspect="1" noChangeArrowheads="1"/>
          </p:cNvSpPr>
          <p:nvPr/>
        </p:nvSpPr>
        <p:spPr bwMode="auto">
          <a:xfrm>
            <a:off x="63500" y="-163830"/>
            <a:ext cx="30480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732342"/>
            <a:ext cx="5682774" cy="515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501" y="5869578"/>
            <a:ext cx="8877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6600"/>
                </a:solidFill>
              </a:rPr>
              <a:t>Nói tên công việc của những người trong các </a:t>
            </a:r>
            <a:r>
              <a:rPr lang="vi-VN" sz="2400" b="1" dirty="0" smtClean="0">
                <a:solidFill>
                  <a:srgbClr val="006600"/>
                </a:solidFill>
              </a:rPr>
              <a:t>hình</a:t>
            </a:r>
            <a:r>
              <a:rPr lang="en-US" sz="2400" b="1" dirty="0" smtClean="0">
                <a:solidFill>
                  <a:srgbClr val="006600"/>
                </a:solidFill>
              </a:rPr>
              <a:t>.</a:t>
            </a:r>
            <a:r>
              <a:rPr lang="vi-VN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</a:rPr>
              <a:t/>
            </a:r>
            <a:br>
              <a:rPr lang="en-US" sz="2400" b="1" dirty="0" smtClean="0">
                <a:solidFill>
                  <a:srgbClr val="006600"/>
                </a:solidFill>
              </a:rPr>
            </a:br>
            <a:r>
              <a:rPr lang="vi-VN" sz="2400" b="1" dirty="0" smtClean="0">
                <a:solidFill>
                  <a:srgbClr val="006600"/>
                </a:solidFill>
              </a:rPr>
              <a:t>Công </a:t>
            </a:r>
            <a:r>
              <a:rPr lang="vi-VN" sz="2400" b="1" dirty="0">
                <a:solidFill>
                  <a:srgbClr val="006600"/>
                </a:solidFill>
              </a:rPr>
              <a:t>việc của họ có đóng góp gì cho cộng </a:t>
            </a:r>
            <a:r>
              <a:rPr lang="vi-VN" sz="2400" b="1" dirty="0" smtClean="0">
                <a:solidFill>
                  <a:srgbClr val="006600"/>
                </a:solidFill>
              </a:rPr>
              <a:t>đồng?</a:t>
            </a:r>
            <a:endParaRPr lang="en-US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968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4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CON NGƯỜI NƠI EM SỐNG: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Trả lại vẻ đẹp cho phố cổ - Báo Nhân Dân"/>
          <p:cNvSpPr>
            <a:spLocks noChangeAspect="1" noChangeArrowheads="1"/>
          </p:cNvSpPr>
          <p:nvPr/>
        </p:nvSpPr>
        <p:spPr bwMode="auto">
          <a:xfrm>
            <a:off x="63500" y="-163830"/>
            <a:ext cx="30480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C:\Users\HP\Desktop\Package - Lesson\Data\tx1b006tr048h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016" y="781599"/>
            <a:ext cx="3241983" cy="48859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4472" y="5806831"/>
            <a:ext cx="9080500" cy="104067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Thầy </a:t>
            </a:r>
            <a:r>
              <a:rPr lang="vi-VN" sz="2400" dirty="0" smtClean="0"/>
              <a:t>(cô giáo) </a:t>
            </a:r>
            <a:r>
              <a:rPr lang="vi-VN" sz="2400" dirty="0"/>
              <a:t>của em và những cán bộ công nhân viên trong trường giúp đỡ em trong học tập và các hoạt động </a:t>
            </a:r>
            <a:r>
              <a:rPr lang="en-US" sz="2400" dirty="0" err="1" smtClean="0"/>
              <a:t>khác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92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968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4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CON NGƯỜI NƠI EM SỐNG: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Trả lại vẻ đẹp cho phố cổ - Báo Nhân Dân"/>
          <p:cNvSpPr>
            <a:spLocks noChangeAspect="1" noChangeArrowheads="1"/>
          </p:cNvSpPr>
          <p:nvPr/>
        </p:nvSpPr>
        <p:spPr bwMode="auto">
          <a:xfrm>
            <a:off x="63500" y="-163830"/>
            <a:ext cx="30480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4472" y="5806831"/>
            <a:ext cx="9080500" cy="104067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Những người nông dân trồng </a:t>
            </a:r>
            <a:r>
              <a:rPr lang="vi-VN" sz="2400" dirty="0" smtClean="0"/>
              <a:t>trọt, </a:t>
            </a:r>
            <a:r>
              <a:rPr lang="vi-VN" sz="2400" dirty="0"/>
              <a:t>chăn nuôi cung cấp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vi-VN" sz="2400" dirty="0" smtClean="0"/>
              <a:t>lương </a:t>
            </a:r>
            <a:r>
              <a:rPr lang="vi-VN" sz="2400" dirty="0"/>
              <a:t>thực cho chúng </a:t>
            </a:r>
            <a:r>
              <a:rPr lang="vi-VN" sz="2400" dirty="0" smtClean="0"/>
              <a:t>ta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8" name="Picture 3" descr="C:\Users\HP\Desktop\Package - Lesson\Data\tx1b006tr048h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66" y="809507"/>
            <a:ext cx="3359760" cy="485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9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968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4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CON NGƯỜI NƠI EM SỐNG: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Trả lại vẻ đẹp cho phố cổ - Báo Nhân Dân"/>
          <p:cNvSpPr>
            <a:spLocks noChangeAspect="1" noChangeArrowheads="1"/>
          </p:cNvSpPr>
          <p:nvPr/>
        </p:nvSpPr>
        <p:spPr bwMode="auto">
          <a:xfrm>
            <a:off x="63500" y="-163830"/>
            <a:ext cx="30480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4472" y="5806831"/>
            <a:ext cx="9080500" cy="104067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Những người thợ </a:t>
            </a:r>
            <a:r>
              <a:rPr lang="vi-VN" sz="2800" dirty="0" smtClean="0"/>
              <a:t>xây, </a:t>
            </a:r>
            <a:r>
              <a:rPr lang="vi-VN" sz="2800" dirty="0"/>
              <a:t>xây nhà cho chúng ta </a:t>
            </a:r>
            <a:r>
              <a:rPr lang="vi-VN" sz="2800" dirty="0" smtClean="0"/>
              <a:t>ở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9" name="Picture 4" descr="C:\Users\HP\Desktop\Package - Lesson\Data\tx1b006tr048h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83" y="861760"/>
            <a:ext cx="3178075" cy="471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968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4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CON NGƯỜI NƠI EM SỐNG: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Trả lại vẻ đẹp cho phố cổ - Báo Nhân Dân"/>
          <p:cNvSpPr>
            <a:spLocks noChangeAspect="1" noChangeArrowheads="1"/>
          </p:cNvSpPr>
          <p:nvPr/>
        </p:nvSpPr>
        <p:spPr bwMode="auto">
          <a:xfrm>
            <a:off x="63500" y="-163830"/>
            <a:ext cx="30480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4472" y="5806831"/>
            <a:ext cx="9080500" cy="104067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hoặc</a:t>
            </a:r>
            <a:r>
              <a:rPr lang="en-US" sz="2800" dirty="0" smtClean="0"/>
              <a:t> </a:t>
            </a:r>
            <a:r>
              <a:rPr lang="en-US" sz="2800" dirty="0" err="1" smtClean="0"/>
              <a:t>chú</a:t>
            </a:r>
            <a:r>
              <a:rPr lang="en-US" sz="2800" dirty="0" smtClean="0"/>
              <a:t>) </a:t>
            </a:r>
            <a:r>
              <a:rPr lang="en-US" sz="2800" dirty="0" err="1"/>
              <a:t>công</a:t>
            </a:r>
            <a:r>
              <a:rPr lang="en-US" sz="2800" dirty="0"/>
              <a:t> an </a:t>
            </a:r>
            <a:r>
              <a:rPr lang="en-US" sz="2800" dirty="0" err="1"/>
              <a:t>bắt</a:t>
            </a:r>
            <a:r>
              <a:rPr lang="en-US" sz="2800" dirty="0"/>
              <a:t> </a:t>
            </a:r>
            <a:r>
              <a:rPr lang="en-US" sz="2800" dirty="0" err="1"/>
              <a:t>kẻ</a:t>
            </a:r>
            <a:r>
              <a:rPr lang="en-US" sz="2800" dirty="0"/>
              <a:t> </a:t>
            </a:r>
            <a:r>
              <a:rPr lang="en-US" sz="2800" dirty="0" err="1"/>
              <a:t>trộm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smtClean="0"/>
              <a:t>ta.</a:t>
            </a:r>
            <a:endParaRPr lang="en-US" sz="2800" dirty="0"/>
          </a:p>
        </p:txBody>
      </p:sp>
      <p:pic>
        <p:nvPicPr>
          <p:cNvPr id="8" name="Picture 5" descr="C:\Users\HP\Desktop\Package - Lesson\Data\tx1b006tr048h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77" y="749783"/>
            <a:ext cx="3359038" cy="492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3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968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48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CON NGƯỜI NƠI EM SỐNG: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Trả lại vẻ đẹp cho phố cổ - Báo Nhân Dân"/>
          <p:cNvSpPr>
            <a:spLocks noChangeAspect="1" noChangeArrowheads="1"/>
          </p:cNvSpPr>
          <p:nvPr/>
        </p:nvSpPr>
        <p:spPr bwMode="auto">
          <a:xfrm>
            <a:off x="63500" y="-163830"/>
            <a:ext cx="30480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4472" y="5806831"/>
            <a:ext cx="9080500" cy="104067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hoặc</a:t>
            </a:r>
            <a:r>
              <a:rPr lang="en-US" sz="2800" dirty="0" smtClean="0"/>
              <a:t> </a:t>
            </a:r>
            <a:r>
              <a:rPr lang="en-US" sz="2800" dirty="0" err="1" smtClean="0"/>
              <a:t>chú</a:t>
            </a:r>
            <a:r>
              <a:rPr lang="en-US" sz="2800" dirty="0"/>
              <a:t>)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sĩ</a:t>
            </a:r>
            <a:r>
              <a:rPr lang="en-US" sz="2800" dirty="0"/>
              <a:t> </a:t>
            </a:r>
            <a:r>
              <a:rPr lang="en-US" sz="2800" dirty="0" err="1"/>
              <a:t>khám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chữa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ốm</a:t>
            </a:r>
            <a:r>
              <a:rPr lang="en-US" sz="2800" dirty="0"/>
              <a:t>.</a:t>
            </a:r>
          </a:p>
        </p:txBody>
      </p:sp>
      <p:pic>
        <p:nvPicPr>
          <p:cNvPr id="9" name="Picture 6" descr="C:\Users\HP\Desktop\Package - Lesson\Data\tx1b006tr048h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95" y="804015"/>
            <a:ext cx="3193143" cy="480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4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430</Words>
  <Application>Microsoft Office PowerPoint</Application>
  <PresentationFormat>On-screen Show (4:3)</PresentationFormat>
  <Paragraphs>34</Paragraphs>
  <Slides>18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2020-11-04T06:49:40Z</dcterms:created>
  <dcterms:modified xsi:type="dcterms:W3CDTF">2020-11-04T06:52:08Z</dcterms:modified>
</cp:coreProperties>
</file>