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1"/>
  </p:notesMasterIdLst>
  <p:sldIdLst>
    <p:sldId id="280" r:id="rId2"/>
    <p:sldId id="281" r:id="rId3"/>
    <p:sldId id="282" r:id="rId4"/>
    <p:sldId id="283" r:id="rId5"/>
    <p:sldId id="284" r:id="rId6"/>
    <p:sldId id="285" r:id="rId7"/>
    <p:sldId id="286" r:id="rId8"/>
    <p:sldId id="302" r:id="rId9"/>
    <p:sldId id="303" r:id="rId10"/>
    <p:sldId id="304" r:id="rId11"/>
    <p:sldId id="290" r:id="rId12"/>
    <p:sldId id="305" r:id="rId13"/>
    <p:sldId id="291" r:id="rId14"/>
    <p:sldId id="293" r:id="rId15"/>
    <p:sldId id="294" r:id="rId16"/>
    <p:sldId id="295" r:id="rId17"/>
    <p:sldId id="296" r:id="rId18"/>
    <p:sldId id="297" r:id="rId19"/>
    <p:sldId id="301" r:id="rId20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宋体" panose="02010600030101010101" pitchFamily="2" charset="-122"/>
      <p:regular r:id="rId26"/>
    </p:embeddedFont>
    <p:embeddedFont>
      <p:font typeface="VNI-Avo" pitchFamily="2" charset="0"/>
      <p:regular r:id="rId27"/>
      <p:bold r:id="rId28"/>
      <p:italic r:id="rId29"/>
      <p:boldItalic r:id="rId30"/>
    </p:embeddedFont>
    <p:embeddedFont>
      <p:font typeface="VNI-Juni" pitchFamily="2" charset="0"/>
      <p:regular r:id="rId31"/>
    </p:embeddedFont>
    <p:embeddedFont>
      <p:font typeface=".VnArial" panose="020B7200000000000000" pitchFamily="34" charset="0"/>
      <p:regular r:id="rId32"/>
      <p:italic r:id="rId33"/>
      <p:boldItalic r:id="rId34"/>
    </p:embeddedFont>
    <p:embeddedFont>
      <p:font typeface=".VnTifani Heavy" panose="020B7200000000000000"/>
      <p:regular r:id="rId35"/>
    </p:embeddedFont>
    <p:embeddedFont>
      <p:font typeface=".VnAvant" panose="020B7200000000000000"/>
      <p:regular r:id="rId36"/>
      <p:bold r:id="rId37"/>
      <p:italic r:id="rId38"/>
      <p:boldItalic r:id="rId39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33CC"/>
    <a:srgbClr val="FF0066"/>
    <a:srgbClr val="FF66CC"/>
    <a:srgbClr val="FF66FF"/>
    <a:srgbClr val="FFFF99"/>
    <a:srgbClr val="0066CC"/>
    <a:srgbClr val="FFCCFF"/>
    <a:srgbClr val="99FFCC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 varScale="1">
        <p:scale>
          <a:sx n="72" d="100"/>
          <a:sy n="72" d="100"/>
        </p:scale>
        <p:origin x="1276" y="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04/10/2020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43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6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421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wmf"/><Relationship Id="rId7" Type="http://schemas.openxmlformats.org/officeDocument/2006/relationships/image" Target="../media/image6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5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file:///D:\Dung\Cac%20bai%20hat%20nghi%20giua%20tiet\Tho%20con%20tam%20nang.mp3" TargetMode="External"/><Relationship Id="rId1" Type="http://schemas.openxmlformats.org/officeDocument/2006/relationships/audio" Target="file:///E:\Music\Tap%20dem%20.mp3" TargetMode="Externa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audio" Target="../media/audio1.wav"/><Relationship Id="rId9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tags" Target="../tags/tag3.xml"/><Relationship Id="rId7" Type="http://schemas.openxmlformats.org/officeDocument/2006/relationships/audio" Target="../media/audio3.wav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jpeg"/><Relationship Id="rId7" Type="http://schemas.microsoft.com/office/2007/relationships/hdphoto" Target="../media/hdphoto2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jpeg"/><Relationship Id="rId3" Type="http://schemas.openxmlformats.org/officeDocument/2006/relationships/audio" Target="../media/audio6.wav"/><Relationship Id="rId7" Type="http://schemas.microsoft.com/office/2007/relationships/hdphoto" Target="../media/hdphoto4.wdp"/><Relationship Id="rId12" Type="http://schemas.openxmlformats.org/officeDocument/2006/relationships/image" Target="../media/image2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11" Type="http://schemas.openxmlformats.org/officeDocument/2006/relationships/image" Target="../media/image32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28.jpe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4.jpg"/><Relationship Id="rId3" Type="http://schemas.openxmlformats.org/officeDocument/2006/relationships/audio" Target="../media/audio6.wav"/><Relationship Id="rId7" Type="http://schemas.microsoft.com/office/2007/relationships/hdphoto" Target="../media/hdphoto4.wdp"/><Relationship Id="rId12" Type="http://schemas.openxmlformats.org/officeDocument/2006/relationships/image" Target="../media/image2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11" Type="http://schemas.openxmlformats.org/officeDocument/2006/relationships/image" Target="../media/image32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28.jpe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5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7664" y="130770"/>
            <a:ext cx="2826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KiÕn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vµ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bå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c©u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411" y="991091"/>
            <a:ext cx="4498380" cy="4327451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1" name="TextBox 10"/>
          <p:cNvSpPr txBox="1"/>
          <p:nvPr/>
        </p:nvSpPr>
        <p:spPr>
          <a:xfrm>
            <a:off x="130629" y="136690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Traû</a:t>
            </a:r>
            <a:r>
              <a:rPr lang="en-US" sz="28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lôøi</a:t>
            </a:r>
            <a:r>
              <a:rPr lang="en-US" sz="28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caâu</a:t>
            </a:r>
            <a:r>
              <a:rPr lang="en-US" sz="28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hoûi</a:t>
            </a:r>
            <a:endParaRPr lang="en-US" sz="2800" b="1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14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170"/>
            <a:ext cx="9144000" cy="503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843326" y="36402"/>
            <a:ext cx="2902846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Video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kÓ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l¹i: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>
          <a:xfrm>
            <a:off x="103563" y="703947"/>
            <a:ext cx="8882742" cy="4952997"/>
          </a:xfrm>
          <a:prstGeom prst="rect">
            <a:avLst/>
          </a:prstGeom>
          <a:solidFill>
            <a:srgbClr val="FF66FF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36579" y="36402"/>
            <a:ext cx="2927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Kieán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vaø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boà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caâu</a:t>
            </a:r>
            <a:endParaRPr lang="en-US" sz="2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3" name="Kien va bo cau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1944" b="11865"/>
          <a:stretch/>
        </p:blipFill>
        <p:spPr>
          <a:xfrm>
            <a:off x="493486" y="986972"/>
            <a:ext cx="8142514" cy="442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9" name="Tap dem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5027083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ho con tam na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3" y="4021667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212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54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19742" y="1547830"/>
            <a:ext cx="5386388" cy="2298455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2800" dirty="0" err="1">
                <a:solidFill>
                  <a:srgbClr val="FFFF00"/>
                </a:solidFill>
                <a:latin typeface="VNI-Avo" pitchFamily="2" charset="0"/>
              </a:rPr>
              <a:t>Em</a:t>
            </a:r>
            <a:r>
              <a:rPr lang="en-US" sz="2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VNI-Avo" pitchFamily="2" charset="0"/>
              </a:rPr>
              <a:t>haõy</a:t>
            </a:r>
            <a:r>
              <a:rPr lang="en-US" sz="2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VNI-Avo" pitchFamily="2" charset="0"/>
              </a:rPr>
              <a:t>keå</a:t>
            </a:r>
            <a:r>
              <a:rPr lang="en-US" sz="2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VNI-Avo" pitchFamily="2" charset="0"/>
              </a:rPr>
              <a:t>laïi</a:t>
            </a:r>
            <a:r>
              <a:rPr lang="en-US" sz="2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VNI-Avo" pitchFamily="2" charset="0"/>
              </a:rPr>
              <a:t>caâu</a:t>
            </a:r>
            <a:r>
              <a:rPr lang="en-US" sz="2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VNI-Avo" pitchFamily="2" charset="0"/>
              </a:rPr>
              <a:t>chuyeän</a:t>
            </a:r>
            <a:r>
              <a:rPr lang="en-US" sz="2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VNI-Avo" pitchFamily="2" charset="0"/>
              </a:rPr>
              <a:t>vôùi</a:t>
            </a:r>
            <a:r>
              <a:rPr lang="en-US" sz="2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VNI-Avo" pitchFamily="2" charset="0"/>
              </a:rPr>
              <a:t>baïn</a:t>
            </a:r>
            <a:r>
              <a:rPr lang="en-US" sz="2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VNI-Avo" pitchFamily="2" charset="0"/>
              </a:rPr>
              <a:t>cuøng</a:t>
            </a:r>
            <a:r>
              <a:rPr lang="en-US" sz="2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VNI-Avo" pitchFamily="2" charset="0"/>
              </a:rPr>
              <a:t>baøn</a:t>
            </a:r>
            <a:r>
              <a:rPr lang="en-US" sz="2800" dirty="0">
                <a:solidFill>
                  <a:srgbClr val="FFFF00"/>
                </a:solidFill>
                <a:latin typeface="VNI-Avo" pitchFamily="2" charset="0"/>
              </a:rPr>
              <a:t>. Qua </a:t>
            </a:r>
            <a:r>
              <a:rPr lang="en-US" sz="2800" dirty="0" err="1">
                <a:solidFill>
                  <a:srgbClr val="FFFF00"/>
                </a:solidFill>
                <a:latin typeface="VNI-Avo" pitchFamily="2" charset="0"/>
              </a:rPr>
              <a:t>caâu</a:t>
            </a:r>
            <a:r>
              <a:rPr lang="en-US" sz="2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VNI-Avo" pitchFamily="2" charset="0"/>
              </a:rPr>
              <a:t>chuyeän</a:t>
            </a:r>
            <a:r>
              <a:rPr lang="en-US" sz="2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VNI-Avo" pitchFamily="2" charset="0"/>
              </a:rPr>
              <a:t>treân</a:t>
            </a:r>
            <a:r>
              <a:rPr lang="en-US" sz="2800" dirty="0">
                <a:solidFill>
                  <a:srgbClr val="FFFF00"/>
                </a:solidFill>
                <a:latin typeface="VNI-Avo" pitchFamily="2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VNI-Avo" pitchFamily="2" charset="0"/>
              </a:rPr>
              <a:t>em</a:t>
            </a:r>
            <a:r>
              <a:rPr lang="en-US" sz="2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VNI-Avo" pitchFamily="2" charset="0"/>
              </a:rPr>
              <a:t>ruùt</a:t>
            </a:r>
            <a:r>
              <a:rPr lang="en-US" sz="2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VNI-Avo" pitchFamily="2" charset="0"/>
              </a:rPr>
              <a:t>ra</a:t>
            </a:r>
            <a:r>
              <a:rPr lang="en-US" sz="2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VNI-Avo" pitchFamily="2" charset="0"/>
              </a:rPr>
              <a:t>ñöôïc</a:t>
            </a:r>
            <a:r>
              <a:rPr lang="en-US" sz="2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VNI-Avo" pitchFamily="2" charset="0"/>
              </a:rPr>
              <a:t>baøi</a:t>
            </a:r>
            <a:r>
              <a:rPr lang="en-US" sz="2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VNI-Avo" pitchFamily="2" charset="0"/>
              </a:rPr>
              <a:t>hoïc</a:t>
            </a:r>
            <a:r>
              <a:rPr lang="en-US" sz="2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VNI-Avo" pitchFamily="2" charset="0"/>
              </a:rPr>
              <a:t>gì</a:t>
            </a:r>
            <a:r>
              <a:rPr lang="en-US" sz="2800" dirty="0">
                <a:solidFill>
                  <a:srgbClr val="FFFF00"/>
                </a:solidFill>
                <a:latin typeface="VNI-Avo" pitchFamily="2" charset="0"/>
              </a:rPr>
              <a:t>?</a:t>
            </a:r>
            <a:endParaRPr lang="vi-VN" sz="2800" dirty="0">
              <a:solidFill>
                <a:srgbClr val="FFFF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4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chia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cặp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kể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nhau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nghe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câu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chuyện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Cử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diện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kể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trước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lớp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Giao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lưu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với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khác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rút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bài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học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" t="8716" r="5519" b="28879"/>
          <a:stretch/>
        </p:blipFill>
        <p:spPr>
          <a:xfrm>
            <a:off x="5729288" y="1662776"/>
            <a:ext cx="3069862" cy="2068562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4771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41601" y="1632127"/>
            <a:ext cx="5471885" cy="1818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>
                <a:solidFill>
                  <a:srgbClr val="0000CC"/>
                </a:solidFill>
                <a:latin typeface=".VnAvant" pitchFamily="34" charset="0"/>
              </a:rPr>
              <a:t>Ph¶i</a:t>
            </a:r>
            <a:r>
              <a:rPr lang="en-US" sz="26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.VnAvant" pitchFamily="34" charset="0"/>
              </a:rPr>
              <a:t>gióp</a:t>
            </a:r>
            <a:r>
              <a:rPr lang="en-US" sz="2600" dirty="0">
                <a:solidFill>
                  <a:srgbClr val="0000CC"/>
                </a:solidFill>
                <a:latin typeface=".VnAvant" pitchFamily="34" charset="0"/>
              </a:rPr>
              <a:t> ®ì </a:t>
            </a:r>
            <a:r>
              <a:rPr lang="en-US" sz="2600" dirty="0" err="1">
                <a:solidFill>
                  <a:srgbClr val="0000CC"/>
                </a:solidFill>
                <a:latin typeface=".VnAvant" pitchFamily="34" charset="0"/>
              </a:rPr>
              <a:t>nhau</a:t>
            </a:r>
            <a:r>
              <a:rPr lang="en-US" sz="26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.VnAvant" pitchFamily="34" charset="0"/>
              </a:rPr>
              <a:t>khi</a:t>
            </a:r>
            <a:r>
              <a:rPr lang="en-US" sz="2600" dirty="0">
                <a:solidFill>
                  <a:srgbClr val="0000CC"/>
                </a:solidFill>
                <a:latin typeface=".VnAvant" pitchFamily="34" charset="0"/>
              </a:rPr>
              <a:t> ho¹n n¹n, </a:t>
            </a:r>
            <a:r>
              <a:rPr lang="en-US" sz="2600" dirty="0" err="1">
                <a:solidFill>
                  <a:srgbClr val="0000CC"/>
                </a:solidFill>
                <a:latin typeface=".VnAvant" pitchFamily="34" charset="0"/>
              </a:rPr>
              <a:t>khã</a:t>
            </a:r>
            <a:r>
              <a:rPr lang="en-US" sz="26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.VnAvant" pitchFamily="34" charset="0"/>
              </a:rPr>
              <a:t>kh¨n</a:t>
            </a:r>
            <a:r>
              <a:rPr lang="en-US" sz="2600" dirty="0">
                <a:solidFill>
                  <a:srgbClr val="0000CC"/>
                </a:solidFill>
                <a:latin typeface=".VnAvant" pitchFamily="34" charset="0"/>
              </a:rPr>
              <a:t>. </a:t>
            </a:r>
            <a:r>
              <a:rPr lang="en-US" sz="2600" dirty="0" err="1">
                <a:solidFill>
                  <a:srgbClr val="0000CC"/>
                </a:solidFill>
                <a:latin typeface=".VnAvant" pitchFamily="34" charset="0"/>
              </a:rPr>
              <a:t>M×nh</a:t>
            </a:r>
            <a:r>
              <a:rPr lang="en-US" sz="2600" dirty="0">
                <a:solidFill>
                  <a:srgbClr val="0000CC"/>
                </a:solidFill>
                <a:latin typeface=".VnAvant" pitchFamily="34" charset="0"/>
              </a:rPr>
              <a:t> v× </a:t>
            </a:r>
            <a:r>
              <a:rPr lang="en-US" sz="2600" dirty="0" err="1">
                <a:solidFill>
                  <a:srgbClr val="0000CC"/>
                </a:solidFill>
                <a:latin typeface=".VnAvant" pitchFamily="34" charset="0"/>
              </a:rPr>
              <a:t>ng­ưêi</a:t>
            </a:r>
            <a:r>
              <a:rPr lang="en-US" sz="26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.VnAvant" pitchFamily="34" charset="0"/>
              </a:rPr>
              <a:t>kh¸c</a:t>
            </a:r>
            <a:r>
              <a:rPr lang="en-US" sz="2600" dirty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600" dirty="0" err="1">
                <a:solidFill>
                  <a:srgbClr val="0000CC"/>
                </a:solidFill>
                <a:latin typeface=".VnAvant" pitchFamily="34" charset="0"/>
              </a:rPr>
              <a:t>ngư­êi</a:t>
            </a:r>
            <a:r>
              <a:rPr lang="en-US" sz="26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.VnAvant" pitchFamily="34" charset="0"/>
              </a:rPr>
              <a:t>kh¸c</a:t>
            </a:r>
            <a:r>
              <a:rPr lang="en-US" sz="26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.VnAvant" pitchFamily="34" charset="0"/>
              </a:rPr>
              <a:t>sÏ</a:t>
            </a:r>
            <a:r>
              <a:rPr lang="en-US" sz="2600" dirty="0">
                <a:solidFill>
                  <a:srgbClr val="0000CC"/>
                </a:solidFill>
                <a:latin typeface=".VnAvant" pitchFamily="34" charset="0"/>
              </a:rPr>
              <a:t> v× </a:t>
            </a:r>
            <a:r>
              <a:rPr lang="en-US" sz="2600" dirty="0" err="1">
                <a:solidFill>
                  <a:srgbClr val="0000CC"/>
                </a:solidFill>
                <a:latin typeface=".VnAvant" pitchFamily="34" charset="0"/>
              </a:rPr>
              <a:t>m×nh</a:t>
            </a:r>
            <a:r>
              <a:rPr lang="en-US" sz="2600" dirty="0">
                <a:solidFill>
                  <a:srgbClr val="0000CC"/>
                </a:solidFill>
                <a:latin typeface=".VnAvant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778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48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inmannews.wpengine.netdna-cdn.com/files/imagefield/shutterstock_96320885_WOOD_FLOOR_AND_GREEN_WALL.jpg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1"/>
          <a:stretch/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30 Redondear rectángulo de esquina del mismo lado"/>
          <p:cNvSpPr/>
          <p:nvPr/>
        </p:nvSpPr>
        <p:spPr>
          <a:xfrm>
            <a:off x="3275856" y="1597360"/>
            <a:ext cx="2448272" cy="180020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4000">
                <a:schemeClr val="tx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27 Rectángulo"/>
          <p:cNvSpPr/>
          <p:nvPr/>
        </p:nvSpPr>
        <p:spPr>
          <a:xfrm>
            <a:off x="5724128" y="2857500"/>
            <a:ext cx="3419872" cy="54006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35 Rectángulo"/>
          <p:cNvSpPr/>
          <p:nvPr/>
        </p:nvSpPr>
        <p:spPr>
          <a:xfrm>
            <a:off x="-32467" y="2813288"/>
            <a:ext cx="3308323" cy="54006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3451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576724" y="1119518"/>
            <a:ext cx="6567276" cy="378565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Jerry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Tom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3074" name="Picture 2" descr="HÃ¬nh áº£nh cÃ³ liÃªn qu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1841" y="2778982"/>
            <a:ext cx="2560241" cy="284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1167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FF00"/>
                </a:solidFill>
                <a:latin typeface="VNI-Juni" pitchFamily="2" charset="0"/>
              </a:rPr>
              <a:t>Troø</a:t>
            </a:r>
            <a:r>
              <a:rPr lang="en-US" sz="4800" b="1" dirty="0">
                <a:solidFill>
                  <a:srgbClr val="FFFF00"/>
                </a:solidFill>
                <a:latin typeface="VNI-Juni" pitchFamily="2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VNI-Juni" pitchFamily="2" charset="0"/>
              </a:rPr>
              <a:t>chôi</a:t>
            </a:r>
            <a:r>
              <a:rPr lang="en-US" sz="4800" b="1" dirty="0">
                <a:solidFill>
                  <a:srgbClr val="FFFF00"/>
                </a:solidFill>
                <a:latin typeface="VNI-Juni" pitchFamily="2" charset="0"/>
              </a:rPr>
              <a:t> Tom </a:t>
            </a:r>
            <a:r>
              <a:rPr lang="en-US" sz="4800" b="1" dirty="0" err="1">
                <a:solidFill>
                  <a:srgbClr val="FFFF00"/>
                </a:solidFill>
                <a:latin typeface="VNI-Juni" pitchFamily="2" charset="0"/>
              </a:rPr>
              <a:t>vaø</a:t>
            </a:r>
            <a:r>
              <a:rPr lang="en-US" sz="4800" b="1" dirty="0">
                <a:solidFill>
                  <a:srgbClr val="FFFF00"/>
                </a:solidFill>
                <a:latin typeface="VNI-Juni" pitchFamily="2" charset="0"/>
              </a:rPr>
              <a:t> jerry</a:t>
            </a:r>
          </a:p>
        </p:txBody>
      </p:sp>
    </p:spTree>
    <p:extLst>
      <p:ext uri="{BB962C8B-B14F-4D97-AF65-F5344CB8AC3E}">
        <p14:creationId xmlns:p14="http://schemas.microsoft.com/office/powerpoint/2010/main" val="394519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39592E-6 L 0.36927 -0.098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55" y="-49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501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414" y="2801956"/>
            <a:ext cx="748112" cy="679596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4716925" y="622857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</a:rPr>
              <a:t>C. </a:t>
            </a:r>
            <a:r>
              <a:rPr lang="es-ES_tradnl" sz="2000" b="1" dirty="0" err="1">
                <a:solidFill>
                  <a:srgbClr val="0000CC"/>
                </a:solidFill>
              </a:rPr>
              <a:t>Nhím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6872642" y="620419"/>
            <a:ext cx="2242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800" b="1" dirty="0" err="1">
                <a:solidFill>
                  <a:srgbClr val="0000CC"/>
                </a:solidFill>
                <a:latin typeface=".VnAvant" pitchFamily="34" charset="0"/>
              </a:rPr>
              <a:t>D.KiÕn</a:t>
            </a:r>
            <a:r>
              <a:rPr lang="es-ES_tradnl" sz="1800" b="1" dirty="0">
                <a:solidFill>
                  <a:srgbClr val="0000CC"/>
                </a:solidFill>
                <a:latin typeface=".VnAvant" pitchFamily="34" charset="0"/>
              </a:rPr>
              <a:t> vµ </a:t>
            </a:r>
            <a:r>
              <a:rPr lang="es-ES_tradnl" sz="1800" b="1" dirty="0" err="1">
                <a:solidFill>
                  <a:srgbClr val="0000CC"/>
                </a:solidFill>
                <a:latin typeface=".VnAvant" pitchFamily="34" charset="0"/>
              </a:rPr>
              <a:t>bå</a:t>
            </a:r>
            <a:r>
              <a:rPr lang="es-ES_tradnl" sz="1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s-ES_tradnl" sz="1800" b="1" dirty="0" err="1">
                <a:solidFill>
                  <a:srgbClr val="0000CC"/>
                </a:solidFill>
                <a:latin typeface=".VnAvant" pitchFamily="34" charset="0"/>
              </a:rPr>
              <a:t>c©u</a:t>
            </a:r>
            <a:endParaRPr lang="es-ES" sz="1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2586596" y="634933"/>
            <a:ext cx="1833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  <a:latin typeface=".VnAvant" pitchFamily="34" charset="0"/>
              </a:rPr>
              <a:t>B. </a:t>
            </a:r>
            <a:r>
              <a:rPr lang="es-ES_tradnl" sz="2000" b="1" dirty="0" err="1">
                <a:solidFill>
                  <a:srgbClr val="0000CC"/>
                </a:solidFill>
                <a:latin typeface=".VnAvant" pitchFamily="34" charset="0"/>
              </a:rPr>
              <a:t>KiÕn</a:t>
            </a:r>
            <a:endParaRPr lang="es-ES" sz="20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148598" y="622857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  <a:latin typeface=".VnAvant" pitchFamily="34" charset="0"/>
              </a:rPr>
              <a:t>A. </a:t>
            </a:r>
            <a:r>
              <a:rPr lang="es-ES_tradnl" sz="2000" b="1" dirty="0" err="1">
                <a:solidFill>
                  <a:srgbClr val="0000CC"/>
                </a:solidFill>
                <a:latin typeface=".VnAvant" pitchFamily="34" charset="0"/>
              </a:rPr>
              <a:t>B¸c</a:t>
            </a:r>
            <a:r>
              <a:rPr lang="es-ES_tradnl" sz="20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  <a:latin typeface=".VnAvant" pitchFamily="34" charset="0"/>
              </a:rPr>
              <a:t>thî</a:t>
            </a:r>
            <a:r>
              <a:rPr lang="es-ES_tradnl" sz="20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  <a:latin typeface=".VnAvant" pitchFamily="34" charset="0"/>
              </a:rPr>
              <a:t>s¨n</a:t>
            </a:r>
            <a:endParaRPr lang="es-ES" sz="20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4974167"/>
            <a:ext cx="9144000" cy="740833"/>
            <a:chOff x="0" y="4476750"/>
            <a:chExt cx="9144000" cy="666750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552950"/>
              <a:ext cx="8991600" cy="514350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/>
                <a:t>Câu</a:t>
              </a:r>
              <a:r>
                <a:rPr lang="en-US" sz="2800" b="1" dirty="0"/>
                <a:t> 1: </a:t>
              </a:r>
              <a:r>
                <a:rPr lang="en-US" sz="2800" b="1" dirty="0" err="1"/>
                <a:t>Nhân</a:t>
              </a:r>
              <a:r>
                <a:rPr lang="en-US" sz="2800" b="1" dirty="0"/>
                <a:t> </a:t>
              </a:r>
              <a:r>
                <a:rPr lang="en-US" sz="2800" b="1" dirty="0" err="1"/>
                <a:t>vật</a:t>
              </a:r>
              <a:r>
                <a:rPr lang="en-US" sz="2800" b="1" dirty="0"/>
                <a:t> </a:t>
              </a:r>
              <a:r>
                <a:rPr lang="en-US" sz="2800" b="1" dirty="0" err="1"/>
                <a:t>chính</a:t>
              </a:r>
              <a:r>
                <a:rPr lang="en-US" sz="2800" b="1" dirty="0"/>
                <a:t> </a:t>
              </a:r>
              <a:r>
                <a:rPr lang="en-US" sz="2800" b="1" dirty="0" err="1"/>
                <a:t>trong</a:t>
              </a:r>
              <a:r>
                <a:rPr lang="en-US" sz="2800" b="1" dirty="0"/>
                <a:t> </a:t>
              </a:r>
              <a:r>
                <a:rPr lang="en-US" sz="2800" b="1" dirty="0" err="1"/>
                <a:t>câu</a:t>
              </a:r>
              <a:r>
                <a:rPr lang="en-US" sz="2800" b="1" dirty="0"/>
                <a:t> </a:t>
              </a:r>
              <a:r>
                <a:rPr lang="en-US" sz="2800" b="1" dirty="0" err="1"/>
                <a:t>chuyện</a:t>
              </a:r>
              <a:r>
                <a:rPr lang="en-US" sz="2800" b="1" dirty="0"/>
                <a:t> </a:t>
              </a:r>
              <a:r>
                <a:rPr lang="en-US" sz="2800" b="1" dirty="0" err="1"/>
                <a:t>em</a:t>
              </a:r>
              <a:r>
                <a:rPr lang="en-US" sz="2800" b="1" dirty="0"/>
                <a:t> </a:t>
              </a:r>
              <a:r>
                <a:rPr lang="en-US" sz="2800" b="1" dirty="0" err="1"/>
                <a:t>vừa</a:t>
              </a:r>
              <a:r>
                <a:rPr lang="en-US" sz="2800" b="1" dirty="0"/>
                <a:t> </a:t>
              </a:r>
              <a:r>
                <a:rPr lang="en-US" sz="2800" b="1" dirty="0" err="1"/>
                <a:t>nghe</a:t>
              </a:r>
              <a:r>
                <a:rPr lang="en-US" sz="2800" b="1" dirty="0"/>
                <a:t> </a:t>
              </a:r>
              <a:r>
                <a:rPr lang="en-US" sz="2800" b="1" dirty="0" err="1"/>
                <a:t>là</a:t>
              </a:r>
              <a:r>
                <a:rPr lang="en-US" sz="2800" b="1" dirty="0"/>
                <a:t> </a:t>
              </a:r>
              <a:r>
                <a:rPr lang="en-US" sz="2800" b="1" dirty="0" err="1"/>
                <a:t>ai</a:t>
              </a:r>
              <a:r>
                <a:rPr lang="en-US" sz="2800" b="1" dirty="0"/>
                <a:t>?</a:t>
              </a:r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5088407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5"/>
          <a:stretch/>
        </p:blipFill>
        <p:spPr>
          <a:xfrm>
            <a:off x="4137703" y="3725311"/>
            <a:ext cx="986091" cy="13335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2883980" y="1890340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609600" y="1932637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8" r="64835" b="6035"/>
          <a:stretch/>
        </p:blipFill>
        <p:spPr bwMode="auto">
          <a:xfrm>
            <a:off x="7315201" y="1890340"/>
            <a:ext cx="1027325" cy="16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52"/>
          <a:stretch/>
        </p:blipFill>
        <p:spPr>
          <a:xfrm>
            <a:off x="3590183" y="3536162"/>
            <a:ext cx="1631791" cy="140656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585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0.35191 -0.2983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7" y="-14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501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38" y="2772833"/>
            <a:ext cx="748112" cy="679596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4716925" y="622857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</a:rPr>
              <a:t>C. </a:t>
            </a:r>
            <a:r>
              <a:rPr lang="es-ES_tradnl" sz="2000" b="1" dirty="0" err="1">
                <a:solidFill>
                  <a:srgbClr val="0000CC"/>
                </a:solidFill>
              </a:rPr>
              <a:t>Bạn</a:t>
            </a:r>
            <a:r>
              <a:rPr lang="es-ES_tradnl" sz="2000" b="1" dirty="0">
                <a:solidFill>
                  <a:srgbClr val="0000CC"/>
                </a:solidFill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</a:rPr>
              <a:t>thỏ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161918" y="634933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</a:rPr>
              <a:t>A. </a:t>
            </a:r>
            <a:r>
              <a:rPr lang="es-ES_tradnl" sz="2000" b="1" dirty="0" err="1">
                <a:solidFill>
                  <a:srgbClr val="0000CC"/>
                </a:solidFill>
              </a:rPr>
              <a:t>Kiến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2586596" y="634933"/>
            <a:ext cx="1833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</a:rPr>
              <a:t>B. </a:t>
            </a:r>
            <a:r>
              <a:rPr lang="es-ES_tradnl" sz="2000" b="1" dirty="0" err="1">
                <a:solidFill>
                  <a:srgbClr val="0000CC"/>
                </a:solidFill>
              </a:rPr>
              <a:t>Bạn</a:t>
            </a:r>
            <a:r>
              <a:rPr lang="es-ES_tradnl" sz="2000" b="1" dirty="0">
                <a:solidFill>
                  <a:srgbClr val="0000CC"/>
                </a:solidFill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</a:rPr>
              <a:t>nhím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6907560" y="634933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</a:rPr>
              <a:t>D. </a:t>
            </a:r>
            <a:r>
              <a:rPr lang="es-ES_tradnl" sz="2000" b="1" dirty="0" err="1">
                <a:solidFill>
                  <a:srgbClr val="0000CC"/>
                </a:solidFill>
              </a:rPr>
              <a:t>Không</a:t>
            </a:r>
            <a:r>
              <a:rPr lang="es-ES_tradnl" sz="2000" b="1" dirty="0">
                <a:solidFill>
                  <a:srgbClr val="0000CC"/>
                </a:solidFill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</a:rPr>
              <a:t>có</a:t>
            </a:r>
            <a:r>
              <a:rPr lang="es-ES_tradnl" sz="2000" b="1" dirty="0">
                <a:solidFill>
                  <a:srgbClr val="0000CC"/>
                </a:solidFill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</a:rPr>
              <a:t>ai</a:t>
            </a:r>
            <a:endParaRPr lang="es-ES" sz="2000" b="1" dirty="0">
              <a:solidFill>
                <a:srgbClr val="0000C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4974167"/>
            <a:ext cx="9144000" cy="740833"/>
            <a:chOff x="0" y="4476750"/>
            <a:chExt cx="9144000" cy="666750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552950"/>
              <a:ext cx="8991600" cy="514350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/>
                <a:t>Câu</a:t>
              </a:r>
              <a:r>
                <a:rPr lang="en-US" sz="2800" b="1" dirty="0"/>
                <a:t> </a:t>
              </a:r>
              <a:r>
                <a:rPr lang="en-US" sz="2800" b="1" dirty="0" err="1"/>
                <a:t>hỏi</a:t>
              </a:r>
              <a:r>
                <a:rPr lang="en-US" sz="2800" b="1" dirty="0"/>
                <a:t> 2: Ai </a:t>
              </a:r>
              <a:r>
                <a:rPr lang="en-US" sz="2800" b="1" dirty="0" err="1"/>
                <a:t>đã</a:t>
              </a:r>
              <a:r>
                <a:rPr lang="en-US" sz="2800" b="1" dirty="0"/>
                <a:t> </a:t>
              </a:r>
              <a:r>
                <a:rPr lang="en-US" sz="2800" b="1" dirty="0" err="1"/>
                <a:t>cứu</a:t>
              </a:r>
              <a:r>
                <a:rPr lang="en-US" sz="2800" b="1" dirty="0"/>
                <a:t> </a:t>
              </a:r>
              <a:r>
                <a:rPr lang="en-US" sz="2800" b="1" dirty="0" err="1"/>
                <a:t>bồ</a:t>
              </a:r>
              <a:r>
                <a:rPr lang="en-US" sz="2800" b="1" dirty="0"/>
                <a:t> </a:t>
              </a:r>
              <a:r>
                <a:rPr lang="en-US" sz="2800" b="1" dirty="0" err="1"/>
                <a:t>câu</a:t>
              </a:r>
              <a:r>
                <a:rPr lang="en-US" sz="2800" b="1" dirty="0"/>
                <a:t> </a:t>
              </a:r>
              <a:r>
                <a:rPr lang="en-US" sz="2800" b="1" dirty="0" err="1"/>
                <a:t>khỏi</a:t>
              </a:r>
              <a:r>
                <a:rPr lang="en-US" sz="2800" b="1" dirty="0"/>
                <a:t> </a:t>
              </a:r>
              <a:r>
                <a:rPr lang="en-US" sz="2800" b="1" dirty="0" err="1"/>
                <a:t>bác</a:t>
              </a:r>
              <a:r>
                <a:rPr lang="en-US" sz="2800" b="1" dirty="0"/>
                <a:t> </a:t>
              </a:r>
              <a:r>
                <a:rPr lang="en-US" sz="2800" b="1" dirty="0" err="1"/>
                <a:t>thợ</a:t>
              </a:r>
              <a:r>
                <a:rPr lang="en-US" sz="2800" b="1" dirty="0"/>
                <a:t> </a:t>
              </a:r>
              <a:r>
                <a:rPr lang="en-US" sz="2800" b="1" dirty="0" err="1"/>
                <a:t>săn</a:t>
              </a:r>
              <a:r>
                <a:rPr lang="en-US" sz="2800" b="1" dirty="0"/>
                <a:t>?</a:t>
              </a:r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5088407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5"/>
          <a:stretch/>
        </p:blipFill>
        <p:spPr>
          <a:xfrm>
            <a:off x="4137703" y="3725311"/>
            <a:ext cx="986091" cy="13335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2883980" y="1890340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7162800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8" r="64835" b="6035"/>
          <a:stretch/>
        </p:blipFill>
        <p:spPr bwMode="auto">
          <a:xfrm flipH="1">
            <a:off x="762001" y="1921726"/>
            <a:ext cx="1037133" cy="16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38"/>
          <a:stretch/>
        </p:blipFill>
        <p:spPr>
          <a:xfrm>
            <a:off x="3669292" y="3520422"/>
            <a:ext cx="2038233" cy="1467884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325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-0.35642 -0.2983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30" y="-14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WordArt 3"/>
          <p:cNvSpPr>
            <a:spLocks noChangeArrowheads="1" noChangeShapeType="1" noTextEdit="1"/>
          </p:cNvSpPr>
          <p:nvPr/>
        </p:nvSpPr>
        <p:spPr bwMode="auto">
          <a:xfrm>
            <a:off x="1341438" y="1841500"/>
            <a:ext cx="6553200" cy="1608667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it-IT" sz="3600" kern="10" spc="-360" dirty="0">
                <a:ln w="12700">
                  <a:solidFill>
                    <a:srgbClr val="CCFFCC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Juni" pitchFamily="2" charset="0"/>
              </a:rPr>
              <a:t>TRAÂN TROÏNG CAÙM ÔN</a:t>
            </a:r>
            <a:endParaRPr lang="en-US" sz="3600" kern="10" spc="-360" dirty="0">
              <a:ln w="12700">
                <a:solidFill>
                  <a:srgbClr val="CCFFCC"/>
                </a:solidFill>
                <a:round/>
                <a:headEnd/>
                <a:tailEnd/>
              </a:ln>
              <a:solidFill>
                <a:srgbClr val="FF0000"/>
              </a:solidFill>
              <a:latin typeface="VNI-Juni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672013" y="3829183"/>
            <a:ext cx="46038" cy="383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000625" y="2440782"/>
            <a:ext cx="71438" cy="383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7715250" y="476250"/>
            <a:ext cx="914400" cy="762000"/>
          </a:xfrm>
          <a:prstGeom prst="star5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7786688" y="4762500"/>
            <a:ext cx="914400" cy="76200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8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43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2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1" y="3668669"/>
            <a:ext cx="1979613" cy="20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63" y="3698655"/>
            <a:ext cx="2000250" cy="203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3481">
            <a:off x="7779016" y="74348"/>
            <a:ext cx="1439333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57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698"/>
            <a:ext cx="9305059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2585" y="643540"/>
            <a:ext cx="34398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6600"/>
                </a:solidFill>
                <a:latin typeface=".VnAvant" pitchFamily="34" charset="0"/>
              </a:rPr>
              <a:t>BÀI 26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54" y="1787771"/>
            <a:ext cx="7651750" cy="202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150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38292" y="172139"/>
            <a:ext cx="3209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KiÕn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vµ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bå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c©u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2544" y="941614"/>
            <a:ext cx="8333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6600"/>
                </a:solidFill>
                <a:latin typeface="VNI-Avo" pitchFamily="2" charset="0"/>
              </a:rPr>
              <a:t>Caùc</a:t>
            </a:r>
            <a:r>
              <a:rPr lang="en-US" sz="2400" b="1" dirty="0">
                <a:solidFill>
                  <a:srgbClr val="006600"/>
                </a:solidFill>
                <a:latin typeface="VNI-Avo" pitchFamily="2" charset="0"/>
              </a:rPr>
              <a:t> con </a:t>
            </a:r>
            <a:r>
              <a:rPr lang="en-US" sz="2400" b="1" dirty="0" err="1">
                <a:solidFill>
                  <a:srgbClr val="006600"/>
                </a:solidFill>
                <a:latin typeface="VNI-Avo" pitchFamily="2" charset="0"/>
              </a:rPr>
              <a:t>haõy</a:t>
            </a:r>
            <a:r>
              <a:rPr lang="en-US" sz="2400" b="1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VNI-Avo" pitchFamily="2" charset="0"/>
              </a:rPr>
              <a:t>quan</a:t>
            </a:r>
            <a:r>
              <a:rPr lang="en-US" sz="2400" b="1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VNI-Avo" pitchFamily="2" charset="0"/>
              </a:rPr>
              <a:t>saùt</a:t>
            </a:r>
            <a:r>
              <a:rPr lang="en-US" sz="2400" b="1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VNI-Avo" pitchFamily="2" charset="0"/>
              </a:rPr>
              <a:t>tranh</a:t>
            </a:r>
            <a:r>
              <a:rPr lang="en-US" sz="2400" b="1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VNI-Avo" pitchFamily="2" charset="0"/>
              </a:rPr>
              <a:t>vaø</a:t>
            </a:r>
            <a:r>
              <a:rPr lang="en-US" sz="2400" b="1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VNI-Avo" pitchFamily="2" charset="0"/>
              </a:rPr>
              <a:t>ñoaõn</a:t>
            </a:r>
            <a:r>
              <a:rPr lang="en-US" sz="2400" b="1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VNI-Avo" pitchFamily="2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VNI-Avo" pitchFamily="2" charset="0"/>
              </a:rPr>
              <a:t>coâ</a:t>
            </a:r>
            <a:r>
              <a:rPr lang="en-US" sz="2400" b="1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VNI-Avo" pitchFamily="2" charset="0"/>
              </a:rPr>
              <a:t>noäi</a:t>
            </a:r>
            <a:r>
              <a:rPr lang="en-US" sz="2400" b="1" dirty="0">
                <a:solidFill>
                  <a:srgbClr val="006600"/>
                </a:solidFill>
                <a:latin typeface="VNI-Avo" pitchFamily="2" charset="0"/>
              </a:rPr>
              <a:t> dung </a:t>
            </a:r>
            <a:r>
              <a:rPr lang="en-US" sz="2400" b="1" dirty="0" err="1">
                <a:solidFill>
                  <a:srgbClr val="006600"/>
                </a:solidFill>
                <a:latin typeface="VNI-Avo" pitchFamily="2" charset="0"/>
              </a:rPr>
              <a:t>caâu</a:t>
            </a:r>
            <a:r>
              <a:rPr lang="en-US" sz="2400" b="1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VNI-Avo" pitchFamily="2" charset="0"/>
              </a:rPr>
              <a:t>chuyeän</a:t>
            </a:r>
            <a:r>
              <a:rPr lang="en-US" sz="2400" b="1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VNI-Avo" pitchFamily="2" charset="0"/>
              </a:rPr>
              <a:t>naøy</a:t>
            </a:r>
            <a:endParaRPr lang="en-US" sz="2400" b="1" dirty="0">
              <a:solidFill>
                <a:srgbClr val="006600"/>
              </a:solidFill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349" y="208167"/>
            <a:ext cx="3251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71"/>
          <a:stretch/>
        </p:blipFill>
        <p:spPr>
          <a:xfrm>
            <a:off x="130629" y="1901220"/>
            <a:ext cx="2007671" cy="1741412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52"/>
          <a:stretch/>
        </p:blipFill>
        <p:spPr>
          <a:xfrm>
            <a:off x="2402930" y="1908095"/>
            <a:ext cx="2012287" cy="1734537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44"/>
          <a:stretch/>
        </p:blipFill>
        <p:spPr>
          <a:xfrm>
            <a:off x="4694698" y="1907360"/>
            <a:ext cx="2030748" cy="1735272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08"/>
          <a:stretch/>
        </p:blipFill>
        <p:spPr>
          <a:xfrm>
            <a:off x="6981954" y="1908095"/>
            <a:ext cx="2016903" cy="1716676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4003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349" y="208167"/>
            <a:ext cx="3251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38292" y="172139"/>
            <a:ext cx="3209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KiÕn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vµ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bå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c©u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162" y="1116419"/>
            <a:ext cx="2299573" cy="2120352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208" y="1059543"/>
            <a:ext cx="2207330" cy="2120352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90" y="3469857"/>
            <a:ext cx="2207331" cy="2099729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486" y="3454400"/>
            <a:ext cx="2221052" cy="2136656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8009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4001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349" y="208167"/>
            <a:ext cx="3012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2. KÓ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theo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38292" y="172139"/>
            <a:ext cx="3209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KiÕn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vµ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bå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c©u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71"/>
          <a:stretch/>
        </p:blipFill>
        <p:spPr>
          <a:xfrm>
            <a:off x="438803" y="941614"/>
            <a:ext cx="2007671" cy="1741412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52"/>
          <a:stretch/>
        </p:blipFill>
        <p:spPr>
          <a:xfrm>
            <a:off x="2504530" y="1937123"/>
            <a:ext cx="2012287" cy="1734537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44"/>
          <a:stretch/>
        </p:blipFill>
        <p:spPr>
          <a:xfrm>
            <a:off x="4560359" y="3089057"/>
            <a:ext cx="2030748" cy="1735272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08"/>
          <a:stretch/>
        </p:blipFill>
        <p:spPr>
          <a:xfrm>
            <a:off x="6649423" y="3956693"/>
            <a:ext cx="2016903" cy="1716676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7897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170"/>
            <a:ext cx="9144000" cy="503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116115" y="682170"/>
            <a:ext cx="8882742" cy="4952997"/>
          </a:xfrm>
          <a:prstGeom prst="rect">
            <a:avLst/>
          </a:prstGeom>
          <a:solidFill>
            <a:srgbClr val="FF66FF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43326" y="36402"/>
            <a:ext cx="2554504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Xem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video: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33378" y="-16547"/>
            <a:ext cx="3209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KiÕn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vµ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bå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c©u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3" name="Kien va bo cau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2579" b="12500"/>
          <a:stretch/>
        </p:blipFill>
        <p:spPr>
          <a:xfrm>
            <a:off x="464454" y="928914"/>
            <a:ext cx="8142516" cy="442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Traû</a:t>
            </a:r>
            <a:r>
              <a:rPr lang="en-US" sz="28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lôøi</a:t>
            </a:r>
            <a:r>
              <a:rPr lang="en-US" sz="28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caâu</a:t>
            </a:r>
            <a:r>
              <a:rPr lang="en-US" sz="28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hoûi</a:t>
            </a:r>
            <a:endParaRPr lang="en-US" sz="2800" b="1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7664" y="130770"/>
            <a:ext cx="2826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KiÕn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vµ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bå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c©u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395" y="1116416"/>
            <a:ext cx="4700840" cy="4334473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7799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261" y="1155699"/>
            <a:ext cx="4526830" cy="4348455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4" name="TextBox 13"/>
          <p:cNvSpPr txBox="1"/>
          <p:nvPr/>
        </p:nvSpPr>
        <p:spPr>
          <a:xfrm>
            <a:off x="3207664" y="130770"/>
            <a:ext cx="2826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KiÕn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vµ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bå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c©u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0629" y="164004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Traû</a:t>
            </a:r>
            <a:r>
              <a:rPr lang="en-US" sz="28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lôøi</a:t>
            </a:r>
            <a:r>
              <a:rPr lang="en-US" sz="28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caâu</a:t>
            </a:r>
            <a:r>
              <a:rPr lang="en-US" sz="28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hoûi</a:t>
            </a:r>
            <a:endParaRPr lang="en-US" sz="2800" b="1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81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06" y="1066164"/>
            <a:ext cx="4338779" cy="4127273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4" name="TextBox 13"/>
          <p:cNvSpPr txBox="1"/>
          <p:nvPr/>
        </p:nvSpPr>
        <p:spPr>
          <a:xfrm>
            <a:off x="3207664" y="130770"/>
            <a:ext cx="2826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KiÕn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vµ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bå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c©u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0629" y="164004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Traû</a:t>
            </a:r>
            <a:r>
              <a:rPr lang="en-US" sz="28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lôøi</a:t>
            </a:r>
            <a:r>
              <a:rPr lang="en-US" sz="28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caâu</a:t>
            </a:r>
            <a:r>
              <a:rPr lang="en-US" sz="28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hoûi</a:t>
            </a:r>
            <a:endParaRPr lang="en-US" sz="2800" b="1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09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1366</TotalTime>
  <Words>407</Words>
  <Application>Microsoft Office PowerPoint</Application>
  <PresentationFormat>On-screen Show (16:10)</PresentationFormat>
  <Paragraphs>78</Paragraphs>
  <Slides>19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Calibri</vt:lpstr>
      <vt:lpstr>宋体</vt:lpstr>
      <vt:lpstr>VNI-Avo</vt:lpstr>
      <vt:lpstr>VNI-Juni</vt:lpstr>
      <vt:lpstr>Times New Roman</vt:lpstr>
      <vt:lpstr>Arial</vt:lpstr>
      <vt:lpstr>.VnArial</vt:lpstr>
      <vt:lpstr>.VnTifani Heavy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195</cp:revision>
  <dcterms:created xsi:type="dcterms:W3CDTF">2020-02-10T09:35:50Z</dcterms:created>
  <dcterms:modified xsi:type="dcterms:W3CDTF">2020-10-04T15:48:57Z</dcterms:modified>
</cp:coreProperties>
</file>