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80" r:id="rId2"/>
    <p:sldId id="347" r:id="rId3"/>
    <p:sldId id="256" r:id="rId4"/>
    <p:sldId id="257" r:id="rId5"/>
    <p:sldId id="333" r:id="rId6"/>
    <p:sldId id="348" r:id="rId7"/>
    <p:sldId id="344" r:id="rId8"/>
    <p:sldId id="345" r:id="rId9"/>
    <p:sldId id="350" r:id="rId10"/>
    <p:sldId id="282" r:id="rId11"/>
    <p:sldId id="351" r:id="rId12"/>
    <p:sldId id="323" r:id="rId13"/>
    <p:sldId id="349" r:id="rId14"/>
    <p:sldId id="308" r:id="rId15"/>
  </p:sldIdLst>
  <p:sldSz cx="9144000" cy="5715000" type="screen16x10"/>
  <p:notesSz cx="6858000" cy="9144000"/>
  <p:embeddedFontLst>
    <p:embeddedFont>
      <p:font typeface="宋体" panose="02010600030101010101" pitchFamily="2" charset="-122"/>
      <p:regular r:id="rId17"/>
    </p:embeddedFont>
    <p:embeddedFont>
      <p:font typeface=".VnAvant" panose="020B7200000000000000"/>
      <p:regular r:id="rId18"/>
      <p:bold r:id="rId19"/>
      <p:italic r:id="rId20"/>
      <p:boldItalic r:id="rId21"/>
    </p:embeddedFont>
    <p:embeddedFont>
      <p:font typeface=".VnTifani Heavy" panose="020B7200000000000000"/>
      <p:regular r:id="rId22"/>
    </p:embeddedFont>
    <p:embeddedFont>
      <p:font typeface="VNI-Thufap2"/>
      <p:regular r:id="rId23"/>
    </p:embeddedFont>
    <p:embeddedFont>
      <p:font typeface=".VnArial" panose="020B7200000000000000" pitchFamily="34" charset="0"/>
      <p:regular r:id="rId24"/>
      <p:italic r:id="rId25"/>
      <p:boldItalic r:id="rId26"/>
    </p:embeddedFont>
    <p:embeddedFont>
      <p:font typeface="VNI-Avo" pitchFamily="2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FFCC"/>
    <a:srgbClr val="FF99CC"/>
    <a:srgbClr val="FFFF99"/>
    <a:srgbClr val="99FFCC"/>
    <a:srgbClr val="FF66FF"/>
    <a:srgbClr val="0066CC"/>
    <a:srgbClr val="FFC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heme" Target="theme/theme1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17/10/2020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am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ap­.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am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ap­.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1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audio" Target="../media/audio3.wav"/><Relationship Id="rId9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am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ap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09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" y="1360226"/>
            <a:ext cx="83153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75158"/>
          </a:xfrm>
          <a:prstGeom prst="rect">
            <a:avLst/>
          </a:prstGeom>
        </p:spPr>
      </p:pic>
      <p:pic>
        <p:nvPicPr>
          <p:cNvPr id="6" name="Bai 3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000" t="19246" r="2857" b="21072"/>
          <a:stretch/>
        </p:blipFill>
        <p:spPr>
          <a:xfrm>
            <a:off x="638628" y="667657"/>
            <a:ext cx="7823201" cy="413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5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93257" y="-4057"/>
            <a:ext cx="4557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KiÓm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tra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cò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pic>
        <p:nvPicPr>
          <p:cNvPr id="1026" name="Picture 2" descr="D:\LOP 1 CANH DIEU\TV 1 canh dieu\Bai 36. am - ap\Package - Lesson\Data\tv1b035tr064h01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39" y="934729"/>
            <a:ext cx="3057751" cy="2680768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LOP 1 CANH DIEU\TV 1 canh dieu\Bai 36. am - ap\Package - Lesson\Data\dau_ho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8" y="3757386"/>
            <a:ext cx="1017814" cy="101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47143" y="789589"/>
            <a:ext cx="56968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.VnAvant" pitchFamily="34" charset="0"/>
              </a:rPr>
              <a:t>M¸ ë </a:t>
            </a:r>
            <a:r>
              <a:rPr lang="en-US" sz="2800" dirty="0" err="1">
                <a:latin typeface=".VnAvant" pitchFamily="34" charset="0"/>
              </a:rPr>
              <a:t>thÞ</a:t>
            </a:r>
            <a:r>
              <a:rPr lang="en-US" sz="2800" dirty="0">
                <a:latin typeface=".VnAvant" pitchFamily="34" charset="0"/>
              </a:rPr>
              <a:t> x· vª. M¸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qu</a:t>
            </a:r>
            <a:r>
              <a:rPr lang="en-US" sz="2800" dirty="0">
                <a:latin typeface=".VnAvant" pitchFamily="34" charset="0"/>
              </a:rPr>
              <a:t>µ </a:t>
            </a:r>
            <a:r>
              <a:rPr lang="en-US" sz="2800" dirty="0" err="1">
                <a:latin typeface=".VnAvant" pitchFamily="34" charset="0"/>
              </a:rPr>
              <a:t>cho</a:t>
            </a:r>
            <a:r>
              <a:rPr lang="en-US" sz="2800" dirty="0">
                <a:latin typeface=".VnAvant" pitchFamily="34" charset="0"/>
              </a:rPr>
              <a:t> c¶ </a:t>
            </a:r>
            <a:r>
              <a:rPr lang="en-US" sz="2800" dirty="0" err="1">
                <a:latin typeface=".VnAvant" pitchFamily="34" charset="0"/>
              </a:rPr>
              <a:t>nh</a:t>
            </a:r>
            <a:r>
              <a:rPr lang="en-US" sz="2800" dirty="0">
                <a:latin typeface=".VnAvant" pitchFamily="34" charset="0"/>
              </a:rPr>
              <a:t>µ. Bµ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nho</a:t>
            </a:r>
            <a:r>
              <a:rPr lang="en-US" sz="2800" dirty="0">
                <a:latin typeface=".VnAvant" pitchFamily="34" charset="0"/>
              </a:rPr>
              <a:t>. Ba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tr</a:t>
            </a:r>
            <a:r>
              <a:rPr lang="en-US" sz="2800" dirty="0">
                <a:latin typeface=".VnAvant" pitchFamily="34" charset="0"/>
              </a:rPr>
              <a:t>µ. Hµ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mÝa</a:t>
            </a:r>
            <a:r>
              <a:rPr lang="en-US" sz="2800" dirty="0">
                <a:latin typeface=".VnAvant" pitchFamily="34" charset="0"/>
              </a:rPr>
              <a:t>. BÐ Lª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s÷.</a:t>
            </a:r>
          </a:p>
          <a:p>
            <a:pPr algn="just"/>
            <a:r>
              <a:rPr lang="en-US" sz="2800" dirty="0">
                <a:latin typeface=".VnAvant" pitchFamily="34" charset="0"/>
              </a:rPr>
              <a:t>¥ </a:t>
            </a:r>
            <a:r>
              <a:rPr lang="en-US" sz="2800" dirty="0" err="1">
                <a:latin typeface=".VnAvant" pitchFamily="34" charset="0"/>
              </a:rPr>
              <a:t>qu</a:t>
            </a:r>
            <a:r>
              <a:rPr lang="en-US" sz="2800" dirty="0">
                <a:latin typeface=".VnAvant" pitchFamily="34" charset="0"/>
              </a:rPr>
              <a:t>µ </a:t>
            </a:r>
            <a:r>
              <a:rPr lang="en-US" sz="2800" dirty="0" err="1">
                <a:latin typeface=".VnAvant" pitchFamily="34" charset="0"/>
              </a:rPr>
              <a:t>cña</a:t>
            </a:r>
            <a:r>
              <a:rPr lang="en-US" sz="2800" dirty="0">
                <a:latin typeface=".VnAvant" pitchFamily="34" charset="0"/>
              </a:rPr>
              <a:t> m¸ lµ g× </a:t>
            </a:r>
            <a:r>
              <a:rPr lang="en-US" sz="2800" dirty="0" err="1">
                <a:latin typeface=".VnAvant" pitchFamily="34" charset="0"/>
              </a:rPr>
              <a:t>nhØ</a:t>
            </a:r>
            <a:r>
              <a:rPr lang="en-US" sz="2800" dirty="0">
                <a:latin typeface=".VnAvant" pitchFamily="34" charset="0"/>
              </a:rPr>
              <a:t>?</a:t>
            </a:r>
          </a:p>
          <a:p>
            <a:pPr algn="just"/>
            <a:r>
              <a:rPr lang="en-US" sz="2800" dirty="0">
                <a:latin typeface=".VnAvant" pitchFamily="34" charset="0"/>
              </a:rPr>
              <a:t>µ, m¸ ®·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bÐ</a:t>
            </a:r>
            <a:r>
              <a:rPr lang="en-US" sz="2800" dirty="0">
                <a:latin typeface=".VnAvant" pitchFamily="34" charset="0"/>
              </a:rPr>
              <a:t> Lª, </a:t>
            </a:r>
            <a:r>
              <a:rPr lang="en-US" sz="2800" dirty="0" err="1">
                <a:latin typeface=".VnAvant" pitchFamily="34" charset="0"/>
              </a:rPr>
              <a:t>bÐ</a:t>
            </a:r>
            <a:r>
              <a:rPr lang="en-US" sz="2800" dirty="0">
                <a:latin typeface=".VnAvant" pitchFamily="34" charset="0"/>
              </a:rPr>
              <a:t> Hµ lµ </a:t>
            </a:r>
            <a:r>
              <a:rPr lang="en-US" sz="2800" dirty="0" err="1">
                <a:latin typeface=".VnAvant" pitchFamily="34" charset="0"/>
              </a:rPr>
              <a:t>qu</a:t>
            </a:r>
            <a:r>
              <a:rPr lang="en-US" sz="2800" dirty="0">
                <a:latin typeface=".VnAvant" pitchFamily="34" charset="0"/>
              </a:rPr>
              <a:t>µ </a:t>
            </a:r>
            <a:r>
              <a:rPr lang="en-US" sz="2800" dirty="0" err="1">
                <a:latin typeface=".VnAvant" pitchFamily="34" charset="0"/>
              </a:rPr>
              <a:t>quý</a:t>
            </a:r>
            <a:r>
              <a:rPr lang="en-US" sz="2800" dirty="0">
                <a:latin typeface=".VnAvant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9448" y="4004683"/>
            <a:ext cx="6954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Nh÷ng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ch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÷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ùơc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viÕt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.VnAvant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99676" y="4756789"/>
            <a:ext cx="6374267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Chia, M¸, Bµ, Ba, Hµ, BÐ, Lª, ¥, </a:t>
            </a:r>
            <a:r>
              <a:rPr lang="pt-BR" sz="2800" b="1" dirty="0">
                <a:solidFill>
                  <a:srgbClr val="006600"/>
                </a:solidFill>
              </a:rPr>
              <a:t>À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862076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36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am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ap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­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108" y="2193017"/>
            <a:ext cx="2942092" cy="270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125" y="3951147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¶ c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55165" y="3903540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xe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¹p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725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36: am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ap­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93" y="1238249"/>
            <a:ext cx="2900464" cy="2665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08" y="1238249"/>
            <a:ext cx="39052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untry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3294" y="2354349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.VnAvant" pitchFamily="34" charset="0"/>
              </a:rPr>
              <a:t>am</a:t>
            </a: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1239622" y="2965483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216290" y="2917610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2. §¸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vÇn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53428" y="3756019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¶ c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am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96" y="1043121"/>
            <a:ext cx="2900464" cy="266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untry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2. §¸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vÇn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99479" y="2333995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.VnAvant" pitchFamily="34" charset="0"/>
              </a:rPr>
              <a:t>ap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1365807" y="2945129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342475" y="2897256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47459" y="3854110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xe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¹p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02" y="1188819"/>
            <a:ext cx="39052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am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ap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1" y="850220"/>
            <a:ext cx="2638425" cy="189547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96" y="834799"/>
            <a:ext cx="3214968" cy="1951945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24" y="834799"/>
            <a:ext cx="2353393" cy="195922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8" name="TextBox 17"/>
          <p:cNvSpPr txBox="1"/>
          <p:nvPr/>
        </p:nvSpPr>
        <p:spPr>
          <a:xfrm>
            <a:off x="391886" y="2887041"/>
            <a:ext cx="191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kh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¸m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0266" y="2889089"/>
            <a:ext cx="2565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th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¸p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rïa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29828" y="2887041"/>
            <a:ext cx="2714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qu</a:t>
            </a:r>
            <a:r>
              <a:rPr lang="en-US" sz="4000" b="1" dirty="0">
                <a:latin typeface=".VnAvant" pitchFamily="34" charset="0"/>
              </a:rPr>
              <a:t>¶ </a:t>
            </a:r>
            <a:r>
              <a:rPr lang="en-US" sz="4000" b="1" dirty="0" err="1">
                <a:latin typeface=".VnAvant" pitchFamily="34" charset="0"/>
              </a:rPr>
              <a:t>tr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¸m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18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am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ap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08302" y="2803399"/>
            <a:ext cx="2457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itchFamily="34" charset="0"/>
              </a:rPr>
              <a:t>v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¹m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vì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1918" y="2803399"/>
            <a:ext cx="2431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móa</a:t>
            </a:r>
            <a:r>
              <a:rPr lang="en-US" sz="4000" b="1" dirty="0">
                <a:latin typeface=".VnAvant" pitchFamily="34" charset="0"/>
              </a:rPr>
              <a:t> s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¹p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75640" y="2858013"/>
            <a:ext cx="2217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s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¸p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nÎ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8" y="917751"/>
            <a:ext cx="2236789" cy="178523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06" y="921807"/>
            <a:ext cx="3286125" cy="178117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82" y="917750"/>
            <a:ext cx="2247445" cy="180229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2365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92731" y="676956"/>
            <a:ext cx="3556000" cy="1187352"/>
            <a:chOff x="995149" y="228600"/>
            <a:chExt cx="2357651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74590" y="317469"/>
              <a:ext cx="1669085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khaùm</a:t>
              </a:r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31746" y="2145637"/>
            <a:ext cx="3556000" cy="1187352"/>
            <a:chOff x="995149" y="228600"/>
            <a:chExt cx="2357651" cy="1066800"/>
          </a:xfrm>
        </p:grpSpPr>
        <p:sp>
          <p:nvSpPr>
            <p:cNvPr id="43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37167" y="381774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sp>
        <p:nvSpPr>
          <p:cNvPr id="46" name="Rounded Rectangle 14"/>
          <p:cNvSpPr/>
          <p:nvPr/>
        </p:nvSpPr>
        <p:spPr>
          <a:xfrm>
            <a:off x="4571863" y="2182460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49" name="Rounded Rectangle 14"/>
          <p:cNvSpPr/>
          <p:nvPr/>
        </p:nvSpPr>
        <p:spPr>
          <a:xfrm>
            <a:off x="4571863" y="694588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21" name="TextBox 20"/>
          <p:cNvSpPr txBox="1"/>
          <p:nvPr/>
        </p:nvSpPr>
        <p:spPr>
          <a:xfrm>
            <a:off x="484113" y="2345249"/>
            <a:ext cx="35809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Thaùp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Ruøa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66363" y="2303480"/>
            <a:ext cx="32614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muùa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saïp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6364" y="857377"/>
            <a:ext cx="27422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vaïm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vôõ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8" name="Rounded Rectangle 14"/>
          <p:cNvSpPr/>
          <p:nvPr/>
        </p:nvSpPr>
        <p:spPr>
          <a:xfrm>
            <a:off x="276405" y="3791352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 dirty="0"/>
          </a:p>
        </p:txBody>
      </p:sp>
      <p:sp>
        <p:nvSpPr>
          <p:cNvPr id="19" name="TextBox 18"/>
          <p:cNvSpPr txBox="1"/>
          <p:nvPr/>
        </p:nvSpPr>
        <p:spPr>
          <a:xfrm>
            <a:off x="603523" y="3954141"/>
            <a:ext cx="32452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quaû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traùm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0" name="Rounded Rectangle 14"/>
          <p:cNvSpPr/>
          <p:nvPr/>
        </p:nvSpPr>
        <p:spPr>
          <a:xfrm>
            <a:off x="4641673" y="3791352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22" name="TextBox 21"/>
          <p:cNvSpPr txBox="1"/>
          <p:nvPr/>
        </p:nvSpPr>
        <p:spPr>
          <a:xfrm>
            <a:off x="5167224" y="3954141"/>
            <a:ext cx="29344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saùp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neû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879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1345</TotalTime>
  <Words>390</Words>
  <Application>Microsoft Office PowerPoint</Application>
  <PresentationFormat>On-screen Show (16:10)</PresentationFormat>
  <Paragraphs>88</Paragraphs>
  <Slides>14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宋体</vt:lpstr>
      <vt:lpstr>.VnAvant</vt:lpstr>
      <vt:lpstr>Times New Roman</vt:lpstr>
      <vt:lpstr>.VnTifani Heavy</vt:lpstr>
      <vt:lpstr>Arial</vt:lpstr>
      <vt:lpstr>VNI-Thufap2</vt:lpstr>
      <vt:lpstr>.VnArial</vt:lpstr>
      <vt:lpstr>VNI-Avo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230</cp:revision>
  <dcterms:created xsi:type="dcterms:W3CDTF">2020-02-10T09:35:50Z</dcterms:created>
  <dcterms:modified xsi:type="dcterms:W3CDTF">2020-10-17T03:42:26Z</dcterms:modified>
</cp:coreProperties>
</file>