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69" r:id="rId3"/>
  </p:sldMasterIdLst>
  <p:notesMasterIdLst>
    <p:notesMasterId r:id="rId24"/>
  </p:notesMasterIdLst>
  <p:sldIdLst>
    <p:sldId id="294" r:id="rId4"/>
    <p:sldId id="321" r:id="rId5"/>
    <p:sldId id="309" r:id="rId6"/>
    <p:sldId id="327" r:id="rId7"/>
    <p:sldId id="298" r:id="rId8"/>
    <p:sldId id="323" r:id="rId9"/>
    <p:sldId id="311" r:id="rId10"/>
    <p:sldId id="284" r:id="rId11"/>
    <p:sldId id="286" r:id="rId12"/>
    <p:sldId id="325" r:id="rId13"/>
    <p:sldId id="287" r:id="rId14"/>
    <p:sldId id="288" r:id="rId15"/>
    <p:sldId id="289" r:id="rId16"/>
    <p:sldId id="290" r:id="rId17"/>
    <p:sldId id="291" r:id="rId18"/>
    <p:sldId id="324" r:id="rId19"/>
    <p:sldId id="292" r:id="rId20"/>
    <p:sldId id="316" r:id="rId21"/>
    <p:sldId id="313" r:id="rId22"/>
    <p:sldId id="3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3772" autoAdjust="0"/>
  </p:normalViewPr>
  <p:slideViewPr>
    <p:cSldViewPr>
      <p:cViewPr varScale="1">
        <p:scale>
          <a:sx n="59" d="100"/>
          <a:sy n="59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CC6CC-4366-4118-8C45-2D91603F3E68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2ED9-3E35-457D-BBD2-BC3A9190C4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43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512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等线"/>
              <a:cs typeface="等线"/>
            </a:endParaRPr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686D291-29E4-43D8-A53A-29319536034F}" type="slidenum">
              <a:rPr lang="en-US" altLang="zh-CN" sz="1300"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5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002BE0AA-E858-44A0-9618-67A00BDE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96374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E04279B7-BDD2-4EA9-8C3A-99818DE71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896850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11560856-23C0-4B36-B8B5-B55A8BC66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80629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EBD15F7D-FE38-4450-9738-C0CDD8B9C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53046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276AD2A1-4456-4E08-A7B6-2CCC5E847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78445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476D73A8-107C-4D10-A4EF-AF31A8F65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328894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6088BB15-CECF-4D3C-B120-9CFE7966C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19352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8492D0AF-58DD-46EB-854D-9EF11370A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238189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A8FFF29B-FCF4-4C69-B001-3DC3F6B6C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63035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4813B1E7-E838-4418-857C-A9698AD5F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32190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2B7AC084-8FBE-4934-9F6A-052F7BFF1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915194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B3B43A61-7531-4D24-882D-2C1685CAD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476041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07000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4037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46908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36531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42725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76227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3273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01293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2010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18728"/>
      </p:ext>
    </p:extLst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02563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49983-5E5A-47CB-A362-3EABA795B8F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8D00F9-DA2E-C5F3-A729-810D8384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06CBDD7-25E3-0844-C008-B04C24EF3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95082C4F-6746-5FC9-CB5B-DB38CBE4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74844FDA-AFA5-FDB7-36D7-C47A7A7DE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E2C39EA8-9638-4F69-5F85-0859FD7D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4B5A1029-DC8A-61E6-4825-0703F4271D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5B9982B1-7FED-7248-C18B-BE27F067D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A607E7CA-BDD4-621E-BA5C-6C3925BA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631D1-2152-FB3A-F529-58A31079B02E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7703B5AF-1164-04BC-C236-0015C104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DD516CD-EA7F-A33F-CA3C-4A0DAAADA382}"/>
              </a:ext>
            </a:extLst>
          </p:cNvPr>
          <p:cNvSpPr/>
          <p:nvPr/>
        </p:nvSpPr>
        <p:spPr>
          <a:xfrm>
            <a:off x="2852963" y="4952471"/>
            <a:ext cx="64860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TẬP ĐỌC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5131" y="30117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762001"/>
            <a:ext cx="470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1" y="5725326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 VIẾT  BÌNH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126" y="1524000"/>
            <a:ext cx="3931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3266" y="3804791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506056"/>
            <a:ext cx="3714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1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6578058" y="3804791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83026" y="14625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783026" y="3804791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87057" y="3799302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4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19800" y="152400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3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444950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733800" y="381000"/>
            <a:ext cx="2590800" cy="838200"/>
          </a:xfrm>
          <a:prstGeom prst="roundRect">
            <a:avLst>
              <a:gd name="adj" fmla="val 31988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24000" y="1408545"/>
            <a:ext cx="8763000" cy="1219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vi-VN" sz="2400" b="1" i="1" dirty="0">
                <a:solidFill>
                  <a:srgbClr val="FFFF00"/>
                </a:solidFill>
                <a:latin typeface="Times New Roman" pitchFamily="18" charset="0"/>
              </a:rPr>
              <a:t>1.Tiếng mưa trong rừng cọ được so sánh với những âm thanh nào?</a:t>
            </a:r>
            <a:endParaRPr lang="en-US" sz="24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524000" y="2971800"/>
            <a:ext cx="8978900" cy="6477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- So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đổ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thổi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" name="Picture 2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4953000" cy="293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600" y="3733800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52700" y="51054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52700" y="5536837"/>
            <a:ext cx="194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1148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981200" y="1066800"/>
            <a:ext cx="8382000" cy="838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2)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hè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rừng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cọ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thú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537447" y="2794000"/>
            <a:ext cx="9054353" cy="10160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- Về mùa hè, nằm dưới rừng cọ nhìn lên, nhà thơ thấy trời </a:t>
            </a:r>
          </a:p>
          <a:p>
            <a:pPr marL="342900" indent="-342900"/>
            <a:r>
              <a:rPr lang="en-US" sz="2800" b="1" i="1">
                <a:solidFill>
                  <a:schemeClr val="tx2"/>
                </a:solidFill>
              </a:rPr>
              <a:t>xanh qua từng kẽ lá.</a:t>
            </a:r>
          </a:p>
        </p:txBody>
      </p:sp>
      <p:pic>
        <p:nvPicPr>
          <p:cNvPr id="12" name="Picture 11" descr="t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19539"/>
            <a:ext cx="5105400" cy="28860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600" y="457201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419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Đã ai lên rừng cọ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Giữa một buổi trưa hè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Gối đầu lên thảm cỏ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Nhìn trời xanh, lá che...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600" y="2286001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Khổ thơ thứ hai miêu tả rừng cọ  vào buổi trưa hè.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3800" y="532765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24100" y="6172200"/>
            <a:ext cx="1409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519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3" grpId="1"/>
      <p:bldP spid="14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52600" y="228600"/>
            <a:ext cx="8686800" cy="9906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>
                <a:solidFill>
                  <a:srgbClr val="FFFF00"/>
                </a:solidFill>
              </a:rPr>
              <a:t>3/ </a:t>
            </a:r>
            <a:r>
              <a:rPr lang="en-US" sz="3200" b="1" i="1" dirty="0" err="1">
                <a:solidFill>
                  <a:srgbClr val="FFFF00"/>
                </a:solidFill>
              </a:rPr>
              <a:t>Vì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sao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tác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giả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thấy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lá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cọ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giống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như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mặt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trời</a:t>
            </a:r>
            <a:r>
              <a:rPr lang="en-US" sz="3200" b="1" i="1" dirty="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28800" y="1524001"/>
            <a:ext cx="8636000" cy="1295399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</a:rPr>
              <a:t>- </a:t>
            </a:r>
            <a:r>
              <a:rPr lang="en-US" sz="3200" b="1" i="1" dirty="0" err="1">
                <a:solidFill>
                  <a:srgbClr val="990000"/>
                </a:solidFill>
              </a:rPr>
              <a:t>Lá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cọ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hình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quạt</a:t>
            </a:r>
            <a:r>
              <a:rPr lang="en-US" sz="3200" b="1" i="1" dirty="0">
                <a:solidFill>
                  <a:srgbClr val="990000"/>
                </a:solidFill>
              </a:rPr>
              <a:t>, </a:t>
            </a:r>
            <a:r>
              <a:rPr lang="en-US" sz="3200" b="1" i="1" dirty="0" err="1">
                <a:solidFill>
                  <a:srgbClr val="990000"/>
                </a:solidFill>
              </a:rPr>
              <a:t>có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gân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lá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xòe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ra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như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các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tia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</a:p>
          <a:p>
            <a:pPr marL="342900" indent="-342900"/>
            <a:r>
              <a:rPr lang="en-US" sz="3200" b="1" i="1" dirty="0" err="1">
                <a:solidFill>
                  <a:srgbClr val="990000"/>
                </a:solidFill>
              </a:rPr>
              <a:t>nắng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nên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tác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giả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thấy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nó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giống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mặt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trời</a:t>
            </a:r>
            <a:r>
              <a:rPr lang="en-US" sz="3200" b="1" i="1" dirty="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2" y="2895600"/>
            <a:ext cx="545623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324600"/>
            <a:ext cx="685800" cy="228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0" y="3733800"/>
            <a:ext cx="373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423399" y="2907279"/>
            <a:ext cx="10668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5042263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9494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92580" y="1371600"/>
            <a:ext cx="8999220" cy="1524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4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cọ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“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5410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5960" y="437380"/>
            <a:ext cx="8472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3657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cọ ơi! Rừng cọ!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đẹp, lá ngời ngời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yêu thường vẫn gọi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trời xanh của tôi.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2580" y="5449751"/>
            <a:ext cx="2141220" cy="0"/>
          </a:xfrm>
          <a:prstGeom prst="line">
            <a:avLst/>
          </a:prstGeom>
          <a:ln w="25400">
            <a:solidFill>
              <a:schemeClr val="tx2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00651" y="437379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9369123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3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362200" y="381000"/>
            <a:ext cx="7848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524000" y="2133601"/>
            <a:ext cx="9144000" cy="4454525"/>
            <a:chOff x="0" y="2064"/>
            <a:chExt cx="5760" cy="2134"/>
          </a:xfrm>
        </p:grpSpPr>
        <p:pic>
          <p:nvPicPr>
            <p:cNvPr id="11" name="Picture 13" descr="Hinh nen 127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5" descr="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0800" y="33528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ngợi tình yêu quê hương của tác giả qua hình ảnh mặt trời xanh và những dòng thơ tả vẻ đẹp đa dạng của rừng cọ.</a:t>
            </a:r>
            <a:endParaRPr lang="vi-VN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0750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85"/>
            <a:ext cx="8610600" cy="66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3636327"/>
            <a:ext cx="4267200" cy="30469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dung: Ca ngợi tình yêu quê hương của tác giả qua hình ảnh mặt trời xanh và những dòng thơ tả vẻ đẹp đa dạng của rừng cọ.</a:t>
            </a:r>
            <a:endParaRPr lang="vi-VN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7115"/>
      </p:ext>
    </p:extLst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752600" y="22098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52600" y="23495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i="1" dirty="0" err="1">
                <a:latin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0" y="23495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24200" y="2349501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lắng nghe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76400" y="27305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2730501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mưa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05200" y="273050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 trong rừng cọ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752600" y="31877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514600" y="31877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 thác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216400" y="31877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dội về.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752600" y="356870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667000" y="35687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ào ào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505200" y="35687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trận gió.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752600" y="4356100"/>
            <a:ext cx="4267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6096000" y="2235200"/>
            <a:ext cx="43434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6096000" y="4356100"/>
            <a:ext cx="44196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828800" y="43434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362200" y="43434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ai lên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352800" y="43434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752600" y="48006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Giữa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667000" y="48006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một buổi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178300" y="48006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trưa hè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752600" y="52578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Gối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438400" y="52578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đầu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124200" y="52578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 thảm cỏ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752600" y="56388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590800" y="56388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trời xanh,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4114800" y="56388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lá che.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632325" y="6742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6400800" y="22098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6934200" y="22098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7772400" y="22098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dậy sớm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400800" y="26670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7315200" y="26670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708900" y="26670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2800" b="1" i="1">
                <a:latin typeface="Times New Roman" pitchFamily="18" charset="0"/>
              </a:rPr>
              <a:t>rừng cọ tươi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6400800" y="31242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858000" y="31242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xòe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7632700" y="31242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từng tia nắng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6400800" y="35814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Giống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7467600" y="35814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hệt 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8077200" y="35814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như mặt trời.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6324600" y="43942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</a:t>
            </a:r>
            <a:r>
              <a:rPr lang="en-US" sz="2800" b="1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7315200" y="4394201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cọ ơi !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8458200" y="43942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 !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6324600" y="4851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6781800" y="48514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đẹp,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7185025" y="5402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7620000" y="4800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7645400" y="48514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 ngời ngời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172200" y="5232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Tôi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6934200" y="5232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yêu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7696200" y="5232401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thường vẫn gọi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6324600" y="56134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Mặt 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7010400" y="56134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trời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7797800" y="56134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xanh của tôi.</a:t>
            </a: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3276600" y="990601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65" name="AutoShape 72"/>
          <p:cNvSpPr>
            <a:spLocks noChangeArrowheads="1"/>
          </p:cNvSpPr>
          <p:nvPr/>
        </p:nvSpPr>
        <p:spPr bwMode="auto">
          <a:xfrm>
            <a:off x="1752600" y="0"/>
            <a:ext cx="3962400" cy="990600"/>
          </a:xfrm>
          <a:prstGeom prst="horizontalScroll">
            <a:avLst>
              <a:gd name="adj" fmla="val 217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lòng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771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6" grpId="0"/>
      <p:bldP spid="22" grpId="0"/>
      <p:bldP spid="23" grpId="0"/>
      <p:bldP spid="25" grpId="0"/>
      <p:bldP spid="28" grpId="0"/>
      <p:bldP spid="29" grpId="0"/>
      <p:bldP spid="31" grpId="0"/>
      <p:bldP spid="35" grpId="0"/>
      <p:bldP spid="36" grpId="0"/>
      <p:bldP spid="38" grpId="0"/>
      <p:bldP spid="41" grpId="0"/>
      <p:bldP spid="42" grpId="0"/>
      <p:bldP spid="44" grpId="0"/>
      <p:bldP spid="47" grpId="0"/>
      <p:bldP spid="48" grpId="0"/>
      <p:bldP spid="52" grpId="0"/>
      <p:bldP spid="55" grpId="0"/>
      <p:bldP spid="56" grpId="0"/>
      <p:bldP spid="58" grpId="0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988" y="-34925"/>
            <a:ext cx="4362450" cy="347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57" y="3441701"/>
            <a:ext cx="436721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0"/>
            <a:ext cx="4776787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3487739"/>
            <a:ext cx="48085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8401" y="198439"/>
            <a:ext cx="2519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93851" y="3413126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19926" y="34925"/>
            <a:ext cx="2519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cọ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6301" y="3863975"/>
            <a:ext cx="2519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dầu cọ</a:t>
            </a:r>
          </a:p>
        </p:txBody>
      </p:sp>
    </p:spTree>
    <p:extLst>
      <p:ext uri="{BB962C8B-B14F-4D97-AF65-F5344CB8AC3E}">
        <p14:creationId xmlns:p14="http://schemas.microsoft.com/office/powerpoint/2010/main" val="401265237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 flipV="1">
            <a:off x="7924800" y="8305800"/>
            <a:ext cx="12001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256952" y="2971800"/>
            <a:ext cx="755206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2590800" y="934278"/>
            <a:ext cx="7239000" cy="1504122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2576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9314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2"/>
            <a:ext cx="8305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721102"/>
            <a:ext cx="280511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581400" y="3048002"/>
            <a:ext cx="495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1219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69620359"/>
      </p:ext>
    </p:extLst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43136"/>
      </p:ext>
    </p:extLst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C:\Users\PC\Pictures\Pic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99364"/>
      </p:ext>
    </p:extLst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B66093-7591-B8CA-2EFD-6A540772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D9D416-AE7D-5496-F91B-1986ED601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7430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5131" y="30117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762001"/>
            <a:ext cx="470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836884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 VIẾT  BÌNH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126" y="1524000"/>
            <a:ext cx="3931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3266" y="3804791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506056"/>
            <a:ext cx="3714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1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6578058" y="3804791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81400" y="1981200"/>
            <a:ext cx="15011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2200" y="2819400"/>
            <a:ext cx="2209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6266" y="5105400"/>
            <a:ext cx="125393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37932" y="2819400"/>
            <a:ext cx="88206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48600" y="4712732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83026" y="14625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783026" y="3804791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87057" y="3799302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4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19800" y="152400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3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951412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altLang="en-US" sz="3200" dirty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24400" y="1257300"/>
            <a:ext cx="1981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u="sng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870200" y="1831975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CC0000"/>
              </a:solidFill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073564" y="528637"/>
            <a:ext cx="7772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-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lắng nghe, như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00384" y="2929659"/>
            <a:ext cx="3697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86400" y="3008313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mưa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cọ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tiếng thác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 về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ào ào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 gió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305219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924800" y="4023198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230870" y="3513860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48408" y="4486724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0177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  <p:bldP spid="3" grpId="0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3276" y="762001"/>
            <a:ext cx="43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1" y="1905000"/>
            <a:ext cx="37691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xanh,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905000"/>
            <a:ext cx="35573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đẹp,  lá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01346" y="19812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91201" y="2438400"/>
            <a:ext cx="111572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334000" y="2895600"/>
            <a:ext cx="76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02531" y="32766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997536" y="32766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24401" y="4191000"/>
            <a:ext cx="89064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10200" y="45720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18266" y="5029200"/>
            <a:ext cx="10786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19600" y="53721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562600" y="53340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638801" y="5334000"/>
            <a:ext cx="142195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067800" y="1905000"/>
            <a:ext cx="152400" cy="367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677400" y="2438400"/>
            <a:ext cx="15240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9525000" y="28956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9906000" y="3276600"/>
            <a:ext cx="128384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9970192" y="3276600"/>
            <a:ext cx="164408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81534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82296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96012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96774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772989" y="2438400"/>
            <a:ext cx="7620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43400" y="2895600"/>
            <a:ext cx="76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57600" y="32766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81500" y="3200400"/>
            <a:ext cx="952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01786" y="1905000"/>
            <a:ext cx="152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71800" y="4038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390900" y="494607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772400" y="198466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43800" y="28194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001000" y="3276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695111" y="45339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932092" y="4991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7224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6462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534400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09900" y="3657600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86000" y="53340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48000" y="580604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77000" y="2798618"/>
            <a:ext cx="876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620000" y="3235037"/>
            <a:ext cx="65474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620000" y="36576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48550" y="4533900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82000" y="45339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001000" y="4946073"/>
            <a:ext cx="1409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791450" y="53721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629400" y="57912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03218" y="23018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28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24699" y="5946889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 VIẾT  BÌNH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525000" y="456507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711036" y="17673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675856" y="4013697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5937946" y="1919790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76" name="Oval 75"/>
          <p:cNvSpPr/>
          <p:nvPr/>
        </p:nvSpPr>
        <p:spPr>
          <a:xfrm>
            <a:off x="5967345" y="4030771"/>
            <a:ext cx="533400" cy="518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423134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9" grpId="0" animBg="1"/>
      <p:bldP spid="71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ây%20c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1"/>
            <a:ext cx="8382000" cy="56292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304211" y="5934891"/>
            <a:ext cx="7910945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Cọ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(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to,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quạt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462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738688" y="6048375"/>
            <a:ext cx="1814512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Thảm cỏ</a:t>
            </a:r>
          </a:p>
        </p:txBody>
      </p:sp>
      <p:pic>
        <p:nvPicPr>
          <p:cNvPr id="5" name="Picture 12" descr="golfvant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32" y="609600"/>
            <a:ext cx="8881068" cy="52197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4900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872</Words>
  <Application>Microsoft Office PowerPoint</Application>
  <PresentationFormat>Màn hình rộng</PresentationFormat>
  <Paragraphs>184</Paragraphs>
  <Slides>20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HP001 4H</vt:lpstr>
      <vt:lpstr>Times New Roman</vt:lpstr>
      <vt:lpstr>VNI-Times</vt:lpstr>
      <vt:lpstr>Chủ đề của Office</vt:lpstr>
      <vt:lpstr>18_Default Design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107</cp:revision>
  <dcterms:created xsi:type="dcterms:W3CDTF">2006-08-16T00:00:00Z</dcterms:created>
  <dcterms:modified xsi:type="dcterms:W3CDTF">2022-05-12T04:49:13Z</dcterms:modified>
</cp:coreProperties>
</file>