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activeX/activeX3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2"/>
  </p:notesMasterIdLst>
  <p:sldIdLst>
    <p:sldId id="314" r:id="rId2"/>
    <p:sldId id="256" r:id="rId3"/>
    <p:sldId id="257" r:id="rId4"/>
    <p:sldId id="287" r:id="rId5"/>
    <p:sldId id="266" r:id="rId6"/>
    <p:sldId id="261" r:id="rId7"/>
    <p:sldId id="318" r:id="rId8"/>
    <p:sldId id="319" r:id="rId9"/>
    <p:sldId id="320" r:id="rId10"/>
    <p:sldId id="321" r:id="rId11"/>
    <p:sldId id="322" r:id="rId12"/>
    <p:sldId id="274" r:id="rId13"/>
    <p:sldId id="276" r:id="rId14"/>
    <p:sldId id="323" r:id="rId15"/>
    <p:sldId id="324" r:id="rId16"/>
    <p:sldId id="275" r:id="rId17"/>
    <p:sldId id="325" r:id="rId18"/>
    <p:sldId id="263" r:id="rId19"/>
    <p:sldId id="327" r:id="rId20"/>
    <p:sldId id="262" r:id="rId21"/>
    <p:sldId id="280" r:id="rId22"/>
    <p:sldId id="281" r:id="rId23"/>
    <p:sldId id="282" r:id="rId24"/>
    <p:sldId id="283" r:id="rId25"/>
    <p:sldId id="284" r:id="rId26"/>
    <p:sldId id="260" r:id="rId27"/>
    <p:sldId id="285" r:id="rId28"/>
    <p:sldId id="328" r:id="rId29"/>
    <p:sldId id="264" r:id="rId30"/>
    <p:sldId id="26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CC00CC"/>
    <a:srgbClr val="ABDA2A"/>
    <a:srgbClr val="7DCC32"/>
    <a:srgbClr val="262626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3687" autoAdjust="0"/>
  </p:normalViewPr>
  <p:slideViewPr>
    <p:cSldViewPr snapToGrid="0">
      <p:cViewPr varScale="1">
        <p:scale>
          <a:sx n="53" d="100"/>
          <a:sy n="53" d="100"/>
        </p:scale>
        <p:origin x="1056" y="3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D0E66-46D7-4B7D-BA28-7A85180D5968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898D-60F4-4B9F-BB41-F03D4893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4898D-60F4-4B9F-BB41-F03D4893E5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9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4898D-60F4-4B9F-BB41-F03D4893E5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2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4898D-60F4-4B9F-BB41-F03D4893E5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8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4898D-60F4-4B9F-BB41-F03D4893E5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9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2EDC1C8-E89D-8EC0-E94B-41F5AC344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5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870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5" r:id="rId4"/>
    <p:sldLayoutId id="2147483656" r:id="rId5"/>
    <p:sldLayoutId id="2147483657" r:id="rId6"/>
    <p:sldLayoutId id="2147483660" r:id="rId7"/>
    <p:sldLayoutId id="2147483659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3.xml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7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90" y="1274274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5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816749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75178" y="4902200"/>
            <a:ext cx="6070658" cy="923215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54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4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8353665" y="3704589"/>
            <a:ext cx="2844800" cy="246221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 người đều bận</a:t>
            </a:r>
          </a:p>
          <a:p>
            <a:r>
              <a:rPr lang="en-US" sz="2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 đời rộn vui</a:t>
            </a:r>
          </a:p>
          <a:p>
            <a:r>
              <a:rPr lang="en-US" sz="2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vừa ra đời</a:t>
            </a:r>
          </a:p>
          <a:p>
            <a:r>
              <a:rPr lang="en-US" sz="2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chăng điều đó</a:t>
            </a:r>
          </a:p>
          <a:p>
            <a:r>
              <a:rPr lang="en-US" sz="2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đem vui nhỏ</a:t>
            </a:r>
          </a:p>
          <a:p>
            <a:r>
              <a:rPr lang="en-US" sz="2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vào đời chung.</a:t>
            </a:r>
          </a:p>
          <a:p>
            <a:pPr algn="r"/>
            <a:r>
              <a:rPr lang="en-US" sz="2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TRINH ĐƯỜNG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806549" y="725639"/>
            <a:ext cx="3006453" cy="34778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thu bận xanh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Hồng bận chảy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xe bận chạy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 bận tính ngày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chim bận bay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hoa bận đỏ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 bận vẫy gió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bận thành thơ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bận vào mùa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 bận làm lửa.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838336" y="11571"/>
            <a:ext cx="451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4270264" y="725639"/>
            <a:ext cx="26004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bận cấy lúa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bận đánh thù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bận hát ru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bận thổi nấu.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con bận bú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ngủ bận chơi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tập khóc cười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nhìn ánh sáng.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14D174B-E2ED-9CD0-ACDB-E7835DC5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44359" r="43367" b="17159"/>
          <a:stretch/>
        </p:blipFill>
        <p:spPr>
          <a:xfrm>
            <a:off x="7861337" y="85559"/>
            <a:ext cx="3516807" cy="3612364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BF9113C5-DC83-5887-44F6-0B72B072639F}"/>
              </a:ext>
            </a:extLst>
          </p:cNvPr>
          <p:cNvGrpSpPr/>
          <p:nvPr/>
        </p:nvGrpSpPr>
        <p:grpSpPr>
          <a:xfrm>
            <a:off x="401854" y="6121082"/>
            <a:ext cx="2884548" cy="713772"/>
            <a:chOff x="508724" y="6144228"/>
            <a:chExt cx="2884548" cy="713772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FCCF681B-AAA9-6638-BE3A-5018EF2E0CCE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AF07648B-A8BA-81CF-AD04-AF3125EE9554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6AFB235B-82FA-366F-43C7-22F2A1014C01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C97836FF-1628-B55C-9370-1F96B7E72C0F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>
                    <a:solidFill>
                      <a:schemeClr val="bg1"/>
                    </a:solidFill>
                  </a:rPr>
                  <a:t>2</a:t>
                </a:r>
                <a:endParaRPr lang="en-US" sz="4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D218354-A8C6-AA82-5277-DF87E30C02FD}"/>
              </a:ext>
            </a:extLst>
          </p:cNvPr>
          <p:cNvSpPr txBox="1"/>
          <p:nvPr/>
        </p:nvSpPr>
        <p:spPr>
          <a:xfrm>
            <a:off x="1151231" y="6207454"/>
            <a:ext cx="214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</a:t>
            </a:r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khổ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1BC1934-7FF1-9B89-4999-F9E1CB92E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3" b="38845" l="42322" r="93464">
                        <a14:foregroundMark x1="44516" y1="26938" x2="44516" y2="26938"/>
                        <a14:foregroundMark x1="43739" y1="26543" x2="43739" y2="30854"/>
                        <a14:foregroundMark x1="43739" y1="30854" x2="43739" y2="30854"/>
                        <a14:foregroundMark x1="42413" y1="28125" x2="42413" y2="28125"/>
                        <a14:foregroundMark x1="51097" y1="35522" x2="61106" y2="36274"/>
                        <a14:foregroundMark x1="60969" y1="36788" x2="69378" y2="37065"/>
                        <a14:foregroundMark x1="73720" y1="38212" x2="78336" y2="37579"/>
                        <a14:foregroundMark x1="85238" y1="37184" x2="90174" y2="35245"/>
                        <a14:foregroundMark x1="92413" y1="27453" x2="92413" y2="27453"/>
                        <a14:foregroundMark x1="82678" y1="38370" x2="82678" y2="38370"/>
                        <a14:foregroundMark x1="61106" y1="37579" x2="74589" y2="38212"/>
                        <a14:foregroundMark x1="68601" y1="38608" x2="74771" y2="39003"/>
                        <a14:foregroundMark x1="74771" y1="39003" x2="80027" y2="38884"/>
                        <a14:foregroundMark x1="80027" y1="38884" x2="81216" y2="38884"/>
                        <a14:foregroundMark x1="59781" y1="8940" x2="60695" y2="10997"/>
                        <a14:foregroundMark x1="61883" y1="9454" x2="61289" y2="11116"/>
                        <a14:foregroundMark x1="61883" y1="8663" x2="61883" y2="8663"/>
                        <a14:foregroundMark x1="55576" y1="10878" x2="55576" y2="10878"/>
                        <a14:foregroundMark x1="51554" y1="11511" x2="53793" y2="12935"/>
                        <a14:foregroundMark x1="54662" y1="12816" x2="56170" y2="11511"/>
                        <a14:foregroundMark x1="50640" y1="10997" x2="50640" y2="10997"/>
                        <a14:foregroundMark x1="61426" y1="14517" x2="67185" y2="14359"/>
                        <a14:foregroundMark x1="67185" y1="14359" x2="77148" y2="14359"/>
                        <a14:foregroundMark x1="68921" y1="17603" x2="77742" y2="16851"/>
                        <a14:foregroundMark x1="79707" y1="14241" x2="85375" y2="11274"/>
                        <a14:foregroundMark x1="89580" y1="11907" x2="90631" y2="15665"/>
                        <a14:foregroundMark x1="87934" y1="17366" x2="92276" y2="16456"/>
                        <a14:foregroundMark x1="92139" y1="12421" x2="92276" y2="12816"/>
                        <a14:foregroundMark x1="92596" y1="12698" x2="93464" y2="13845"/>
                        <a14:foregroundMark x1="67870" y1="17484" x2="67870" y2="17484"/>
                        <a14:foregroundMark x1="61106" y1="11392" x2="61106" y2="11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59" t="5988" r="5326" b="59568"/>
          <a:stretch/>
        </p:blipFill>
        <p:spPr>
          <a:xfrm>
            <a:off x="3128564" y="3393273"/>
            <a:ext cx="4190768" cy="2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5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8353665" y="3704589"/>
            <a:ext cx="2844800" cy="246221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 người đều bận</a:t>
            </a:r>
          </a:p>
          <a:p>
            <a:r>
              <a:rPr lang="en-US" sz="2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 đời rộn vui</a:t>
            </a:r>
          </a:p>
          <a:p>
            <a:r>
              <a:rPr lang="en-US" sz="2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vừa ra đời</a:t>
            </a:r>
          </a:p>
          <a:p>
            <a:r>
              <a:rPr lang="en-US" sz="2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chăng điều đó</a:t>
            </a:r>
          </a:p>
          <a:p>
            <a:r>
              <a:rPr lang="en-US" sz="2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đem vui nhỏ</a:t>
            </a:r>
          </a:p>
          <a:p>
            <a:r>
              <a:rPr lang="en-US" sz="2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vào đời chung.</a:t>
            </a:r>
          </a:p>
          <a:p>
            <a:pPr algn="r"/>
            <a:r>
              <a:rPr lang="en-US" sz="2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TRINH ĐƯỜNG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806549" y="725639"/>
            <a:ext cx="3006453" cy="34778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thu bận xanh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Hồng bận chảy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xe bận chạy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 bận tính ngày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chim bận bay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hoa bận đỏ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 bận vẫy gió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bận thành thơ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bận vào mùa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 bận làm lửa.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838336" y="11571"/>
            <a:ext cx="451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4270264" y="725639"/>
            <a:ext cx="26004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bận cấy lúa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bận đánh thù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bận hát ru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bận thổi nấu.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con bận bú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ngủ bận chơi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tập khóc cười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nhìn ánh sáng.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14D174B-E2ED-9CD0-ACDB-E7835DC5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44359" r="43367" b="17159"/>
          <a:stretch/>
        </p:blipFill>
        <p:spPr>
          <a:xfrm>
            <a:off x="7861337" y="85559"/>
            <a:ext cx="3516807" cy="361236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1BC1934-7FF1-9B89-4999-F9E1CB92E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3" b="38845" l="42322" r="93464">
                        <a14:foregroundMark x1="44516" y1="26938" x2="44516" y2="26938"/>
                        <a14:foregroundMark x1="43739" y1="26543" x2="43739" y2="30854"/>
                        <a14:foregroundMark x1="43739" y1="30854" x2="43739" y2="30854"/>
                        <a14:foregroundMark x1="42413" y1="28125" x2="42413" y2="28125"/>
                        <a14:foregroundMark x1="51097" y1="35522" x2="61106" y2="36274"/>
                        <a14:foregroundMark x1="60969" y1="36788" x2="69378" y2="37065"/>
                        <a14:foregroundMark x1="73720" y1="38212" x2="78336" y2="37579"/>
                        <a14:foregroundMark x1="85238" y1="37184" x2="90174" y2="35245"/>
                        <a14:foregroundMark x1="92413" y1="27453" x2="92413" y2="27453"/>
                        <a14:foregroundMark x1="82678" y1="38370" x2="82678" y2="38370"/>
                        <a14:foregroundMark x1="61106" y1="37579" x2="74589" y2="38212"/>
                        <a14:foregroundMark x1="68601" y1="38608" x2="74771" y2="39003"/>
                        <a14:foregroundMark x1="74771" y1="39003" x2="80027" y2="38884"/>
                        <a14:foregroundMark x1="80027" y1="38884" x2="81216" y2="38884"/>
                        <a14:foregroundMark x1="59781" y1="8940" x2="60695" y2="10997"/>
                        <a14:foregroundMark x1="61883" y1="9454" x2="61289" y2="11116"/>
                        <a14:foregroundMark x1="61883" y1="8663" x2="61883" y2="8663"/>
                        <a14:foregroundMark x1="55576" y1="10878" x2="55576" y2="10878"/>
                        <a14:foregroundMark x1="51554" y1="11511" x2="53793" y2="12935"/>
                        <a14:foregroundMark x1="54662" y1="12816" x2="56170" y2="11511"/>
                        <a14:foregroundMark x1="50640" y1="10997" x2="50640" y2="10997"/>
                        <a14:foregroundMark x1="61426" y1="14517" x2="67185" y2="14359"/>
                        <a14:foregroundMark x1="67185" y1="14359" x2="77148" y2="14359"/>
                        <a14:foregroundMark x1="68921" y1="17603" x2="77742" y2="16851"/>
                        <a14:foregroundMark x1="79707" y1="14241" x2="85375" y2="11274"/>
                        <a14:foregroundMark x1="89580" y1="11907" x2="90631" y2="15665"/>
                        <a14:foregroundMark x1="87934" y1="17366" x2="92276" y2="16456"/>
                        <a14:foregroundMark x1="92139" y1="12421" x2="92276" y2="12816"/>
                        <a14:foregroundMark x1="92596" y1="12698" x2="93464" y2="13845"/>
                        <a14:foregroundMark x1="67870" y1="17484" x2="67870" y2="17484"/>
                        <a14:foregroundMark x1="61106" y1="11392" x2="61106" y2="11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59" t="5988" r="5326" b="59568"/>
          <a:stretch/>
        </p:blipFill>
        <p:spPr>
          <a:xfrm>
            <a:off x="3128564" y="3393273"/>
            <a:ext cx="4190768" cy="2993404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1C01A711-3A44-3444-7A4B-D826B2C03F51}"/>
              </a:ext>
            </a:extLst>
          </p:cNvPr>
          <p:cNvGrpSpPr/>
          <p:nvPr/>
        </p:nvGrpSpPr>
        <p:grpSpPr>
          <a:xfrm>
            <a:off x="264469" y="6085727"/>
            <a:ext cx="3291530" cy="713772"/>
            <a:chOff x="508724" y="6144228"/>
            <a:chExt cx="3291530" cy="713772"/>
          </a:xfrm>
        </p:grpSpPr>
        <p:sp>
          <p:nvSpPr>
            <p:cNvPr id="9" name="Hình chữ nhật: Góc Tròn 8">
              <a:extLst>
                <a:ext uri="{FF2B5EF4-FFF2-40B4-BE49-F238E27FC236}">
                  <a16:creationId xmlns:a16="http://schemas.microsoft.com/office/drawing/2014/main" id="{D1CF8950-1B4A-6896-7973-F6DB3ACD7383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AFE688B8-46B6-C1B4-2238-7070F9D6C01C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Hình Bầu dục 10">
                <a:extLst>
                  <a:ext uri="{FF2B5EF4-FFF2-40B4-BE49-F238E27FC236}">
                    <a16:creationId xmlns:a16="http://schemas.microsoft.com/office/drawing/2014/main" id="{2454EE28-CBA7-25F6-C242-F49C35455495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Hình Bầu dục 11">
                <a:extLst>
                  <a:ext uri="{FF2B5EF4-FFF2-40B4-BE49-F238E27FC236}">
                    <a16:creationId xmlns:a16="http://schemas.microsoft.com/office/drawing/2014/main" id="{DD9F7FB1-49EC-5DB9-20EC-33618C67CF3A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B5D86FF-1E92-DEB2-346C-456278428887}"/>
              </a:ext>
            </a:extLst>
          </p:cNvPr>
          <p:cNvSpPr txBox="1"/>
          <p:nvPr/>
        </p:nvSpPr>
        <p:spPr>
          <a:xfrm>
            <a:off x="962507" y="6181431"/>
            <a:ext cx="272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Nối tiếp khổ</a:t>
            </a:r>
          </a:p>
        </p:txBody>
      </p:sp>
    </p:spTree>
    <p:extLst>
      <p:ext uri="{BB962C8B-B14F-4D97-AF65-F5344CB8AC3E}">
        <p14:creationId xmlns:p14="http://schemas.microsoft.com/office/powerpoint/2010/main" val="7875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36A1F84-F31B-952F-D486-100CFB2B258A}"/>
              </a:ext>
            </a:extLst>
          </p:cNvPr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TỪ KHÓ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BD41A48-1B86-A308-9B94-7AA933ABC111}"/>
              </a:ext>
            </a:extLst>
          </p:cNvPr>
          <p:cNvSpPr txBox="1"/>
          <p:nvPr/>
        </p:nvSpPr>
        <p:spPr>
          <a:xfrm>
            <a:off x="3794192" y="818646"/>
            <a:ext cx="4603615" cy="4905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lịch </a:t>
            </a:r>
          </a:p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lửa</a:t>
            </a:r>
          </a:p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cấy lúa</a:t>
            </a:r>
          </a:p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 nấu</a:t>
            </a:r>
          </a:p>
        </p:txBody>
      </p:sp>
    </p:spTree>
    <p:extLst>
      <p:ext uri="{BB962C8B-B14F-4D97-AF65-F5344CB8AC3E}">
        <p14:creationId xmlns:p14="http://schemas.microsoft.com/office/powerpoint/2010/main" val="41889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84BB4C5-C204-FC3B-A234-992632B583D0}"/>
              </a:ext>
            </a:extLst>
          </p:cNvPr>
          <p:cNvSpPr txBox="1"/>
          <p:nvPr/>
        </p:nvSpPr>
        <p:spPr>
          <a:xfrm>
            <a:off x="4094978" y="10581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KHỔ THƠ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6CF3BA4-4B90-D3E2-CC65-208CEA450D48}"/>
              </a:ext>
            </a:extLst>
          </p:cNvPr>
          <p:cNvSpPr txBox="1"/>
          <p:nvPr/>
        </p:nvSpPr>
        <p:spPr>
          <a:xfrm>
            <a:off x="3858758" y="1344746"/>
            <a:ext cx="5958840" cy="330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 xanh</a:t>
            </a:r>
            <a:r>
              <a:rPr lang="en-US" sz="36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 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 Hồng</a:t>
            </a:r>
            <a:r>
              <a:rPr lang="en-US" sz="36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 chảy</a:t>
            </a:r>
            <a:r>
              <a:rPr lang="en-US" sz="36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 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xe</a:t>
            </a:r>
            <a:r>
              <a:rPr lang="en-US" sz="36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 chạy</a:t>
            </a:r>
            <a:r>
              <a:rPr lang="en-US" sz="36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Lịch</a:t>
            </a:r>
            <a:r>
              <a:rPr lang="en-US" sz="36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 tính ngày</a:t>
            </a:r>
            <a:r>
              <a:rPr lang="en-US" sz="36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6113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84BB4C5-C204-FC3B-A234-992632B583D0}"/>
              </a:ext>
            </a:extLst>
          </p:cNvPr>
          <p:cNvSpPr txBox="1"/>
          <p:nvPr/>
        </p:nvSpPr>
        <p:spPr>
          <a:xfrm>
            <a:off x="4094978" y="10581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KHỔ THƠ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6CF3BA4-4B90-D3E2-CC65-208CEA450D48}"/>
              </a:ext>
            </a:extLst>
          </p:cNvPr>
          <p:cNvSpPr txBox="1"/>
          <p:nvPr/>
        </p:nvSpPr>
        <p:spPr>
          <a:xfrm>
            <a:off x="3858758" y="1344746"/>
            <a:ext cx="5958840" cy="330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 xanh</a:t>
            </a: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 Hồng</a:t>
            </a: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 chảy</a:t>
            </a: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xe</a:t>
            </a: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 chạy</a:t>
            </a: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Lịch</a:t>
            </a: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 tính ngày</a:t>
            </a: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64618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1BC1934-7FF1-9B89-4999-F9E1CB92E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63" b="38845" l="42322" r="93464">
                        <a14:foregroundMark x1="44516" y1="26938" x2="44516" y2="26938"/>
                        <a14:foregroundMark x1="43739" y1="26543" x2="43739" y2="30854"/>
                        <a14:foregroundMark x1="43739" y1="30854" x2="43739" y2="30854"/>
                        <a14:foregroundMark x1="42413" y1="28125" x2="42413" y2="28125"/>
                        <a14:foregroundMark x1="51097" y1="35522" x2="61106" y2="36274"/>
                        <a14:foregroundMark x1="60969" y1="36788" x2="69378" y2="37065"/>
                        <a14:foregroundMark x1="73720" y1="38212" x2="78336" y2="37579"/>
                        <a14:foregroundMark x1="85238" y1="37184" x2="90174" y2="35245"/>
                        <a14:foregroundMark x1="92413" y1="27453" x2="92413" y2="27453"/>
                        <a14:foregroundMark x1="82678" y1="38370" x2="82678" y2="38370"/>
                        <a14:foregroundMark x1="61106" y1="37579" x2="74589" y2="38212"/>
                        <a14:foregroundMark x1="68601" y1="38608" x2="74771" y2="39003"/>
                        <a14:foregroundMark x1="74771" y1="39003" x2="80027" y2="38884"/>
                        <a14:foregroundMark x1="80027" y1="38884" x2="81216" y2="38884"/>
                        <a14:foregroundMark x1="59781" y1="8940" x2="60695" y2="10997"/>
                        <a14:foregroundMark x1="61883" y1="9454" x2="61289" y2="11116"/>
                        <a14:foregroundMark x1="61883" y1="8663" x2="61883" y2="8663"/>
                        <a14:foregroundMark x1="55576" y1="10878" x2="55576" y2="10878"/>
                        <a14:foregroundMark x1="51554" y1="11511" x2="53793" y2="12935"/>
                        <a14:foregroundMark x1="54662" y1="12816" x2="56170" y2="11511"/>
                        <a14:foregroundMark x1="50640" y1="10997" x2="50640" y2="10997"/>
                        <a14:foregroundMark x1="61426" y1="14517" x2="67185" y2="14359"/>
                        <a14:foregroundMark x1="67185" y1="14359" x2="77148" y2="14359"/>
                        <a14:foregroundMark x1="68921" y1="17603" x2="77742" y2="16851"/>
                        <a14:foregroundMark x1="79707" y1="14241" x2="85375" y2="11274"/>
                        <a14:foregroundMark x1="89580" y1="11907" x2="90631" y2="15665"/>
                        <a14:foregroundMark x1="87934" y1="17366" x2="92276" y2="16456"/>
                        <a14:foregroundMark x1="92139" y1="12421" x2="92276" y2="12816"/>
                        <a14:foregroundMark x1="92596" y1="12698" x2="93464" y2="13845"/>
                        <a14:foregroundMark x1="67870" y1="17484" x2="67870" y2="17484"/>
                        <a14:foregroundMark x1="61106" y1="11392" x2="61106" y2="11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59" t="5988" r="5326" b="59568"/>
          <a:stretch/>
        </p:blipFill>
        <p:spPr>
          <a:xfrm>
            <a:off x="3128564" y="3393273"/>
            <a:ext cx="4190768" cy="299340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8353665" y="3704589"/>
            <a:ext cx="2844800" cy="246221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 người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 đời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 vui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vừa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 đời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chăng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 đó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đem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nhỏ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vào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 chung.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TRINH ĐƯỜNG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806549" y="725639"/>
            <a:ext cx="3006453" cy="34778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thu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xanh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Hồng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chảy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xe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chạy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ngày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chim/bận bay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hoa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đỏ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 gió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 thơ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 mùa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làm lửa</a:t>
            </a:r>
            <a:r>
              <a:rPr lang="en-US" sz="2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838336" y="11571"/>
            <a:ext cx="451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4270264" y="725639"/>
            <a:ext cx="2780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cấy lúa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 thù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 ru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 nấu.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con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bú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ngủ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chơi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tập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 cười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nhìn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 sáng.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14D174B-E2ED-9CD0-ACDB-E7835DC5A5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44359" r="43367" b="17159"/>
          <a:stretch/>
        </p:blipFill>
        <p:spPr>
          <a:xfrm>
            <a:off x="7861337" y="85559"/>
            <a:ext cx="3516807" cy="3612364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AEDD8C03-EE1E-2842-A7E8-17DEB39E71A4}"/>
              </a:ext>
            </a:extLst>
          </p:cNvPr>
          <p:cNvGrpSpPr/>
          <p:nvPr/>
        </p:nvGrpSpPr>
        <p:grpSpPr>
          <a:xfrm>
            <a:off x="339357" y="6116197"/>
            <a:ext cx="3291530" cy="713772"/>
            <a:chOff x="508724" y="6144228"/>
            <a:chExt cx="3291530" cy="713772"/>
          </a:xfrm>
        </p:grpSpPr>
        <p:sp>
          <p:nvSpPr>
            <p:cNvPr id="9" name="Hình chữ nhật: Góc Tròn 8">
              <a:extLst>
                <a:ext uri="{FF2B5EF4-FFF2-40B4-BE49-F238E27FC236}">
                  <a16:creationId xmlns:a16="http://schemas.microsoft.com/office/drawing/2014/main" id="{5F9CC108-3706-DF6B-7EB5-DAA9C81AC991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FFF68CBD-5DA0-2368-AEC7-8BE0A71EB700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Hình Bầu dục 10">
                <a:extLst>
                  <a:ext uri="{FF2B5EF4-FFF2-40B4-BE49-F238E27FC236}">
                    <a16:creationId xmlns:a16="http://schemas.microsoft.com/office/drawing/2014/main" id="{CCFFE36E-F775-2849-F25B-5B52347B5F86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Hình Bầu dục 11">
                <a:extLst>
                  <a:ext uri="{FF2B5EF4-FFF2-40B4-BE49-F238E27FC236}">
                    <a16:creationId xmlns:a16="http://schemas.microsoft.com/office/drawing/2014/main" id="{789D4436-FE45-8D34-7000-6E990AC01471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9571AF2-9909-7A68-393E-3A4FA1539DF0}"/>
              </a:ext>
            </a:extLst>
          </p:cNvPr>
          <p:cNvSpPr txBox="1"/>
          <p:nvPr/>
        </p:nvSpPr>
        <p:spPr>
          <a:xfrm>
            <a:off x="1006764" y="6213975"/>
            <a:ext cx="272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Nối tiếp khổ</a:t>
            </a: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9AC95E52-6E96-A028-5C3E-754BF1F01C79}"/>
              </a:ext>
            </a:extLst>
          </p:cNvPr>
          <p:cNvCxnSpPr>
            <a:cxnSpLocks/>
          </p:cNvCxnSpPr>
          <p:nvPr/>
        </p:nvCxnSpPr>
        <p:spPr>
          <a:xfrm>
            <a:off x="924871" y="1454745"/>
            <a:ext cx="121888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FE09BC11-DCFE-96B7-2290-3F14966F6EEF}"/>
              </a:ext>
            </a:extLst>
          </p:cNvPr>
          <p:cNvCxnSpPr>
            <a:cxnSpLocks/>
          </p:cNvCxnSpPr>
          <p:nvPr/>
        </p:nvCxnSpPr>
        <p:spPr>
          <a:xfrm>
            <a:off x="1915651" y="3768477"/>
            <a:ext cx="110808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7A3ECB5F-8FAF-E979-C4C5-95434BC9DBB9}"/>
              </a:ext>
            </a:extLst>
          </p:cNvPr>
          <p:cNvCxnSpPr>
            <a:cxnSpLocks/>
          </p:cNvCxnSpPr>
          <p:nvPr/>
        </p:nvCxnSpPr>
        <p:spPr>
          <a:xfrm>
            <a:off x="5505827" y="1417674"/>
            <a:ext cx="100734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09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30A6727E-74B9-FF19-CE33-1E3E613F39CF}"/>
              </a:ext>
            </a:extLst>
          </p:cNvPr>
          <p:cNvSpPr/>
          <p:nvPr/>
        </p:nvSpPr>
        <p:spPr>
          <a:xfrm>
            <a:off x="176437" y="1694417"/>
            <a:ext cx="118022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Sông Hồng: </a:t>
            </a:r>
          </a:p>
          <a:p>
            <a:pPr algn="ctr"/>
            <a:r>
              <a:rPr lang="en-US" sz="3200" b="1">
                <a:solidFill>
                  <a:srgbClr val="00B050"/>
                </a:solidFill>
                <a:latin typeface="UTM Avo" panose="02040603050506020204" pitchFamily="18" charset="0"/>
                <a:cs typeface="Times New Roman" pitchFamily="18" charset="0"/>
              </a:rPr>
              <a:t>Sông lớn nhất miền Bắc nước ta.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D79E67-75ED-C865-07B3-7D053FB5B515}"/>
              </a:ext>
            </a:extLst>
          </p:cNvPr>
          <p:cNvSpPr/>
          <p:nvPr/>
        </p:nvSpPr>
        <p:spPr>
          <a:xfrm>
            <a:off x="213360" y="3085281"/>
            <a:ext cx="11765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Vào mùa:</a:t>
            </a:r>
          </a:p>
          <a:p>
            <a:pPr algn="ctr"/>
            <a:r>
              <a:rPr lang="en-US" sz="3200" b="1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Bước vào thời gian gieo hạt, cấy lúa hoặc gặt hái.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180520-0B72-B4EC-9D55-2D044AC88902}"/>
              </a:ext>
            </a:extLst>
          </p:cNvPr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nghĩa từ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FC9F88C-A55B-962C-1C88-D2F09E08D241}"/>
              </a:ext>
            </a:extLst>
          </p:cNvPr>
          <p:cNvSpPr/>
          <p:nvPr/>
        </p:nvSpPr>
        <p:spPr>
          <a:xfrm>
            <a:off x="454660" y="4377992"/>
            <a:ext cx="11765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Đánh thù: </a:t>
            </a:r>
          </a:p>
          <a:p>
            <a:pPr algn="ctr"/>
            <a:r>
              <a:rPr lang="en-US" sz="3200" b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Đánh giặc, bảo vệ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250970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1BC1934-7FF1-9B89-4999-F9E1CB92E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63" b="38845" l="42322" r="93464">
                        <a14:foregroundMark x1="44516" y1="26938" x2="44516" y2="26938"/>
                        <a14:foregroundMark x1="43739" y1="26543" x2="43739" y2="30854"/>
                        <a14:foregroundMark x1="43739" y1="30854" x2="43739" y2="30854"/>
                        <a14:foregroundMark x1="42413" y1="28125" x2="42413" y2="28125"/>
                        <a14:foregroundMark x1="51097" y1="35522" x2="61106" y2="36274"/>
                        <a14:foregroundMark x1="60969" y1="36788" x2="69378" y2="37065"/>
                        <a14:foregroundMark x1="73720" y1="38212" x2="78336" y2="37579"/>
                        <a14:foregroundMark x1="85238" y1="37184" x2="90174" y2="35245"/>
                        <a14:foregroundMark x1="92413" y1="27453" x2="92413" y2="27453"/>
                        <a14:foregroundMark x1="82678" y1="38370" x2="82678" y2="38370"/>
                        <a14:foregroundMark x1="61106" y1="37579" x2="74589" y2="38212"/>
                        <a14:foregroundMark x1="68601" y1="38608" x2="74771" y2="39003"/>
                        <a14:foregroundMark x1="74771" y1="39003" x2="80027" y2="38884"/>
                        <a14:foregroundMark x1="80027" y1="38884" x2="81216" y2="38884"/>
                        <a14:foregroundMark x1="59781" y1="8940" x2="60695" y2="10997"/>
                        <a14:foregroundMark x1="61883" y1="9454" x2="61289" y2="11116"/>
                        <a14:foregroundMark x1="61883" y1="8663" x2="61883" y2="8663"/>
                        <a14:foregroundMark x1="55576" y1="10878" x2="55576" y2="10878"/>
                        <a14:foregroundMark x1="51554" y1="11511" x2="53793" y2="12935"/>
                        <a14:foregroundMark x1="54662" y1="12816" x2="56170" y2="11511"/>
                        <a14:foregroundMark x1="50640" y1="10997" x2="50640" y2="10997"/>
                        <a14:foregroundMark x1="61426" y1="14517" x2="67185" y2="14359"/>
                        <a14:foregroundMark x1="67185" y1="14359" x2="77148" y2="14359"/>
                        <a14:foregroundMark x1="68921" y1="17603" x2="77742" y2="16851"/>
                        <a14:foregroundMark x1="79707" y1="14241" x2="85375" y2="11274"/>
                        <a14:foregroundMark x1="89580" y1="11907" x2="90631" y2="15665"/>
                        <a14:foregroundMark x1="87934" y1="17366" x2="92276" y2="16456"/>
                        <a14:foregroundMark x1="92139" y1="12421" x2="92276" y2="12816"/>
                        <a14:foregroundMark x1="92596" y1="12698" x2="93464" y2="13845"/>
                        <a14:foregroundMark x1="67870" y1="17484" x2="67870" y2="17484"/>
                        <a14:foregroundMark x1="61106" y1="11392" x2="61106" y2="11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59" t="5988" r="5326" b="59568"/>
          <a:stretch/>
        </p:blipFill>
        <p:spPr>
          <a:xfrm>
            <a:off x="3128564" y="3393273"/>
            <a:ext cx="4190768" cy="299340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8353665" y="3704589"/>
            <a:ext cx="2844800" cy="246221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 người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 đời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 vui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vừa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 đời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chăng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 đó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đem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nhỏ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vào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 chung.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TRINH ĐƯỜNG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806549" y="725639"/>
            <a:ext cx="3006453" cy="34778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thu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xanh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Hồng/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chảy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xe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chạy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ngày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chim/bận bay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hoa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đỏ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 gió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 thơ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/vào mùa/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làm lửa</a:t>
            </a:r>
            <a:r>
              <a:rPr lang="en-US" sz="2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838336" y="11571"/>
            <a:ext cx="451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4270264" y="725639"/>
            <a:ext cx="2780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cấy lúa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/đánh thù/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 ru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 nấu.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con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bú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ngủ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chơi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tập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 cười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nhìn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 sáng.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14D174B-E2ED-9CD0-ACDB-E7835DC5A5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44359" r="43367" b="17159"/>
          <a:stretch/>
        </p:blipFill>
        <p:spPr>
          <a:xfrm>
            <a:off x="7861337" y="85559"/>
            <a:ext cx="3516807" cy="3612364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1B3C9CAD-9FA9-B275-6FE9-3469CBEAB212}"/>
              </a:ext>
            </a:extLst>
          </p:cNvPr>
          <p:cNvGrpSpPr/>
          <p:nvPr/>
        </p:nvGrpSpPr>
        <p:grpSpPr>
          <a:xfrm>
            <a:off x="11489" y="6108609"/>
            <a:ext cx="3872997" cy="713772"/>
            <a:chOff x="508724" y="6144228"/>
            <a:chExt cx="3872997" cy="713772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0B5DC453-F5BF-273B-DA5D-D7501AE76C87}"/>
                </a:ext>
              </a:extLst>
            </p:cNvPr>
            <p:cNvSpPr/>
            <p:nvPr/>
          </p:nvSpPr>
          <p:spPr>
            <a:xfrm>
              <a:off x="548471" y="6177626"/>
              <a:ext cx="3833250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BA1D6CA6-85F3-5736-14A6-4DB252B74D40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8C8E6EAA-DF22-4CA5-A0D2-15BA565BDC8A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82942A25-295E-A66A-2647-1EBF1C825027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BA8FA3C-A3E3-1E1F-7A9B-53B1595894A3}"/>
              </a:ext>
            </a:extLst>
          </p:cNvPr>
          <p:cNvSpPr txBox="1"/>
          <p:nvPr/>
        </p:nvSpPr>
        <p:spPr>
          <a:xfrm>
            <a:off x="709527" y="6204313"/>
            <a:ext cx="3428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15078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B0957E7-B397-E4FD-D69C-DF854142B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79" y="828476"/>
            <a:ext cx="5716441" cy="520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1BC1934-7FF1-9B89-4999-F9E1CB92E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63" b="38845" l="42322" r="93464">
                        <a14:foregroundMark x1="44516" y1="26938" x2="44516" y2="26938"/>
                        <a14:foregroundMark x1="43739" y1="26543" x2="43739" y2="30854"/>
                        <a14:foregroundMark x1="43739" y1="30854" x2="43739" y2="30854"/>
                        <a14:foregroundMark x1="42413" y1="28125" x2="42413" y2="28125"/>
                        <a14:foregroundMark x1="51097" y1="35522" x2="61106" y2="36274"/>
                        <a14:foregroundMark x1="60969" y1="36788" x2="69378" y2="37065"/>
                        <a14:foregroundMark x1="73720" y1="38212" x2="78336" y2="37579"/>
                        <a14:foregroundMark x1="85238" y1="37184" x2="90174" y2="35245"/>
                        <a14:foregroundMark x1="92413" y1="27453" x2="92413" y2="27453"/>
                        <a14:foregroundMark x1="82678" y1="38370" x2="82678" y2="38370"/>
                        <a14:foregroundMark x1="61106" y1="37579" x2="74589" y2="38212"/>
                        <a14:foregroundMark x1="68601" y1="38608" x2="74771" y2="39003"/>
                        <a14:foregroundMark x1="74771" y1="39003" x2="80027" y2="38884"/>
                        <a14:foregroundMark x1="80027" y1="38884" x2="81216" y2="38884"/>
                        <a14:foregroundMark x1="59781" y1="8940" x2="60695" y2="10997"/>
                        <a14:foregroundMark x1="61883" y1="9454" x2="61289" y2="11116"/>
                        <a14:foregroundMark x1="61883" y1="8663" x2="61883" y2="8663"/>
                        <a14:foregroundMark x1="55576" y1="10878" x2="55576" y2="10878"/>
                        <a14:foregroundMark x1="51554" y1="11511" x2="53793" y2="12935"/>
                        <a14:foregroundMark x1="54662" y1="12816" x2="56170" y2="11511"/>
                        <a14:foregroundMark x1="50640" y1="10997" x2="50640" y2="10997"/>
                        <a14:foregroundMark x1="61426" y1="14517" x2="67185" y2="14359"/>
                        <a14:foregroundMark x1="67185" y1="14359" x2="77148" y2="14359"/>
                        <a14:foregroundMark x1="68921" y1="17603" x2="77742" y2="16851"/>
                        <a14:foregroundMark x1="79707" y1="14241" x2="85375" y2="11274"/>
                        <a14:foregroundMark x1="89580" y1="11907" x2="90631" y2="15665"/>
                        <a14:foregroundMark x1="87934" y1="17366" x2="92276" y2="16456"/>
                        <a14:foregroundMark x1="92139" y1="12421" x2="92276" y2="12816"/>
                        <a14:foregroundMark x1="92596" y1="12698" x2="93464" y2="13845"/>
                        <a14:foregroundMark x1="67870" y1="17484" x2="67870" y2="17484"/>
                        <a14:foregroundMark x1="61106" y1="11392" x2="61106" y2="11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59" t="5988" r="5326" b="59568"/>
          <a:stretch/>
        </p:blipFill>
        <p:spPr>
          <a:xfrm>
            <a:off x="3128564" y="3393273"/>
            <a:ext cx="4190768" cy="299340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8353665" y="3704589"/>
            <a:ext cx="2844800" cy="246221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 người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 đời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 vui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vừa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 đời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chăng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 đó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đem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nhỏ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vào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 chung.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TRINH ĐƯỜNG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806549" y="725639"/>
            <a:ext cx="3006453" cy="34778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thu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xanh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Hồng/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chảy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xe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chạy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ngày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chim/bận bay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hoa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đỏ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 gió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 thơ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/vào mùa/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làm lửa</a:t>
            </a:r>
            <a:r>
              <a:rPr lang="en-US" sz="2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838336" y="11571"/>
            <a:ext cx="451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4270264" y="725639"/>
            <a:ext cx="2780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cấy lúa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/đánh thù/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 ru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bận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 nấu.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con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bú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ngủ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chơi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tập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 cười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nhìn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 sáng.</a:t>
            </a:r>
            <a:r>
              <a:rPr lang="en-US" sz="2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endParaRPr lang="en-US" sz="2200" b="1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14D174B-E2ED-9CD0-ACDB-E7835DC5A5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44359" r="43367" b="17159"/>
          <a:stretch/>
        </p:blipFill>
        <p:spPr>
          <a:xfrm>
            <a:off x="7861337" y="85559"/>
            <a:ext cx="3516807" cy="3612364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87DED0DD-C4FE-A463-39CC-099914E2A6CE}"/>
              </a:ext>
            </a:extLst>
          </p:cNvPr>
          <p:cNvGrpSpPr/>
          <p:nvPr/>
        </p:nvGrpSpPr>
        <p:grpSpPr>
          <a:xfrm>
            <a:off x="60434" y="6116783"/>
            <a:ext cx="3304230" cy="713772"/>
            <a:chOff x="508724" y="6144228"/>
            <a:chExt cx="3304230" cy="713772"/>
          </a:xfrm>
        </p:grpSpPr>
        <p:sp>
          <p:nvSpPr>
            <p:cNvPr id="9" name="Hình chữ nhật: Góc Tròn 8">
              <a:extLst>
                <a:ext uri="{FF2B5EF4-FFF2-40B4-BE49-F238E27FC236}">
                  <a16:creationId xmlns:a16="http://schemas.microsoft.com/office/drawing/2014/main" id="{C08C2009-EDDB-9AB6-81AF-1B0E200F8A74}"/>
                </a:ext>
              </a:extLst>
            </p:cNvPr>
            <p:cNvSpPr/>
            <p:nvPr/>
          </p:nvSpPr>
          <p:spPr>
            <a:xfrm>
              <a:off x="548471" y="6177626"/>
              <a:ext cx="3264483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469F2EA1-B944-594B-C7F6-C26EB5EBC9EE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Hình Bầu dục 10">
                <a:extLst>
                  <a:ext uri="{FF2B5EF4-FFF2-40B4-BE49-F238E27FC236}">
                    <a16:creationId xmlns:a16="http://schemas.microsoft.com/office/drawing/2014/main" id="{0E164F92-0298-0031-F765-D9A6747AE1E1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Hình Bầu dục 11">
                <a:extLst>
                  <a:ext uri="{FF2B5EF4-FFF2-40B4-BE49-F238E27FC236}">
                    <a16:creationId xmlns:a16="http://schemas.microsoft.com/office/drawing/2014/main" id="{896B4315-470C-76C5-1D63-762542C7CBF4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B1C3A28-E723-0AF2-62DF-5E538D8EFA80}"/>
              </a:ext>
            </a:extLst>
          </p:cNvPr>
          <p:cNvSpPr txBox="1"/>
          <p:nvPr/>
        </p:nvSpPr>
        <p:spPr>
          <a:xfrm>
            <a:off x="758473" y="6212487"/>
            <a:ext cx="268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103495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3386199" y="2774417"/>
            <a:ext cx="826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#9Slide04 SFU Belle" panose="00000400000000000000" pitchFamily="2" charset="0"/>
              </a:rPr>
              <a:t>Bài đọc:  Bận</a:t>
            </a:r>
            <a:endParaRPr lang="en-US" sz="6000" b="1" dirty="0">
              <a:latin typeface="#9Slide04 SFU Belle" panose="00000400000000000000" pitchFamily="2" charset="0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20" y="3898539"/>
            <a:ext cx="2491071" cy="277924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22" y="3898539"/>
            <a:ext cx="2698892" cy="2463362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17" y="4533084"/>
            <a:ext cx="2274938" cy="2144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1424C-060D-4F2A-AB67-188A996F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034"/>
            <a:ext cx="1411642" cy="2931854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DC28943-EF19-8D99-3911-2E5C6314FF40}"/>
              </a:ext>
            </a:extLst>
          </p:cNvPr>
          <p:cNvSpPr txBox="1"/>
          <p:nvPr/>
        </p:nvSpPr>
        <p:spPr>
          <a:xfrm>
            <a:off x="-48385" y="2644170"/>
            <a:ext cx="1677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ln w="38100">
                  <a:solidFill>
                    <a:schemeClr val="bg1"/>
                  </a:solidFill>
                </a:ln>
                <a:latin typeface="HP-087" panose="020B0803050302020204" pitchFamily="34" charset="0"/>
              </a:rPr>
              <a:t>10</a:t>
            </a:r>
            <a:endParaRPr lang="en-US" sz="9600" b="1" dirty="0">
              <a:ln w="38100">
                <a:solidFill>
                  <a:schemeClr val="bg1"/>
                </a:solidFill>
              </a:ln>
              <a:latin typeface="HP-087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5842108-84D1-4E33-E2FC-9CF0E0A61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62" y="1259357"/>
            <a:ext cx="6323276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0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71C91D7-6C25-5BC7-0971-42248E10E62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84438A9-E8AB-A9CE-87BC-5C6403FA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F7AF036-FE6A-F176-0689-496EF187BC0A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</a:rPr>
                <a:t>Đọc hiểu</a:t>
              </a:r>
            </a:p>
          </p:txBody>
        </p:sp>
        <p:pic>
          <p:nvPicPr>
            <p:cNvPr id="8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07713C4-5D2A-D076-FA01-93EF87B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56BCC3-8A98-D474-A790-181930567927}"/>
              </a:ext>
            </a:extLst>
          </p:cNvPr>
          <p:cNvSpPr txBox="1"/>
          <p:nvPr/>
        </p:nvSpPr>
        <p:spPr>
          <a:xfrm>
            <a:off x="1215085" y="1156811"/>
            <a:ext cx="1015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 vật nêu ở khổ thơ 1 bận việc gì?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6013232-1EF2-C8E4-E425-B2C6DF8BE174}"/>
              </a:ext>
            </a:extLst>
          </p:cNvPr>
          <p:cNvSpPr txBox="1"/>
          <p:nvPr/>
        </p:nvSpPr>
        <p:spPr>
          <a:xfrm>
            <a:off x="3487870" y="2113252"/>
            <a:ext cx="5605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 thu – bận xanh</a:t>
            </a:r>
          </a:p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 Hồng – bận chảy</a:t>
            </a:r>
          </a:p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xe – bận chạy</a:t>
            </a:r>
          </a:p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Lịch bận – tính ngày.</a:t>
            </a:r>
            <a:endParaRPr lang="en-US" sz="36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4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71C91D7-6C25-5BC7-0971-42248E10E62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84438A9-E8AB-A9CE-87BC-5C6403FA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F7AF036-FE6A-F176-0689-496EF187BC0A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</a:rPr>
                <a:t>Đọc hiểu</a:t>
              </a:r>
            </a:p>
          </p:txBody>
        </p:sp>
        <p:pic>
          <p:nvPicPr>
            <p:cNvPr id="8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07713C4-5D2A-D076-FA01-93EF87B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56BCC3-8A98-D474-A790-181930567927}"/>
              </a:ext>
            </a:extLst>
          </p:cNvPr>
          <p:cNvSpPr txBox="1"/>
          <p:nvPr/>
        </p:nvSpPr>
        <p:spPr>
          <a:xfrm>
            <a:off x="1392885" y="1255800"/>
            <a:ext cx="1015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 người nêu ở khổ thơ 2 bận việc gì? </a:t>
            </a:r>
          </a:p>
        </p:txBody>
      </p:sp>
      <p:sp>
        <p:nvSpPr>
          <p:cNvPr id="2" name="Rectangle 40">
            <a:extLst>
              <a:ext uri="{FF2B5EF4-FFF2-40B4-BE49-F238E27FC236}">
                <a16:creationId xmlns:a16="http://schemas.microsoft.com/office/drawing/2014/main" id="{53991AC5-D470-0FAF-6F86-A4ED052A1764}"/>
              </a:ext>
            </a:extLst>
          </p:cNvPr>
          <p:cNvSpPr/>
          <p:nvPr/>
        </p:nvSpPr>
        <p:spPr>
          <a:xfrm>
            <a:off x="1392885" y="2274838"/>
            <a:ext cx="99055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 - bận cấy lúa; Chú - bận đánh thù; </a:t>
            </a:r>
          </a:p>
          <a:p>
            <a:pPr algn="just"/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 - bận hát ru; Bà - bận thổi nấu; </a:t>
            </a:r>
          </a:p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bé (con) - bận bú, ngủ, chơi, khóc, cười, nhìn ánh sáng.</a:t>
            </a:r>
            <a:endParaRPr lang="en-US" sz="360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71C91D7-6C25-5BC7-0971-42248E10E62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84438A9-E8AB-A9CE-87BC-5C6403FA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F7AF036-FE6A-F176-0689-496EF187BC0A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</a:rPr>
                <a:t>Đọc hiểu</a:t>
              </a:r>
            </a:p>
          </p:txBody>
        </p:sp>
        <p:pic>
          <p:nvPicPr>
            <p:cNvPr id="8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07713C4-5D2A-D076-FA01-93EF87B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56BCC3-8A98-D474-A790-181930567927}"/>
              </a:ext>
            </a:extLst>
          </p:cNvPr>
          <p:cNvSpPr txBox="1"/>
          <p:nvPr/>
        </p:nvSpPr>
        <p:spPr>
          <a:xfrm>
            <a:off x="1362405" y="1044590"/>
            <a:ext cx="10151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3. </a:t>
            </a: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hiểu câu thơ “Mọi người đều bận / Nên đời rộn vui” như thế nào?</a:t>
            </a:r>
            <a:endParaRPr lang="en-US" sz="3600" b="1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D39D09C3-A4F3-E45E-3C90-6827C20D5A9C}"/>
              </a:ext>
            </a:extLst>
          </p:cNvPr>
          <p:cNvSpPr/>
          <p:nvPr/>
        </p:nvSpPr>
        <p:spPr>
          <a:xfrm>
            <a:off x="990599" y="2227216"/>
            <a:ext cx="10210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ý em thích: </a:t>
            </a:r>
          </a:p>
          <a:p>
            <a:pPr algn="just"/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Mọi người đều bận để làm cho cuộc sống tốt đẹp hơn. </a:t>
            </a:r>
          </a:p>
          <a:p>
            <a:pPr algn="just"/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Mọi người đều bận nhưng vui vì làm những việc có ích. </a:t>
            </a:r>
          </a:p>
          <a:p>
            <a:pPr algn="just"/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Mọi người đều bận nên cuộc sống rất nhộn nhịp.</a:t>
            </a:r>
          </a:p>
        </p:txBody>
      </p:sp>
    </p:spTree>
    <p:extLst>
      <p:ext uri="{BB962C8B-B14F-4D97-AF65-F5344CB8AC3E}">
        <p14:creationId xmlns:p14="http://schemas.microsoft.com/office/powerpoint/2010/main" val="34784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71C91D7-6C25-5BC7-0971-42248E10E62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84438A9-E8AB-A9CE-87BC-5C6403FA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F7AF036-FE6A-F176-0689-496EF187BC0A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</a:rPr>
                <a:t>Đọc hiểu</a:t>
              </a:r>
            </a:p>
          </p:txBody>
        </p:sp>
        <p:pic>
          <p:nvPicPr>
            <p:cNvPr id="8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07713C4-5D2A-D076-FA01-93EF87B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56BCC3-8A98-D474-A790-181930567927}"/>
              </a:ext>
            </a:extLst>
          </p:cNvPr>
          <p:cNvSpPr txBox="1"/>
          <p:nvPr/>
        </p:nvSpPr>
        <p:spPr>
          <a:xfrm>
            <a:off x="1392885" y="1255800"/>
            <a:ext cx="1034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4. </a:t>
            </a: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 nhắn nhủ em bé điều gì?</a:t>
            </a:r>
            <a:endParaRPr lang="en-US" sz="3600" b="1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E41EF9D-4030-BA9B-5138-B84A894983CB}"/>
              </a:ext>
            </a:extLst>
          </p:cNvPr>
          <p:cNvSpPr txBox="1"/>
          <p:nvPr/>
        </p:nvSpPr>
        <p:spPr>
          <a:xfrm>
            <a:off x="1215085" y="2185880"/>
            <a:ext cx="99253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 nhắn nhủ em bé mới ra đời hãy biết: mọi người đều bận nên cuộc đời rất vui và có ý nghĩa; con cũng đang góp thêm niềm vui cho cuộc sống vì con cũng “bận ăn, bận bú, bận ngủ, bận chơi" để lớn lên từng ngày. </a:t>
            </a:r>
            <a:endParaRPr lang="en-US" sz="3600" b="1">
              <a:solidFill>
                <a:srgbClr val="00B05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51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CA6FEBCB-77D7-5EB1-2D13-C6A562E811F4}"/>
              </a:ext>
            </a:extLst>
          </p:cNvPr>
          <p:cNvGrpSpPr/>
          <p:nvPr/>
        </p:nvGrpSpPr>
        <p:grpSpPr>
          <a:xfrm>
            <a:off x="1922799" y="1283265"/>
            <a:ext cx="8773438" cy="4563537"/>
            <a:chOff x="6418599" y="4636134"/>
            <a:chExt cx="8773438" cy="4563537"/>
          </a:xfrm>
        </p:grpSpPr>
        <p:pic>
          <p:nvPicPr>
            <p:cNvPr id="4" name="Picture 16" descr="Frame Border Transparent PNG Gold Image​ | Gallery Yopriceville -  High-Quality Images and Transparent… | Clip art frames borders, Frame  border design, Frame clipart">
              <a:extLst>
                <a:ext uri="{FF2B5EF4-FFF2-40B4-BE49-F238E27FC236}">
                  <a16:creationId xmlns:a16="http://schemas.microsoft.com/office/drawing/2014/main" id="{114F0A3A-DA61-2E69-D921-F821B393A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49" y="2531184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611219AF-786E-F931-F781-1B479ADF395E}"/>
                </a:ext>
              </a:extLst>
            </p:cNvPr>
            <p:cNvSpPr/>
            <p:nvPr/>
          </p:nvSpPr>
          <p:spPr>
            <a:xfrm>
              <a:off x="7312854" y="5256005"/>
              <a:ext cx="7012746" cy="3323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Mọi người, mọi vật và cả em bé đều bận rộn làm những công việc có ích, đem niềm vui nhỏ góp vào cuộc đời chung.</a:t>
              </a:r>
            </a:p>
          </p:txBody>
        </p:sp>
      </p:grpSp>
      <p:pic>
        <p:nvPicPr>
          <p:cNvPr id="7" name="Hình ảnh 6" descr="Ảnh có chứa người máy&#10;&#10;Mô tả được tạo tự động">
            <a:extLst>
              <a:ext uri="{FF2B5EF4-FFF2-40B4-BE49-F238E27FC236}">
                <a16:creationId xmlns:a16="http://schemas.microsoft.com/office/drawing/2014/main" id="{EDEF2854-40D2-E193-517C-434EE4D10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833" y="2942103"/>
            <a:ext cx="3383314" cy="3683911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D01F23DD-DD35-EFE4-AC37-14C50EF2ED7D}"/>
              </a:ext>
            </a:extLst>
          </p:cNvPr>
          <p:cNvGrpSpPr/>
          <p:nvPr/>
        </p:nvGrpSpPr>
        <p:grpSpPr>
          <a:xfrm>
            <a:off x="3870911" y="456668"/>
            <a:ext cx="4450178" cy="980968"/>
            <a:chOff x="4659099" y="302297"/>
            <a:chExt cx="3300838" cy="1572163"/>
          </a:xfrm>
        </p:grpSpPr>
        <p:sp>
          <p:nvSpPr>
            <p:cNvPr id="2" name="Rectangle 41">
              <a:extLst>
                <a:ext uri="{FF2B5EF4-FFF2-40B4-BE49-F238E27FC236}">
                  <a16:creationId xmlns:a16="http://schemas.microsoft.com/office/drawing/2014/main" id="{17EC02BA-8FD3-1663-F8DD-7402BF9F01D0}"/>
                </a:ext>
              </a:extLst>
            </p:cNvPr>
            <p:cNvSpPr/>
            <p:nvPr/>
          </p:nvSpPr>
          <p:spPr>
            <a:xfrm>
              <a:off x="4659099" y="304800"/>
              <a:ext cx="330083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ln w="190500"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chemeClr val="accent4">
                      <a:lumMod val="75000"/>
                      <a:alpha val="96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NỘI DUNG</a:t>
              </a:r>
            </a:p>
          </p:txBody>
        </p:sp>
        <p:sp>
          <p:nvSpPr>
            <p:cNvPr id="8" name="Rectangle 41">
              <a:extLst>
                <a:ext uri="{FF2B5EF4-FFF2-40B4-BE49-F238E27FC236}">
                  <a16:creationId xmlns:a16="http://schemas.microsoft.com/office/drawing/2014/main" id="{4925F14A-E539-3AA7-D737-8958F649E939}"/>
                </a:ext>
              </a:extLst>
            </p:cNvPr>
            <p:cNvSpPr/>
            <p:nvPr/>
          </p:nvSpPr>
          <p:spPr>
            <a:xfrm>
              <a:off x="4659099" y="302297"/>
              <a:ext cx="330083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NỘI DUNG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4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69" y="1259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1BD95A83-DEC9-8B1E-2604-49CC4D9F1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" y="715252"/>
            <a:ext cx="10742235" cy="3155708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6383D06F-8057-6BE8-D20D-61F1A530526A}"/>
              </a:ext>
            </a:extLst>
          </p:cNvPr>
          <p:cNvSpPr txBox="1"/>
          <p:nvPr/>
        </p:nvSpPr>
        <p:spPr>
          <a:xfrm>
            <a:off x="3726181" y="-21729"/>
            <a:ext cx="7932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1) </a:t>
            </a: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Xếp các từ dưới đây vào nhóm thích hợp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EA24F40-94DD-7B30-4284-AE5533A47A30}"/>
              </a:ext>
            </a:extLst>
          </p:cNvPr>
          <p:cNvSpPr txBox="1"/>
          <p:nvPr/>
        </p:nvSpPr>
        <p:spPr>
          <a:xfrm>
            <a:off x="2400584" y="3366034"/>
            <a:ext cx="1325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</a:t>
            </a:r>
            <a:endParaRPr lang="en-US" sz="36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FBBB2E5-65AC-FED7-5A15-017E0F7A9648}"/>
              </a:ext>
            </a:extLst>
          </p:cNvPr>
          <p:cNvSpPr txBox="1"/>
          <p:nvPr/>
        </p:nvSpPr>
        <p:spPr>
          <a:xfrm>
            <a:off x="8286607" y="3474596"/>
            <a:ext cx="1684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Nhàn</a:t>
            </a:r>
            <a:endParaRPr lang="en-US" sz="36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5518080" imgH="2438280"/>
        </mc:Choice>
        <mc:Fallback>
          <p:control name="TextBox1" r:id="rId1" imgW="5518080" imgH="243828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9228C100-3407-3989-6092-F2E7E82C6DC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5083" y="4120927"/>
                  <a:ext cx="5516598" cy="243563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5518080" imgH="2438280"/>
        </mc:Choice>
        <mc:Fallback>
          <p:control name="TextBox2" r:id="rId2" imgW="5518080" imgH="2438280">
            <p:pic>
              <p:nvPicPr>
                <p:cNvPr id="3" name="TextBox2">
                  <a:extLst>
                    <a:ext uri="{FF2B5EF4-FFF2-40B4-BE49-F238E27FC236}">
                      <a16:creationId xmlns:a16="http://schemas.microsoft.com/office/drawing/2014/main" id="{C0DEE22A-77D2-CB86-01D1-572181A8876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70318" y="4120927"/>
                  <a:ext cx="5516598" cy="243563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388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383D06F-8057-6BE8-D20D-61F1A530526A}"/>
              </a:ext>
            </a:extLst>
          </p:cNvPr>
          <p:cNvSpPr txBox="1"/>
          <p:nvPr/>
        </p:nvSpPr>
        <p:spPr>
          <a:xfrm>
            <a:off x="877280" y="607232"/>
            <a:ext cx="1098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2) </a:t>
            </a: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 câu với một từ trong bài tập trên.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EA24F40-94DD-7B30-4284-AE5533A47A30}"/>
              </a:ext>
            </a:extLst>
          </p:cNvPr>
          <p:cNvSpPr txBox="1"/>
          <p:nvPr/>
        </p:nvSpPr>
        <p:spPr>
          <a:xfrm>
            <a:off x="214481" y="1394583"/>
            <a:ext cx="1325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M: </a:t>
            </a:r>
            <a:endParaRPr lang="en-US" sz="360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FBBB2E5-65AC-FED7-5A15-017E0F7A9648}"/>
              </a:ext>
            </a:extLst>
          </p:cNvPr>
          <p:cNvSpPr txBox="1"/>
          <p:nvPr/>
        </p:nvSpPr>
        <p:spPr>
          <a:xfrm>
            <a:off x="1094874" y="1394583"/>
            <a:ext cx="1104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 mùa, ở nông thôn, nhà nào cũng </a:t>
            </a:r>
            <a:r>
              <a:rPr 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 rộn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6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1175840" imgH="3740040"/>
        </mc:Choice>
        <mc:Fallback>
          <p:control name="TextBox1" r:id="rId1" imgW="11175840" imgH="3740040">
            <p:pic>
              <p:nvPicPr>
                <p:cNvPr id="3" name="TextBox1">
                  <a:extLst>
                    <a:ext uri="{FF2B5EF4-FFF2-40B4-BE49-F238E27FC236}">
                      <a16:creationId xmlns:a16="http://schemas.microsoft.com/office/drawing/2014/main" id="{6A5797A8-3624-7C49-A657-1BFF59ECC3D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8000" y="2238375"/>
                  <a:ext cx="11176000" cy="374173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766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FEBD-88BD-AB9A-5670-5243C9A4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63" y="2320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9" y="1261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14" y="3153325"/>
            <a:ext cx="566816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06CF173-A4ED-C38E-FC8C-0A59FBE9F4F9}"/>
              </a:ext>
            </a:extLst>
          </p:cNvPr>
          <p:cNvSpPr txBox="1"/>
          <p:nvPr/>
        </p:nvSpPr>
        <p:spPr>
          <a:xfrm>
            <a:off x="1392885" y="1255800"/>
            <a:ext cx="1015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màu tranh cãi về điều gì?</a:t>
            </a:r>
          </a:p>
        </p:txBody>
      </p:sp>
      <p:sp>
        <p:nvSpPr>
          <p:cNvPr id="29" name="Rectangle 40">
            <a:extLst>
              <a:ext uri="{FF2B5EF4-FFF2-40B4-BE49-F238E27FC236}">
                <a16:creationId xmlns:a16="http://schemas.microsoft.com/office/drawing/2014/main" id="{35B7627A-F987-98B0-A137-D96C1427B9EF}"/>
              </a:ext>
            </a:extLst>
          </p:cNvPr>
          <p:cNvSpPr/>
          <p:nvPr/>
        </p:nvSpPr>
        <p:spPr>
          <a:xfrm>
            <a:off x="930058" y="2128005"/>
            <a:ext cx="106142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 chỗ chê nhau mềm yếu, các màu quay sang tranh cãi xem màu nào đặc sắc nhất</a:t>
            </a:r>
            <a:r>
              <a:rPr lang="nl-NL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(màu xanh lục - màu của cây cỏ, thiên nhiên; xanh lam - màu của bầu trời; xanh dương - sắc biếc của đại dương, sông suối; tím - vẻ đẹp đắm thắm giống hoa vi ô lét).</a:t>
            </a:r>
            <a:endParaRPr lang="en-US" sz="360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98DA45F1-51D5-D6A3-1DB0-609F9FB12916}"/>
              </a:ext>
            </a:extLst>
          </p:cNvPr>
          <p:cNvSpPr/>
          <p:nvPr/>
        </p:nvSpPr>
        <p:spPr>
          <a:xfrm>
            <a:off x="930058" y="2274838"/>
            <a:ext cx="106142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 người không nên kiêu căng, chỉ nghĩ đến riêng mình; cần đoàn kết, chan hòa để cùng làm cho nhau thêm đẹp và toả sáng trong cộng đồng.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AAA33CB-1A95-4122-CF0D-715070C42AD6}"/>
              </a:ext>
            </a:extLst>
          </p:cNvPr>
          <p:cNvSpPr txBox="1"/>
          <p:nvPr/>
        </p:nvSpPr>
        <p:spPr>
          <a:xfrm>
            <a:off x="1251914" y="1255799"/>
            <a:ext cx="1043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 nội dung bài đọc “Bảy sắc cầu vồng”</a:t>
            </a:r>
          </a:p>
        </p:txBody>
      </p:sp>
    </p:spTree>
    <p:extLst>
      <p:ext uri="{BB962C8B-B14F-4D97-AF65-F5344CB8AC3E}">
        <p14:creationId xmlns:p14="http://schemas.microsoft.com/office/powerpoint/2010/main" val="1549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70E623E-6BC0-8993-7263-2CEAA696FF3A}"/>
              </a:ext>
            </a:extLst>
          </p:cNvPr>
          <p:cNvSpPr txBox="1"/>
          <p:nvPr/>
        </p:nvSpPr>
        <p:spPr>
          <a:xfrm>
            <a:off x="945266" y="546233"/>
            <a:ext cx="515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CD22850-D568-DC86-5EE5-F9610AEC0B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63" b="38845" l="42322" r="93464">
                        <a14:foregroundMark x1="44516" y1="26938" x2="44516" y2="26938"/>
                        <a14:foregroundMark x1="43739" y1="26543" x2="43739" y2="30854"/>
                        <a14:foregroundMark x1="43739" y1="30854" x2="43739" y2="30854"/>
                        <a14:foregroundMark x1="42413" y1="28125" x2="42413" y2="28125"/>
                        <a14:foregroundMark x1="51097" y1="35522" x2="61106" y2="36274"/>
                        <a14:foregroundMark x1="60969" y1="36788" x2="69378" y2="37065"/>
                        <a14:foregroundMark x1="73720" y1="38212" x2="78336" y2="37579"/>
                        <a14:foregroundMark x1="85238" y1="37184" x2="90174" y2="35245"/>
                        <a14:foregroundMark x1="92413" y1="27453" x2="92413" y2="27453"/>
                        <a14:foregroundMark x1="82678" y1="38370" x2="82678" y2="38370"/>
                        <a14:foregroundMark x1="61106" y1="37579" x2="74589" y2="38212"/>
                        <a14:foregroundMark x1="68601" y1="38608" x2="74771" y2="39003"/>
                        <a14:foregroundMark x1="74771" y1="39003" x2="80027" y2="38884"/>
                        <a14:foregroundMark x1="80027" y1="38884" x2="81216" y2="38884"/>
                        <a14:foregroundMark x1="59781" y1="8940" x2="60695" y2="10997"/>
                        <a14:foregroundMark x1="61883" y1="9454" x2="61289" y2="11116"/>
                        <a14:foregroundMark x1="61883" y1="8663" x2="61883" y2="8663"/>
                        <a14:foregroundMark x1="55576" y1="10878" x2="55576" y2="10878"/>
                        <a14:foregroundMark x1="51554" y1="11511" x2="53793" y2="12935"/>
                        <a14:foregroundMark x1="54662" y1="12816" x2="56170" y2="11511"/>
                        <a14:foregroundMark x1="50640" y1="10997" x2="50640" y2="10997"/>
                        <a14:foregroundMark x1="61426" y1="14517" x2="67185" y2="14359"/>
                        <a14:foregroundMark x1="67185" y1="14359" x2="77148" y2="14359"/>
                        <a14:foregroundMark x1="68921" y1="17603" x2="77742" y2="16851"/>
                        <a14:foregroundMark x1="79707" y1="14241" x2="85375" y2="11274"/>
                        <a14:foregroundMark x1="89580" y1="11907" x2="90631" y2="15665"/>
                        <a14:foregroundMark x1="87934" y1="17366" x2="92276" y2="16456"/>
                        <a14:foregroundMark x1="92139" y1="12421" x2="92276" y2="12816"/>
                        <a14:foregroundMark x1="92596" y1="12698" x2="93464" y2="13845"/>
                        <a14:foregroundMark x1="67870" y1="17484" x2="67870" y2="17484"/>
                        <a14:foregroundMark x1="61106" y1="11392" x2="61106" y2="11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59" t="5988" r="5326" b="59568"/>
          <a:stretch/>
        </p:blipFill>
        <p:spPr>
          <a:xfrm>
            <a:off x="-146306" y="1173443"/>
            <a:ext cx="6897625" cy="492687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315E6F38-4A62-A4A2-BFFC-61AE558D28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44359" r="43367" b="17159"/>
          <a:stretch/>
        </p:blipFill>
        <p:spPr>
          <a:xfrm>
            <a:off x="6492241" y="546233"/>
            <a:ext cx="5150734" cy="52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7" y="1421403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8353665" y="3704589"/>
            <a:ext cx="2844800" cy="246221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 người đều bận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 đời rộn vui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vừa ra đời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chăng điều đó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đem vui nhỏ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vào đời chung.</a:t>
            </a:r>
          </a:p>
          <a:p>
            <a:pPr algn="r"/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TRINH ĐƯỜNG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806549" y="725639"/>
            <a:ext cx="3006453" cy="34778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thu bận xanh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Hồng bận chảy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xe bận chạy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 bận tính ngày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chim bận bay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hoa bận đỏ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 bận vẫy gió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bận thành thơ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bận vào mùa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 bận làm lửa.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838336" y="11571"/>
            <a:ext cx="451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4270264" y="725639"/>
            <a:ext cx="26004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bận cấy lúa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bận đánh thù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bận hát ru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bận thổi nấu.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con bận bú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ngủ bận chơi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tập khóc cười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nhìn ánh sáng.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14D174B-E2ED-9CD0-ACDB-E7835DC5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44359" r="43367" b="17159"/>
          <a:stretch/>
        </p:blipFill>
        <p:spPr>
          <a:xfrm>
            <a:off x="7861337" y="85559"/>
            <a:ext cx="3516807" cy="3612364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BF9113C5-DC83-5887-44F6-0B72B072639F}"/>
              </a:ext>
            </a:extLst>
          </p:cNvPr>
          <p:cNvGrpSpPr/>
          <p:nvPr/>
        </p:nvGrpSpPr>
        <p:grpSpPr>
          <a:xfrm>
            <a:off x="401854" y="6121082"/>
            <a:ext cx="2884548" cy="713772"/>
            <a:chOff x="508724" y="6144228"/>
            <a:chExt cx="2884548" cy="713772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FCCF681B-AAA9-6638-BE3A-5018EF2E0CCE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AF07648B-A8BA-81CF-AD04-AF3125EE9554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6AFB235B-82FA-366F-43C7-22F2A1014C01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C97836FF-1628-B55C-9370-1F96B7E72C0F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>
                    <a:solidFill>
                      <a:schemeClr val="bg1"/>
                    </a:solidFill>
                  </a:rPr>
                  <a:t>2</a:t>
                </a:r>
                <a:endParaRPr lang="en-US" sz="4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D218354-A8C6-AA82-5277-DF87E30C02FD}"/>
              </a:ext>
            </a:extLst>
          </p:cNvPr>
          <p:cNvSpPr txBox="1"/>
          <p:nvPr/>
        </p:nvSpPr>
        <p:spPr>
          <a:xfrm>
            <a:off x="1151231" y="6207454"/>
            <a:ext cx="214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</a:t>
            </a:r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khổ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1BC1934-7FF1-9B89-4999-F9E1CB92E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3" b="38845" l="42322" r="93464">
                        <a14:foregroundMark x1="44516" y1="26938" x2="44516" y2="26938"/>
                        <a14:foregroundMark x1="43739" y1="26543" x2="43739" y2="30854"/>
                        <a14:foregroundMark x1="43739" y1="30854" x2="43739" y2="30854"/>
                        <a14:foregroundMark x1="42413" y1="28125" x2="42413" y2="28125"/>
                        <a14:foregroundMark x1="51097" y1="35522" x2="61106" y2="36274"/>
                        <a14:foregroundMark x1="60969" y1="36788" x2="69378" y2="37065"/>
                        <a14:foregroundMark x1="73720" y1="38212" x2="78336" y2="37579"/>
                        <a14:foregroundMark x1="85238" y1="37184" x2="90174" y2="35245"/>
                        <a14:foregroundMark x1="92413" y1="27453" x2="92413" y2="27453"/>
                        <a14:foregroundMark x1="82678" y1="38370" x2="82678" y2="38370"/>
                        <a14:foregroundMark x1="61106" y1="37579" x2="74589" y2="38212"/>
                        <a14:foregroundMark x1="68601" y1="38608" x2="74771" y2="39003"/>
                        <a14:foregroundMark x1="74771" y1="39003" x2="80027" y2="38884"/>
                        <a14:foregroundMark x1="80027" y1="38884" x2="81216" y2="38884"/>
                        <a14:foregroundMark x1="59781" y1="8940" x2="60695" y2="10997"/>
                        <a14:foregroundMark x1="61883" y1="9454" x2="61289" y2="11116"/>
                        <a14:foregroundMark x1="61883" y1="8663" x2="61883" y2="8663"/>
                        <a14:foregroundMark x1="55576" y1="10878" x2="55576" y2="10878"/>
                        <a14:foregroundMark x1="51554" y1="11511" x2="53793" y2="12935"/>
                        <a14:foregroundMark x1="54662" y1="12816" x2="56170" y2="11511"/>
                        <a14:foregroundMark x1="50640" y1="10997" x2="50640" y2="10997"/>
                        <a14:foregroundMark x1="61426" y1="14517" x2="67185" y2="14359"/>
                        <a14:foregroundMark x1="67185" y1="14359" x2="77148" y2="14359"/>
                        <a14:foregroundMark x1="68921" y1="17603" x2="77742" y2="16851"/>
                        <a14:foregroundMark x1="79707" y1="14241" x2="85375" y2="11274"/>
                        <a14:foregroundMark x1="89580" y1="11907" x2="90631" y2="15665"/>
                        <a14:foregroundMark x1="87934" y1="17366" x2="92276" y2="16456"/>
                        <a14:foregroundMark x1="92139" y1="12421" x2="92276" y2="12816"/>
                        <a14:foregroundMark x1="92596" y1="12698" x2="93464" y2="13845"/>
                        <a14:foregroundMark x1="67870" y1="17484" x2="67870" y2="17484"/>
                        <a14:foregroundMark x1="61106" y1="11392" x2="61106" y2="11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59" t="5988" r="5326" b="59568"/>
          <a:stretch/>
        </p:blipFill>
        <p:spPr>
          <a:xfrm>
            <a:off x="3128564" y="3393273"/>
            <a:ext cx="4190768" cy="2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7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8353665" y="3704589"/>
            <a:ext cx="2844800" cy="246221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 người đều bận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 đời rộn vui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vừa ra đời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chăng điều đó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đem vui nhỏ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vào đời chung.</a:t>
            </a:r>
          </a:p>
          <a:p>
            <a:pPr algn="r"/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TRINH ĐƯỜNG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806549" y="725639"/>
            <a:ext cx="3006453" cy="34778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thu bận xanh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Hồng bận chảy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xe bận chạy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 bận tính ngày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chim bận bay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hoa bận đỏ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 bận vẫy gió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bận thành thơ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bận vào mùa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 bận làm lửa.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838336" y="11571"/>
            <a:ext cx="451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4270264" y="725639"/>
            <a:ext cx="26004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bận cấy lúa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bận đánh thù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bận hát ru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bận thổi nấu.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con bận bú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ngủ bận chơi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tập khóc cười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nhìn ánh sáng.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14D174B-E2ED-9CD0-ACDB-E7835DC5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44359" r="43367" b="17159"/>
          <a:stretch/>
        </p:blipFill>
        <p:spPr>
          <a:xfrm>
            <a:off x="7861337" y="85559"/>
            <a:ext cx="3516807" cy="3612364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BF9113C5-DC83-5887-44F6-0B72B072639F}"/>
              </a:ext>
            </a:extLst>
          </p:cNvPr>
          <p:cNvGrpSpPr/>
          <p:nvPr/>
        </p:nvGrpSpPr>
        <p:grpSpPr>
          <a:xfrm>
            <a:off x="401854" y="6121082"/>
            <a:ext cx="2884548" cy="713772"/>
            <a:chOff x="508724" y="6144228"/>
            <a:chExt cx="2884548" cy="713772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FCCF681B-AAA9-6638-BE3A-5018EF2E0CCE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AF07648B-A8BA-81CF-AD04-AF3125EE9554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6AFB235B-82FA-366F-43C7-22F2A1014C01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C97836FF-1628-B55C-9370-1F96B7E72C0F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>
                    <a:solidFill>
                      <a:schemeClr val="bg1"/>
                    </a:solidFill>
                  </a:rPr>
                  <a:t>2</a:t>
                </a:r>
                <a:endParaRPr lang="en-US" sz="4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D218354-A8C6-AA82-5277-DF87E30C02FD}"/>
              </a:ext>
            </a:extLst>
          </p:cNvPr>
          <p:cNvSpPr txBox="1"/>
          <p:nvPr/>
        </p:nvSpPr>
        <p:spPr>
          <a:xfrm>
            <a:off x="1151231" y="6207454"/>
            <a:ext cx="214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</a:t>
            </a:r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khổ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1BC1934-7FF1-9B89-4999-F9E1CB92E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3" b="38845" l="42322" r="93464">
                        <a14:foregroundMark x1="44516" y1="26938" x2="44516" y2="26938"/>
                        <a14:foregroundMark x1="43739" y1="26543" x2="43739" y2="30854"/>
                        <a14:foregroundMark x1="43739" y1="30854" x2="43739" y2="30854"/>
                        <a14:foregroundMark x1="42413" y1="28125" x2="42413" y2="28125"/>
                        <a14:foregroundMark x1="51097" y1="35522" x2="61106" y2="36274"/>
                        <a14:foregroundMark x1="60969" y1="36788" x2="69378" y2="37065"/>
                        <a14:foregroundMark x1="73720" y1="38212" x2="78336" y2="37579"/>
                        <a14:foregroundMark x1="85238" y1="37184" x2="90174" y2="35245"/>
                        <a14:foregroundMark x1="92413" y1="27453" x2="92413" y2="27453"/>
                        <a14:foregroundMark x1="82678" y1="38370" x2="82678" y2="38370"/>
                        <a14:foregroundMark x1="61106" y1="37579" x2="74589" y2="38212"/>
                        <a14:foregroundMark x1="68601" y1="38608" x2="74771" y2="39003"/>
                        <a14:foregroundMark x1="74771" y1="39003" x2="80027" y2="38884"/>
                        <a14:foregroundMark x1="80027" y1="38884" x2="81216" y2="38884"/>
                        <a14:foregroundMark x1="59781" y1="8940" x2="60695" y2="10997"/>
                        <a14:foregroundMark x1="61883" y1="9454" x2="61289" y2="11116"/>
                        <a14:foregroundMark x1="61883" y1="8663" x2="61883" y2="8663"/>
                        <a14:foregroundMark x1="55576" y1="10878" x2="55576" y2="10878"/>
                        <a14:foregroundMark x1="51554" y1="11511" x2="53793" y2="12935"/>
                        <a14:foregroundMark x1="54662" y1="12816" x2="56170" y2="11511"/>
                        <a14:foregroundMark x1="50640" y1="10997" x2="50640" y2="10997"/>
                        <a14:foregroundMark x1="61426" y1="14517" x2="67185" y2="14359"/>
                        <a14:foregroundMark x1="67185" y1="14359" x2="77148" y2="14359"/>
                        <a14:foregroundMark x1="68921" y1="17603" x2="77742" y2="16851"/>
                        <a14:foregroundMark x1="79707" y1="14241" x2="85375" y2="11274"/>
                        <a14:foregroundMark x1="89580" y1="11907" x2="90631" y2="15665"/>
                        <a14:foregroundMark x1="87934" y1="17366" x2="92276" y2="16456"/>
                        <a14:foregroundMark x1="92139" y1="12421" x2="92276" y2="12816"/>
                        <a14:foregroundMark x1="92596" y1="12698" x2="93464" y2="13845"/>
                        <a14:foregroundMark x1="67870" y1="17484" x2="67870" y2="17484"/>
                        <a14:foregroundMark x1="61106" y1="11392" x2="61106" y2="11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59" t="5988" r="5326" b="59568"/>
          <a:stretch/>
        </p:blipFill>
        <p:spPr>
          <a:xfrm>
            <a:off x="3128564" y="3393273"/>
            <a:ext cx="4190768" cy="2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8353665" y="3704589"/>
            <a:ext cx="2844800" cy="246221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 người đều bận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 đời rộn vui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vừa ra đời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chăng điều đó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đem vui nhỏ</a:t>
            </a:r>
          </a:p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 vào đời chung.</a:t>
            </a:r>
          </a:p>
          <a:p>
            <a:pPr algn="r"/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TRINH ĐƯỜNG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806549" y="725639"/>
            <a:ext cx="3006453" cy="34778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thu bận xanh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Hồng bận chảy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xe bận chạy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 bận tính ngày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chim bận bay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hoa bận đỏ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 bận vẫy gió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bận thành thơ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bận vào mùa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 bận làm lửa.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838336" y="11571"/>
            <a:ext cx="451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4270264" y="725639"/>
            <a:ext cx="26004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bận cấy lúa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bận đánh thù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bận hát ru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bận thổi nấu.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con bận bú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ngủ bận chơi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tập khóc cười</a:t>
            </a:r>
          </a:p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 nhìn ánh sáng.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14D174B-E2ED-9CD0-ACDB-E7835DC5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44359" r="43367" b="17159"/>
          <a:stretch/>
        </p:blipFill>
        <p:spPr>
          <a:xfrm>
            <a:off x="7861337" y="85559"/>
            <a:ext cx="3516807" cy="3612364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BF9113C5-DC83-5887-44F6-0B72B072639F}"/>
              </a:ext>
            </a:extLst>
          </p:cNvPr>
          <p:cNvGrpSpPr/>
          <p:nvPr/>
        </p:nvGrpSpPr>
        <p:grpSpPr>
          <a:xfrm>
            <a:off x="401854" y="6121082"/>
            <a:ext cx="2884548" cy="713772"/>
            <a:chOff x="508724" y="6144228"/>
            <a:chExt cx="2884548" cy="713772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FCCF681B-AAA9-6638-BE3A-5018EF2E0CCE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AF07648B-A8BA-81CF-AD04-AF3125EE9554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6AFB235B-82FA-366F-43C7-22F2A1014C01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C97836FF-1628-B55C-9370-1F96B7E72C0F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>
                    <a:solidFill>
                      <a:schemeClr val="bg1"/>
                    </a:solidFill>
                  </a:rPr>
                  <a:t>2</a:t>
                </a:r>
                <a:endParaRPr lang="en-US" sz="4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D218354-A8C6-AA82-5277-DF87E30C02FD}"/>
              </a:ext>
            </a:extLst>
          </p:cNvPr>
          <p:cNvSpPr txBox="1"/>
          <p:nvPr/>
        </p:nvSpPr>
        <p:spPr>
          <a:xfrm>
            <a:off x="1151231" y="6207454"/>
            <a:ext cx="214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</a:t>
            </a:r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khổ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1BC1934-7FF1-9B89-4999-F9E1CB92E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3" b="38845" l="42322" r="93464">
                        <a14:foregroundMark x1="44516" y1="26938" x2="44516" y2="26938"/>
                        <a14:foregroundMark x1="43739" y1="26543" x2="43739" y2="30854"/>
                        <a14:foregroundMark x1="43739" y1="30854" x2="43739" y2="30854"/>
                        <a14:foregroundMark x1="42413" y1="28125" x2="42413" y2="28125"/>
                        <a14:foregroundMark x1="51097" y1="35522" x2="61106" y2="36274"/>
                        <a14:foregroundMark x1="60969" y1="36788" x2="69378" y2="37065"/>
                        <a14:foregroundMark x1="73720" y1="38212" x2="78336" y2="37579"/>
                        <a14:foregroundMark x1="85238" y1="37184" x2="90174" y2="35245"/>
                        <a14:foregroundMark x1="92413" y1="27453" x2="92413" y2="27453"/>
                        <a14:foregroundMark x1="82678" y1="38370" x2="82678" y2="38370"/>
                        <a14:foregroundMark x1="61106" y1="37579" x2="74589" y2="38212"/>
                        <a14:foregroundMark x1="68601" y1="38608" x2="74771" y2="39003"/>
                        <a14:foregroundMark x1="74771" y1="39003" x2="80027" y2="38884"/>
                        <a14:foregroundMark x1="80027" y1="38884" x2="81216" y2="38884"/>
                        <a14:foregroundMark x1="59781" y1="8940" x2="60695" y2="10997"/>
                        <a14:foregroundMark x1="61883" y1="9454" x2="61289" y2="11116"/>
                        <a14:foregroundMark x1="61883" y1="8663" x2="61883" y2="8663"/>
                        <a14:foregroundMark x1="55576" y1="10878" x2="55576" y2="10878"/>
                        <a14:foregroundMark x1="51554" y1="11511" x2="53793" y2="12935"/>
                        <a14:foregroundMark x1="54662" y1="12816" x2="56170" y2="11511"/>
                        <a14:foregroundMark x1="50640" y1="10997" x2="50640" y2="10997"/>
                        <a14:foregroundMark x1="61426" y1="14517" x2="67185" y2="14359"/>
                        <a14:foregroundMark x1="67185" y1="14359" x2="77148" y2="14359"/>
                        <a14:foregroundMark x1="68921" y1="17603" x2="77742" y2="16851"/>
                        <a14:foregroundMark x1="79707" y1="14241" x2="85375" y2="11274"/>
                        <a14:foregroundMark x1="89580" y1="11907" x2="90631" y2="15665"/>
                        <a14:foregroundMark x1="87934" y1="17366" x2="92276" y2="16456"/>
                        <a14:foregroundMark x1="92139" y1="12421" x2="92276" y2="12816"/>
                        <a14:foregroundMark x1="92596" y1="12698" x2="93464" y2="13845"/>
                        <a14:foregroundMark x1="67870" y1="17484" x2="67870" y2="17484"/>
                        <a14:foregroundMark x1="61106" y1="11392" x2="61106" y2="11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59" t="5988" r="5326" b="59568"/>
          <a:stretch/>
        </p:blipFill>
        <p:spPr>
          <a:xfrm>
            <a:off x="3128564" y="3393273"/>
            <a:ext cx="4190768" cy="2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780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1557</Words>
  <Application>Microsoft Office PowerPoint</Application>
  <PresentationFormat>Widescreen</PresentationFormat>
  <Paragraphs>291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#9Slide04 SFU Belle</vt:lpstr>
      <vt:lpstr>Arial</vt:lpstr>
      <vt:lpstr>Arial-Rounded</vt:lpstr>
      <vt:lpstr>AvantGarde</vt:lpstr>
      <vt:lpstr>Calibri</vt:lpstr>
      <vt:lpstr>HP-087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49</cp:revision>
  <dcterms:created xsi:type="dcterms:W3CDTF">2021-12-21T12:51:08Z</dcterms:created>
  <dcterms:modified xsi:type="dcterms:W3CDTF">2022-11-06T10:15:31Z</dcterms:modified>
</cp:coreProperties>
</file>