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2"/>
  </p:notesMasterIdLst>
  <p:sldIdLst>
    <p:sldId id="317" r:id="rId2"/>
    <p:sldId id="257" r:id="rId3"/>
    <p:sldId id="287" r:id="rId4"/>
    <p:sldId id="266" r:id="rId5"/>
    <p:sldId id="261" r:id="rId6"/>
    <p:sldId id="270" r:id="rId7"/>
    <p:sldId id="307" r:id="rId8"/>
    <p:sldId id="308" r:id="rId9"/>
    <p:sldId id="309" r:id="rId10"/>
    <p:sldId id="310" r:id="rId11"/>
    <p:sldId id="311" r:id="rId12"/>
    <p:sldId id="274" r:id="rId13"/>
    <p:sldId id="276" r:id="rId14"/>
    <p:sldId id="312" r:id="rId15"/>
    <p:sldId id="313" r:id="rId16"/>
    <p:sldId id="275" r:id="rId17"/>
    <p:sldId id="314" r:id="rId18"/>
    <p:sldId id="263" r:id="rId19"/>
    <p:sldId id="315" r:id="rId20"/>
    <p:sldId id="262" r:id="rId21"/>
    <p:sldId id="349" r:id="rId22"/>
    <p:sldId id="281" r:id="rId23"/>
    <p:sldId id="282" r:id="rId24"/>
    <p:sldId id="283" r:id="rId25"/>
    <p:sldId id="284" r:id="rId26"/>
    <p:sldId id="260" r:id="rId27"/>
    <p:sldId id="285" r:id="rId28"/>
    <p:sldId id="288" r:id="rId29"/>
    <p:sldId id="264" r:id="rId30"/>
    <p:sldId id="2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CC00CC"/>
    <a:srgbClr val="0000FF"/>
    <a:srgbClr val="ABDA2A"/>
    <a:srgbClr val="7DCC32"/>
    <a:srgbClr val="262626"/>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83687" autoAdjust="0"/>
  </p:normalViewPr>
  <p:slideViewPr>
    <p:cSldViewPr snapToGrid="0">
      <p:cViewPr>
        <p:scale>
          <a:sx n="55" d="100"/>
          <a:sy n="55" d="100"/>
        </p:scale>
        <p:origin x="1104" y="28"/>
      </p:cViewPr>
      <p:guideLst/>
    </p:cSldViewPr>
  </p:slideViewPr>
  <p:notesTextViewPr>
    <p:cViewPr>
      <p:scale>
        <a:sx n="150" d="100"/>
        <a:sy n="150" d="100"/>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D0E66-46D7-4B7D-BA28-7A85180D5968}" type="datetimeFigureOut">
              <a:rPr lang="en-US" smtClean="0"/>
              <a:t>11/6/2022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4898D-60F4-4B9F-BB41-F03D4893E50F}" type="slidenum">
              <a:rPr lang="en-US" smtClean="0"/>
              <a:t>‹#›</a:t>
            </a:fld>
            <a:endParaRPr lang="en-US"/>
          </a:p>
        </p:txBody>
      </p:sp>
    </p:spTree>
    <p:extLst>
      <p:ext uri="{BB962C8B-B14F-4D97-AF65-F5344CB8AC3E}">
        <p14:creationId xmlns:p14="http://schemas.microsoft.com/office/powerpoint/2010/main" val="2070548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12</a:t>
            </a:fld>
            <a:endParaRPr lang="en-US"/>
          </a:p>
        </p:txBody>
      </p:sp>
    </p:spTree>
    <p:extLst>
      <p:ext uri="{BB962C8B-B14F-4D97-AF65-F5344CB8AC3E}">
        <p14:creationId xmlns:p14="http://schemas.microsoft.com/office/powerpoint/2010/main" val="326059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66658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27</a:t>
            </a:fld>
            <a:endParaRPr lang="en-US"/>
          </a:p>
        </p:txBody>
      </p:sp>
    </p:spTree>
    <p:extLst>
      <p:ext uri="{BB962C8B-B14F-4D97-AF65-F5344CB8AC3E}">
        <p14:creationId xmlns:p14="http://schemas.microsoft.com/office/powerpoint/2010/main" val="929486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a,b, c hoặc 1,2,3 để hiện mũi tên</a:t>
            </a:r>
          </a:p>
        </p:txBody>
      </p:sp>
      <p:sp>
        <p:nvSpPr>
          <p:cNvPr id="4" name="Chỗ dành sẵn cho Số hiệu Bản chiếu 3"/>
          <p:cNvSpPr>
            <a:spLocks noGrp="1"/>
          </p:cNvSpPr>
          <p:nvPr>
            <p:ph type="sldNum" sz="quarter" idx="5"/>
          </p:nvPr>
        </p:nvSpPr>
        <p:spPr/>
        <p:txBody>
          <a:bodyPr/>
          <a:lstStyle/>
          <a:p>
            <a:fld id="{FD64898D-60F4-4B9F-BB41-F03D4893E50F}" type="slidenum">
              <a:rPr lang="en-US" smtClean="0"/>
              <a:t>28</a:t>
            </a:fld>
            <a:endParaRPr lang="en-US"/>
          </a:p>
        </p:txBody>
      </p:sp>
    </p:spTree>
    <p:extLst>
      <p:ext uri="{BB962C8B-B14F-4D97-AF65-F5344CB8AC3E}">
        <p14:creationId xmlns:p14="http://schemas.microsoft.com/office/powerpoint/2010/main" val="2567198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BF47EB3-531B-ABB1-8C8E-1AF79B8A4346}"/>
              </a:ext>
            </a:extLst>
          </p:cNvPr>
          <p:cNvGrpSpPr/>
          <p:nvPr userDrawn="1"/>
        </p:nvGrpSpPr>
        <p:grpSpPr>
          <a:xfrm>
            <a:off x="-51881" y="-40506"/>
            <a:ext cx="12295762" cy="2713375"/>
            <a:chOff x="-51881" y="-1175910"/>
            <a:chExt cx="12295762" cy="2713375"/>
          </a:xfrm>
        </p:grpSpPr>
        <p:sp>
          <p:nvSpPr>
            <p:cNvPr id="13" name="Rectangle 12">
              <a:extLst>
                <a:ext uri="{FF2B5EF4-FFF2-40B4-BE49-F238E27FC236}">
                  <a16:creationId xmlns:a16="http://schemas.microsoft.com/office/drawing/2014/main" id="{A3B2C702-E647-60F3-5B78-540B1397AE91}"/>
                </a:ext>
              </a:extLst>
            </p:cNvPr>
            <p:cNvSpPr/>
            <p:nvPr userDrawn="1"/>
          </p:nvSpPr>
          <p:spPr>
            <a:xfrm>
              <a:off x="-51881" y="-549104"/>
              <a:ext cx="12295762" cy="20865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E1D5C1D5-D96F-C2EC-5C1D-68F94175CD82}"/>
                </a:ext>
              </a:extLst>
            </p:cNvPr>
            <p:cNvSpPr/>
            <p:nvPr userDrawn="1"/>
          </p:nvSpPr>
          <p:spPr>
            <a:xfrm>
              <a:off x="-51881" y="-862507"/>
              <a:ext cx="12295762" cy="208656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FEC6DD56-68D9-7E22-8EFB-50F1379C5B79}"/>
                </a:ext>
              </a:extLst>
            </p:cNvPr>
            <p:cNvSpPr/>
            <p:nvPr userDrawn="1"/>
          </p:nvSpPr>
          <p:spPr>
            <a:xfrm>
              <a:off x="-51881" y="-1175910"/>
              <a:ext cx="12295762" cy="208656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 name="Picture 2" descr="Logo, company name&#10;&#10;Description automatically generated">
            <a:extLst>
              <a:ext uri="{FF2B5EF4-FFF2-40B4-BE49-F238E27FC236}">
                <a16:creationId xmlns:a16="http://schemas.microsoft.com/office/drawing/2014/main" id="{757997BB-E157-E8F1-D8B4-D62DB93A55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0800" y="0"/>
            <a:ext cx="1391200" cy="1761814"/>
          </a:xfrm>
          <a:prstGeom prst="rect">
            <a:avLst/>
          </a:prstGeom>
        </p:spPr>
      </p:pic>
      <p:sp>
        <p:nvSpPr>
          <p:cNvPr id="8" name="TextBox 7">
            <a:extLst>
              <a:ext uri="{FF2B5EF4-FFF2-40B4-BE49-F238E27FC236}">
                <a16:creationId xmlns:a16="http://schemas.microsoft.com/office/drawing/2014/main" id="{7F657D12-366B-103A-5DDF-B7769EA656A2}"/>
              </a:ext>
            </a:extLst>
          </p:cNvPr>
          <p:cNvSpPr txBox="1"/>
          <p:nvPr userDrawn="1"/>
        </p:nvSpPr>
        <p:spPr>
          <a:xfrm>
            <a:off x="3373097" y="827784"/>
            <a:ext cx="8260080" cy="1323439"/>
          </a:xfrm>
          <a:prstGeom prst="rect">
            <a:avLst/>
          </a:prstGeom>
          <a:noFill/>
        </p:spPr>
        <p:txBody>
          <a:bodyPr wrap="square" rtlCol="0">
            <a:spAutoFit/>
          </a:bodyPr>
          <a:lstStyle/>
          <a:p>
            <a:pPr algn="ct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Tiếng</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a:t>
            </a:r>
            <a:r>
              <a:rPr lang="en-US" sz="8000" dirty="0" err="1">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Việt</a:t>
            </a:r>
            <a:r>
              <a:rPr lang="en-US" sz="8000" dirty="0">
                <a:ln w="254000">
                  <a:solidFill>
                    <a:sysClr val="windowText" lastClr="000000"/>
                  </a:solidFill>
                </a:ln>
                <a:solidFill>
                  <a:schemeClr val="tx1"/>
                </a:solidFill>
                <a:latin typeface="HP-087" panose="020B0803050302020204" pitchFamily="34" charset="0"/>
                <a:cs typeface="#9Slide03 Arima Madurai ExtraBo" panose="00000900000000000000" pitchFamily="2" charset="0"/>
              </a:rPr>
              <a:t> 3</a:t>
            </a:r>
          </a:p>
        </p:txBody>
      </p:sp>
      <p:pic>
        <p:nvPicPr>
          <p:cNvPr id="18" name="Picture 17">
            <a:extLst>
              <a:ext uri="{FF2B5EF4-FFF2-40B4-BE49-F238E27FC236}">
                <a16:creationId xmlns:a16="http://schemas.microsoft.com/office/drawing/2014/main" id="{8129A0D9-9B03-FEDF-B9D4-4560491131CB}"/>
              </a:ext>
            </a:extLst>
          </p:cNvPr>
          <p:cNvPicPr>
            <a:picLocks noChangeAspect="1"/>
          </p:cNvPicPr>
          <p:nvPr userDrawn="1"/>
        </p:nvPicPr>
        <p:blipFill rotWithShape="1">
          <a:blip r:embed="rId3">
            <a:duotone>
              <a:schemeClr val="accent4">
                <a:shade val="45000"/>
                <a:satMod val="135000"/>
              </a:schemeClr>
              <a:prstClr val="white"/>
            </a:duotone>
          </a:blip>
          <a:srcRect l="39046" t="29565"/>
          <a:stretch/>
        </p:blipFill>
        <p:spPr>
          <a:xfrm>
            <a:off x="-51881" y="-40506"/>
            <a:ext cx="4035682" cy="4676246"/>
          </a:xfrm>
          <a:prstGeom prst="rect">
            <a:avLst/>
          </a:prstGeom>
        </p:spPr>
      </p:pic>
      <p:sp>
        <p:nvSpPr>
          <p:cNvPr id="4" name="TextBox 3">
            <a:extLst>
              <a:ext uri="{FF2B5EF4-FFF2-40B4-BE49-F238E27FC236}">
                <a16:creationId xmlns:a16="http://schemas.microsoft.com/office/drawing/2014/main" id="{699CC354-3643-0A24-17D0-158968A6F79B}"/>
              </a:ext>
            </a:extLst>
          </p:cNvPr>
          <p:cNvSpPr txBox="1"/>
          <p:nvPr userDrawn="1"/>
        </p:nvSpPr>
        <p:spPr>
          <a:xfrm>
            <a:off x="3373097" y="805184"/>
            <a:ext cx="8260080" cy="1323439"/>
          </a:xfrm>
          <a:prstGeom prst="rect">
            <a:avLst/>
          </a:prstGeom>
          <a:noFill/>
        </p:spPr>
        <p:txBody>
          <a:bodyPr wrap="square" rtlCol="0">
            <a:spAutoFit/>
          </a:bodyPr>
          <a:lstStyle/>
          <a:p>
            <a:pPr algn="ct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Tiếng</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a:t>
            </a:r>
            <a:r>
              <a:rPr lang="en-US" sz="8000" dirty="0" err="1">
                <a:solidFill>
                  <a:schemeClr val="accent4">
                    <a:lumMod val="20000"/>
                    <a:lumOff val="80000"/>
                  </a:schemeClr>
                </a:solidFill>
                <a:latin typeface="HP-087" panose="020B0803050302020204" pitchFamily="34" charset="0"/>
                <a:cs typeface="#9Slide03 Arima Madurai ExtraBo" panose="00000900000000000000" pitchFamily="2" charset="0"/>
              </a:rPr>
              <a:t>Việt</a:t>
            </a:r>
            <a:r>
              <a:rPr lang="en-US" sz="8000" dirty="0">
                <a:solidFill>
                  <a:schemeClr val="accent4">
                    <a:lumMod val="20000"/>
                    <a:lumOff val="80000"/>
                  </a:schemeClr>
                </a:solidFill>
                <a:latin typeface="HP-087" panose="020B0803050302020204" pitchFamily="34" charset="0"/>
                <a:cs typeface="#9Slide03 Arima Madurai ExtraBo" panose="00000900000000000000" pitchFamily="2" charset="0"/>
              </a:rPr>
              <a:t> 3</a:t>
            </a:r>
          </a:p>
        </p:txBody>
      </p:sp>
      <p:pic>
        <p:nvPicPr>
          <p:cNvPr id="10" name="Picture 9">
            <a:extLst>
              <a:ext uri="{FF2B5EF4-FFF2-40B4-BE49-F238E27FC236}">
                <a16:creationId xmlns:a16="http://schemas.microsoft.com/office/drawing/2014/main" id="{CD32900D-9049-DADC-66A0-CBC4864F02FF}"/>
              </a:ext>
            </a:extLst>
          </p:cNvPr>
          <p:cNvPicPr>
            <a:picLocks noChangeAspect="1"/>
          </p:cNvPicPr>
          <p:nvPr userDrawn="1"/>
        </p:nvPicPr>
        <p:blipFill>
          <a:blip r:embed="rId4"/>
          <a:stretch>
            <a:fillRect/>
          </a:stretch>
        </p:blipFill>
        <p:spPr>
          <a:xfrm>
            <a:off x="5183449" y="0"/>
            <a:ext cx="4639376" cy="854037"/>
          </a:xfrm>
          <a:prstGeom prst="rect">
            <a:avLst/>
          </a:prstGeom>
        </p:spPr>
      </p:pic>
    </p:spTree>
    <p:extLst>
      <p:ext uri="{BB962C8B-B14F-4D97-AF65-F5344CB8AC3E}">
        <p14:creationId xmlns:p14="http://schemas.microsoft.com/office/powerpoint/2010/main" val="1036099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spTree>
    <p:extLst>
      <p:ext uri="{BB962C8B-B14F-4D97-AF65-F5344CB8AC3E}">
        <p14:creationId xmlns:p14="http://schemas.microsoft.com/office/powerpoint/2010/main" val="173941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F3A5DF-6F2D-0E10-F31F-2BF72592E574}"/>
              </a:ext>
            </a:extLst>
          </p:cNvPr>
          <p:cNvPicPr>
            <a:picLocks noChangeAspect="1"/>
          </p:cNvPicPr>
          <p:nvPr userDrawn="1"/>
        </p:nvPicPr>
        <p:blipFill rotWithShape="1">
          <a:blip r:embed="rId2">
            <a:duotone>
              <a:schemeClr val="accent4">
                <a:shade val="45000"/>
                <a:satMod val="135000"/>
              </a:schemeClr>
              <a:prstClr val="white"/>
            </a:duotone>
          </a:blip>
          <a:srcRect t="58030"/>
          <a:stretch/>
        </p:blipFill>
        <p:spPr>
          <a:xfrm flipH="1" flipV="1">
            <a:off x="0" y="6097939"/>
            <a:ext cx="12192000" cy="760061"/>
          </a:xfrm>
          <a:prstGeom prst="rect">
            <a:avLst/>
          </a:prstGeom>
        </p:spPr>
      </p:pic>
      <p:pic>
        <p:nvPicPr>
          <p:cNvPr id="11" name="Picture 10">
            <a:extLst>
              <a:ext uri="{FF2B5EF4-FFF2-40B4-BE49-F238E27FC236}">
                <a16:creationId xmlns:a16="http://schemas.microsoft.com/office/drawing/2014/main" id="{54715F48-DC4A-170B-917E-1B389B5407DA}"/>
              </a:ext>
            </a:extLst>
          </p:cNvPr>
          <p:cNvPicPr>
            <a:picLocks noChangeAspect="1"/>
          </p:cNvPicPr>
          <p:nvPr userDrawn="1"/>
        </p:nvPicPr>
        <p:blipFill rotWithShape="1">
          <a:blip r:embed="rId3">
            <a:duotone>
              <a:schemeClr val="accent4">
                <a:shade val="45000"/>
                <a:satMod val="135000"/>
              </a:schemeClr>
              <a:prstClr val="white"/>
            </a:duotone>
          </a:blip>
          <a:srcRect l="4858" b="1525"/>
          <a:stretch/>
        </p:blipFill>
        <p:spPr>
          <a:xfrm>
            <a:off x="0" y="0"/>
            <a:ext cx="3659552" cy="498764"/>
          </a:xfrm>
          <a:prstGeom prst="rect">
            <a:avLst/>
          </a:prstGeom>
        </p:spPr>
      </p:pic>
      <p:pic>
        <p:nvPicPr>
          <p:cNvPr id="5" name="Hình ảnh 4" descr="Ảnh có chứa văn bản, bánh xe&#10;&#10;Mô tả được tạo tự động">
            <a:extLst>
              <a:ext uri="{FF2B5EF4-FFF2-40B4-BE49-F238E27FC236}">
                <a16:creationId xmlns:a16="http://schemas.microsoft.com/office/drawing/2014/main" id="{365D5745-7E02-3905-1DAB-603EB28CCA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48" y="411474"/>
            <a:ext cx="12070104" cy="6035052"/>
          </a:xfrm>
          <a:prstGeom prst="rect">
            <a:avLst/>
          </a:prstGeom>
        </p:spPr>
      </p:pic>
    </p:spTree>
    <p:extLst>
      <p:ext uri="{BB962C8B-B14F-4D97-AF65-F5344CB8AC3E}">
        <p14:creationId xmlns:p14="http://schemas.microsoft.com/office/powerpoint/2010/main" val="231570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任意多边形 4">
            <a:extLst>
              <a:ext uri="{FF2B5EF4-FFF2-40B4-BE49-F238E27FC236}">
                <a16:creationId xmlns:a16="http://schemas.microsoft.com/office/drawing/2014/main" id="{FAEB351D-B959-4897-B1F4-6600B9184EF1}"/>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 name="任意多边形 5">
            <a:extLst>
              <a:ext uri="{FF2B5EF4-FFF2-40B4-BE49-F238E27FC236}">
                <a16:creationId xmlns:a16="http://schemas.microsoft.com/office/drawing/2014/main" id="{8F3A2888-0977-43DD-9A71-AC932E61F402}"/>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6536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B7CD407F-3C52-8FCE-7966-3AF85B651D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887" y="0"/>
            <a:ext cx="10936225" cy="6858000"/>
          </a:xfrm>
          <a:prstGeom prst="rect">
            <a:avLst/>
          </a:prstGeom>
        </p:spPr>
      </p:pic>
      <p:sp>
        <p:nvSpPr>
          <p:cNvPr id="2" name="任意多边形 4">
            <a:extLst>
              <a:ext uri="{FF2B5EF4-FFF2-40B4-BE49-F238E27FC236}">
                <a16:creationId xmlns:a16="http://schemas.microsoft.com/office/drawing/2014/main" id="{7B04F925-C1E5-35BA-70BC-0178E7D9C75E}"/>
              </a:ext>
            </a:extLst>
          </p:cNvPr>
          <p:cNvSpPr/>
          <p:nvPr userDrawn="1"/>
        </p:nvSpPr>
        <p:spPr>
          <a:xfrm>
            <a:off x="0" y="5953125"/>
            <a:ext cx="12192000" cy="904875"/>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任意多边形 5">
            <a:extLst>
              <a:ext uri="{FF2B5EF4-FFF2-40B4-BE49-F238E27FC236}">
                <a16:creationId xmlns:a16="http://schemas.microsoft.com/office/drawing/2014/main" id="{181ACF88-E471-25EC-B95E-D568948CEDD1}"/>
              </a:ext>
            </a:extLst>
          </p:cNvPr>
          <p:cNvSpPr/>
          <p:nvPr userDrawn="1"/>
        </p:nvSpPr>
        <p:spPr>
          <a:xfrm>
            <a:off x="0" y="6191251"/>
            <a:ext cx="12192000" cy="666750"/>
          </a:xfrm>
          <a:custGeom>
            <a:avLst/>
            <a:gdLst>
              <a:gd name="connsiteX0" fmla="*/ 354549 w 12192000"/>
              <a:gd name="connsiteY0" fmla="*/ 0 h 904875"/>
              <a:gd name="connsiteX1" fmla="*/ 369351 w 12192000"/>
              <a:gd name="connsiteY1" fmla="*/ 0 h 904875"/>
              <a:gd name="connsiteX2" fmla="*/ 376364 w 12192000"/>
              <a:gd name="connsiteY2" fmla="*/ 34740 h 904875"/>
              <a:gd name="connsiteX3" fmla="*/ 582612 w 12192000"/>
              <a:gd name="connsiteY3" fmla="*/ 171450 h 904875"/>
              <a:gd name="connsiteX4" fmla="*/ 788860 w 12192000"/>
              <a:gd name="connsiteY4" fmla="*/ 34740 h 904875"/>
              <a:gd name="connsiteX5" fmla="*/ 795874 w 12192000"/>
              <a:gd name="connsiteY5" fmla="*/ 0 h 904875"/>
              <a:gd name="connsiteX6" fmla="*/ 810676 w 12192000"/>
              <a:gd name="connsiteY6" fmla="*/ 0 h 904875"/>
              <a:gd name="connsiteX7" fmla="*/ 817689 w 12192000"/>
              <a:gd name="connsiteY7" fmla="*/ 34740 h 904875"/>
              <a:gd name="connsiteX8" fmla="*/ 1023937 w 12192000"/>
              <a:gd name="connsiteY8" fmla="*/ 171450 h 904875"/>
              <a:gd name="connsiteX9" fmla="*/ 1230185 w 12192000"/>
              <a:gd name="connsiteY9" fmla="*/ 34740 h 904875"/>
              <a:gd name="connsiteX10" fmla="*/ 1237199 w 12192000"/>
              <a:gd name="connsiteY10" fmla="*/ 0 h 904875"/>
              <a:gd name="connsiteX11" fmla="*/ 1258351 w 12192000"/>
              <a:gd name="connsiteY11" fmla="*/ 0 h 904875"/>
              <a:gd name="connsiteX12" fmla="*/ 1265364 w 12192000"/>
              <a:gd name="connsiteY12" fmla="*/ 34740 h 904875"/>
              <a:gd name="connsiteX13" fmla="*/ 1471612 w 12192000"/>
              <a:gd name="connsiteY13" fmla="*/ 171450 h 904875"/>
              <a:gd name="connsiteX14" fmla="*/ 1677860 w 12192000"/>
              <a:gd name="connsiteY14" fmla="*/ 34740 h 904875"/>
              <a:gd name="connsiteX15" fmla="*/ 1684874 w 12192000"/>
              <a:gd name="connsiteY15" fmla="*/ 0 h 904875"/>
              <a:gd name="connsiteX16" fmla="*/ 1699676 w 12192000"/>
              <a:gd name="connsiteY16" fmla="*/ 0 h 904875"/>
              <a:gd name="connsiteX17" fmla="*/ 1706689 w 12192000"/>
              <a:gd name="connsiteY17" fmla="*/ 34740 h 904875"/>
              <a:gd name="connsiteX18" fmla="*/ 1912937 w 12192000"/>
              <a:gd name="connsiteY18" fmla="*/ 171450 h 904875"/>
              <a:gd name="connsiteX19" fmla="*/ 2119185 w 12192000"/>
              <a:gd name="connsiteY19" fmla="*/ 34740 h 904875"/>
              <a:gd name="connsiteX20" fmla="*/ 2126199 w 12192000"/>
              <a:gd name="connsiteY20" fmla="*/ 0 h 904875"/>
              <a:gd name="connsiteX21" fmla="*/ 2141001 w 12192000"/>
              <a:gd name="connsiteY21" fmla="*/ 0 h 904875"/>
              <a:gd name="connsiteX22" fmla="*/ 2148014 w 12192000"/>
              <a:gd name="connsiteY22" fmla="*/ 34740 h 904875"/>
              <a:gd name="connsiteX23" fmla="*/ 2354262 w 12192000"/>
              <a:gd name="connsiteY23" fmla="*/ 171450 h 904875"/>
              <a:gd name="connsiteX24" fmla="*/ 2560510 w 12192000"/>
              <a:gd name="connsiteY24" fmla="*/ 34740 h 904875"/>
              <a:gd name="connsiteX25" fmla="*/ 2567524 w 12192000"/>
              <a:gd name="connsiteY25" fmla="*/ 0 h 904875"/>
              <a:gd name="connsiteX26" fmla="*/ 2582326 w 12192000"/>
              <a:gd name="connsiteY26" fmla="*/ 0 h 904875"/>
              <a:gd name="connsiteX27" fmla="*/ 2589339 w 12192000"/>
              <a:gd name="connsiteY27" fmla="*/ 34740 h 904875"/>
              <a:gd name="connsiteX28" fmla="*/ 2795587 w 12192000"/>
              <a:gd name="connsiteY28" fmla="*/ 171450 h 904875"/>
              <a:gd name="connsiteX29" fmla="*/ 3001835 w 12192000"/>
              <a:gd name="connsiteY29" fmla="*/ 34740 h 904875"/>
              <a:gd name="connsiteX30" fmla="*/ 3008849 w 12192000"/>
              <a:gd name="connsiteY30" fmla="*/ 0 h 904875"/>
              <a:gd name="connsiteX31" fmla="*/ 3020476 w 12192000"/>
              <a:gd name="connsiteY31" fmla="*/ 0 h 904875"/>
              <a:gd name="connsiteX32" fmla="*/ 3027490 w 12192000"/>
              <a:gd name="connsiteY32" fmla="*/ 34740 h 904875"/>
              <a:gd name="connsiteX33" fmla="*/ 3233737 w 12192000"/>
              <a:gd name="connsiteY33" fmla="*/ 171450 h 904875"/>
              <a:gd name="connsiteX34" fmla="*/ 3439985 w 12192000"/>
              <a:gd name="connsiteY34" fmla="*/ 34740 h 904875"/>
              <a:gd name="connsiteX35" fmla="*/ 3446999 w 12192000"/>
              <a:gd name="connsiteY35" fmla="*/ 0 h 904875"/>
              <a:gd name="connsiteX36" fmla="*/ 3461800 w 12192000"/>
              <a:gd name="connsiteY36" fmla="*/ 0 h 904875"/>
              <a:gd name="connsiteX37" fmla="*/ 3468814 w 12192000"/>
              <a:gd name="connsiteY37" fmla="*/ 34740 h 904875"/>
              <a:gd name="connsiteX38" fmla="*/ 3675062 w 12192000"/>
              <a:gd name="connsiteY38" fmla="*/ 171450 h 904875"/>
              <a:gd name="connsiteX39" fmla="*/ 3881310 w 12192000"/>
              <a:gd name="connsiteY39" fmla="*/ 34740 h 904875"/>
              <a:gd name="connsiteX40" fmla="*/ 3888324 w 12192000"/>
              <a:gd name="connsiteY40" fmla="*/ 0 h 904875"/>
              <a:gd name="connsiteX41" fmla="*/ 3903126 w 12192000"/>
              <a:gd name="connsiteY41" fmla="*/ 0 h 904875"/>
              <a:gd name="connsiteX42" fmla="*/ 3910139 w 12192000"/>
              <a:gd name="connsiteY42" fmla="*/ 34740 h 904875"/>
              <a:gd name="connsiteX43" fmla="*/ 4116387 w 12192000"/>
              <a:gd name="connsiteY43" fmla="*/ 171450 h 904875"/>
              <a:gd name="connsiteX44" fmla="*/ 4322636 w 12192000"/>
              <a:gd name="connsiteY44" fmla="*/ 34740 h 904875"/>
              <a:gd name="connsiteX45" fmla="*/ 4329649 w 12192000"/>
              <a:gd name="connsiteY45" fmla="*/ 0 h 904875"/>
              <a:gd name="connsiteX46" fmla="*/ 4344451 w 12192000"/>
              <a:gd name="connsiteY46" fmla="*/ 0 h 904875"/>
              <a:gd name="connsiteX47" fmla="*/ 4351465 w 12192000"/>
              <a:gd name="connsiteY47" fmla="*/ 34740 h 904875"/>
              <a:gd name="connsiteX48" fmla="*/ 4557713 w 12192000"/>
              <a:gd name="connsiteY48" fmla="*/ 171450 h 904875"/>
              <a:gd name="connsiteX49" fmla="*/ 4763960 w 12192000"/>
              <a:gd name="connsiteY49" fmla="*/ 34740 h 904875"/>
              <a:gd name="connsiteX50" fmla="*/ 4770974 w 12192000"/>
              <a:gd name="connsiteY50" fmla="*/ 0 h 904875"/>
              <a:gd name="connsiteX51" fmla="*/ 4792126 w 12192000"/>
              <a:gd name="connsiteY51" fmla="*/ 0 h 904875"/>
              <a:gd name="connsiteX52" fmla="*/ 4799139 w 12192000"/>
              <a:gd name="connsiteY52" fmla="*/ 34740 h 904875"/>
              <a:gd name="connsiteX53" fmla="*/ 5005388 w 12192000"/>
              <a:gd name="connsiteY53" fmla="*/ 171450 h 904875"/>
              <a:gd name="connsiteX54" fmla="*/ 5211637 w 12192000"/>
              <a:gd name="connsiteY54" fmla="*/ 34740 h 904875"/>
              <a:gd name="connsiteX55" fmla="*/ 5218649 w 12192000"/>
              <a:gd name="connsiteY55" fmla="*/ 0 h 904875"/>
              <a:gd name="connsiteX56" fmla="*/ 5233451 w 12192000"/>
              <a:gd name="connsiteY56" fmla="*/ 0 h 904875"/>
              <a:gd name="connsiteX57" fmla="*/ 5240466 w 12192000"/>
              <a:gd name="connsiteY57" fmla="*/ 34740 h 904875"/>
              <a:gd name="connsiteX58" fmla="*/ 5446713 w 12192000"/>
              <a:gd name="connsiteY58" fmla="*/ 171450 h 904875"/>
              <a:gd name="connsiteX59" fmla="*/ 5652960 w 12192000"/>
              <a:gd name="connsiteY59" fmla="*/ 34740 h 904875"/>
              <a:gd name="connsiteX60" fmla="*/ 5659974 w 12192000"/>
              <a:gd name="connsiteY60" fmla="*/ 0 h 904875"/>
              <a:gd name="connsiteX61" fmla="*/ 5674776 w 12192000"/>
              <a:gd name="connsiteY61" fmla="*/ 0 h 904875"/>
              <a:gd name="connsiteX62" fmla="*/ 5681790 w 12192000"/>
              <a:gd name="connsiteY62" fmla="*/ 34740 h 904875"/>
              <a:gd name="connsiteX63" fmla="*/ 5888037 w 12192000"/>
              <a:gd name="connsiteY63" fmla="*/ 171450 h 904875"/>
              <a:gd name="connsiteX64" fmla="*/ 6094285 w 12192000"/>
              <a:gd name="connsiteY64" fmla="*/ 34740 h 904875"/>
              <a:gd name="connsiteX65" fmla="*/ 6101299 w 12192000"/>
              <a:gd name="connsiteY65" fmla="*/ 0 h 904875"/>
              <a:gd name="connsiteX66" fmla="*/ 6116101 w 12192000"/>
              <a:gd name="connsiteY66" fmla="*/ 0 h 904875"/>
              <a:gd name="connsiteX67" fmla="*/ 6123114 w 12192000"/>
              <a:gd name="connsiteY67" fmla="*/ 34740 h 904875"/>
              <a:gd name="connsiteX68" fmla="*/ 6329362 w 12192000"/>
              <a:gd name="connsiteY68" fmla="*/ 171450 h 904875"/>
              <a:gd name="connsiteX69" fmla="*/ 6535610 w 12192000"/>
              <a:gd name="connsiteY69" fmla="*/ 34740 h 904875"/>
              <a:gd name="connsiteX70" fmla="*/ 6542624 w 12192000"/>
              <a:gd name="connsiteY70" fmla="*/ 0 h 904875"/>
              <a:gd name="connsiteX71" fmla="*/ 6582826 w 12192000"/>
              <a:gd name="connsiteY71" fmla="*/ 0 h 904875"/>
              <a:gd name="connsiteX72" fmla="*/ 6589840 w 12192000"/>
              <a:gd name="connsiteY72" fmla="*/ 34740 h 904875"/>
              <a:gd name="connsiteX73" fmla="*/ 6796087 w 12192000"/>
              <a:gd name="connsiteY73" fmla="*/ 171450 h 904875"/>
              <a:gd name="connsiteX74" fmla="*/ 7002335 w 12192000"/>
              <a:gd name="connsiteY74" fmla="*/ 34740 h 904875"/>
              <a:gd name="connsiteX75" fmla="*/ 7009348 w 12192000"/>
              <a:gd name="connsiteY75" fmla="*/ 0 h 904875"/>
              <a:gd name="connsiteX76" fmla="*/ 7024150 w 12192000"/>
              <a:gd name="connsiteY76" fmla="*/ 0 h 904875"/>
              <a:gd name="connsiteX77" fmla="*/ 7031164 w 12192000"/>
              <a:gd name="connsiteY77" fmla="*/ 34740 h 904875"/>
              <a:gd name="connsiteX78" fmla="*/ 7237412 w 12192000"/>
              <a:gd name="connsiteY78" fmla="*/ 171450 h 904875"/>
              <a:gd name="connsiteX79" fmla="*/ 7443660 w 12192000"/>
              <a:gd name="connsiteY79" fmla="*/ 34740 h 904875"/>
              <a:gd name="connsiteX80" fmla="*/ 7450673 w 12192000"/>
              <a:gd name="connsiteY80" fmla="*/ 0 h 904875"/>
              <a:gd name="connsiteX81" fmla="*/ 7465475 w 12192000"/>
              <a:gd name="connsiteY81" fmla="*/ 0 h 904875"/>
              <a:gd name="connsiteX82" fmla="*/ 7472489 w 12192000"/>
              <a:gd name="connsiteY82" fmla="*/ 34740 h 904875"/>
              <a:gd name="connsiteX83" fmla="*/ 7678737 w 12192000"/>
              <a:gd name="connsiteY83" fmla="*/ 171450 h 904875"/>
              <a:gd name="connsiteX84" fmla="*/ 7884985 w 12192000"/>
              <a:gd name="connsiteY84" fmla="*/ 34740 h 904875"/>
              <a:gd name="connsiteX85" fmla="*/ 7891999 w 12192000"/>
              <a:gd name="connsiteY85" fmla="*/ 0 h 904875"/>
              <a:gd name="connsiteX86" fmla="*/ 7906801 w 12192000"/>
              <a:gd name="connsiteY86" fmla="*/ 0 h 904875"/>
              <a:gd name="connsiteX87" fmla="*/ 7913814 w 12192000"/>
              <a:gd name="connsiteY87" fmla="*/ 34740 h 904875"/>
              <a:gd name="connsiteX88" fmla="*/ 8120062 w 12192000"/>
              <a:gd name="connsiteY88" fmla="*/ 171450 h 904875"/>
              <a:gd name="connsiteX89" fmla="*/ 8326310 w 12192000"/>
              <a:gd name="connsiteY89" fmla="*/ 34740 h 904875"/>
              <a:gd name="connsiteX90" fmla="*/ 8333324 w 12192000"/>
              <a:gd name="connsiteY90" fmla="*/ 0 h 904875"/>
              <a:gd name="connsiteX91" fmla="*/ 8354476 w 12192000"/>
              <a:gd name="connsiteY91" fmla="*/ 0 h 904875"/>
              <a:gd name="connsiteX92" fmla="*/ 8361489 w 12192000"/>
              <a:gd name="connsiteY92" fmla="*/ 34740 h 904875"/>
              <a:gd name="connsiteX93" fmla="*/ 8567737 w 12192000"/>
              <a:gd name="connsiteY93" fmla="*/ 171450 h 904875"/>
              <a:gd name="connsiteX94" fmla="*/ 8773985 w 12192000"/>
              <a:gd name="connsiteY94" fmla="*/ 34740 h 904875"/>
              <a:gd name="connsiteX95" fmla="*/ 8780998 w 12192000"/>
              <a:gd name="connsiteY95" fmla="*/ 0 h 904875"/>
              <a:gd name="connsiteX96" fmla="*/ 8795800 w 12192000"/>
              <a:gd name="connsiteY96" fmla="*/ 0 h 904875"/>
              <a:gd name="connsiteX97" fmla="*/ 8802814 w 12192000"/>
              <a:gd name="connsiteY97" fmla="*/ 34740 h 904875"/>
              <a:gd name="connsiteX98" fmla="*/ 9009062 w 12192000"/>
              <a:gd name="connsiteY98" fmla="*/ 171450 h 904875"/>
              <a:gd name="connsiteX99" fmla="*/ 9215310 w 12192000"/>
              <a:gd name="connsiteY99" fmla="*/ 34740 h 904875"/>
              <a:gd name="connsiteX100" fmla="*/ 9222323 w 12192000"/>
              <a:gd name="connsiteY100" fmla="*/ 0 h 904875"/>
              <a:gd name="connsiteX101" fmla="*/ 9237125 w 12192000"/>
              <a:gd name="connsiteY101" fmla="*/ 0 h 904875"/>
              <a:gd name="connsiteX102" fmla="*/ 9244139 w 12192000"/>
              <a:gd name="connsiteY102" fmla="*/ 34740 h 904875"/>
              <a:gd name="connsiteX103" fmla="*/ 9450387 w 12192000"/>
              <a:gd name="connsiteY103" fmla="*/ 171450 h 904875"/>
              <a:gd name="connsiteX104" fmla="*/ 9656635 w 12192000"/>
              <a:gd name="connsiteY104" fmla="*/ 34740 h 904875"/>
              <a:gd name="connsiteX105" fmla="*/ 9663649 w 12192000"/>
              <a:gd name="connsiteY105" fmla="*/ 0 h 904875"/>
              <a:gd name="connsiteX106" fmla="*/ 9678451 w 12192000"/>
              <a:gd name="connsiteY106" fmla="*/ 0 h 904875"/>
              <a:gd name="connsiteX107" fmla="*/ 9685464 w 12192000"/>
              <a:gd name="connsiteY107" fmla="*/ 34740 h 904875"/>
              <a:gd name="connsiteX108" fmla="*/ 9891712 w 12192000"/>
              <a:gd name="connsiteY108" fmla="*/ 171450 h 904875"/>
              <a:gd name="connsiteX109" fmla="*/ 10097960 w 12192000"/>
              <a:gd name="connsiteY109" fmla="*/ 34740 h 904875"/>
              <a:gd name="connsiteX110" fmla="*/ 10104973 w 12192000"/>
              <a:gd name="connsiteY110" fmla="*/ 0 h 904875"/>
              <a:gd name="connsiteX111" fmla="*/ 10116601 w 12192000"/>
              <a:gd name="connsiteY111" fmla="*/ 0 h 904875"/>
              <a:gd name="connsiteX112" fmla="*/ 10123615 w 12192000"/>
              <a:gd name="connsiteY112" fmla="*/ 34740 h 904875"/>
              <a:gd name="connsiteX113" fmla="*/ 10329862 w 12192000"/>
              <a:gd name="connsiteY113" fmla="*/ 171450 h 904875"/>
              <a:gd name="connsiteX114" fmla="*/ 10536110 w 12192000"/>
              <a:gd name="connsiteY114" fmla="*/ 34740 h 904875"/>
              <a:gd name="connsiteX115" fmla="*/ 10543123 w 12192000"/>
              <a:gd name="connsiteY115" fmla="*/ 0 h 904875"/>
              <a:gd name="connsiteX116" fmla="*/ 10557925 w 12192000"/>
              <a:gd name="connsiteY116" fmla="*/ 0 h 904875"/>
              <a:gd name="connsiteX117" fmla="*/ 10564939 w 12192000"/>
              <a:gd name="connsiteY117" fmla="*/ 34740 h 904875"/>
              <a:gd name="connsiteX118" fmla="*/ 10771187 w 12192000"/>
              <a:gd name="connsiteY118" fmla="*/ 171450 h 904875"/>
              <a:gd name="connsiteX119" fmla="*/ 10977435 w 12192000"/>
              <a:gd name="connsiteY119" fmla="*/ 34740 h 904875"/>
              <a:gd name="connsiteX120" fmla="*/ 10984448 w 12192000"/>
              <a:gd name="connsiteY120" fmla="*/ 0 h 904875"/>
              <a:gd name="connsiteX121" fmla="*/ 10999250 w 12192000"/>
              <a:gd name="connsiteY121" fmla="*/ 0 h 904875"/>
              <a:gd name="connsiteX122" fmla="*/ 11006264 w 12192000"/>
              <a:gd name="connsiteY122" fmla="*/ 34740 h 904875"/>
              <a:gd name="connsiteX123" fmla="*/ 11212512 w 12192000"/>
              <a:gd name="connsiteY123" fmla="*/ 171450 h 904875"/>
              <a:gd name="connsiteX124" fmla="*/ 11418760 w 12192000"/>
              <a:gd name="connsiteY124" fmla="*/ 34740 h 904875"/>
              <a:gd name="connsiteX125" fmla="*/ 11425774 w 12192000"/>
              <a:gd name="connsiteY125" fmla="*/ 0 h 904875"/>
              <a:gd name="connsiteX126" fmla="*/ 11440576 w 12192000"/>
              <a:gd name="connsiteY126" fmla="*/ 0 h 904875"/>
              <a:gd name="connsiteX127" fmla="*/ 11447589 w 12192000"/>
              <a:gd name="connsiteY127" fmla="*/ 34740 h 904875"/>
              <a:gd name="connsiteX128" fmla="*/ 11653837 w 12192000"/>
              <a:gd name="connsiteY128" fmla="*/ 171450 h 904875"/>
              <a:gd name="connsiteX129" fmla="*/ 11860085 w 12192000"/>
              <a:gd name="connsiteY129" fmla="*/ 34740 h 904875"/>
              <a:gd name="connsiteX130" fmla="*/ 11867099 w 12192000"/>
              <a:gd name="connsiteY130" fmla="*/ 0 h 904875"/>
              <a:gd name="connsiteX131" fmla="*/ 11888251 w 12192000"/>
              <a:gd name="connsiteY131" fmla="*/ 0 h 904875"/>
              <a:gd name="connsiteX132" fmla="*/ 11895264 w 12192000"/>
              <a:gd name="connsiteY132" fmla="*/ 34740 h 904875"/>
              <a:gd name="connsiteX133" fmla="*/ 12101512 w 12192000"/>
              <a:gd name="connsiteY133" fmla="*/ 171450 h 904875"/>
              <a:gd name="connsiteX134" fmla="*/ 12168074 w 12192000"/>
              <a:gd name="connsiteY134" fmla="*/ 161387 h 904875"/>
              <a:gd name="connsiteX135" fmla="*/ 12192000 w 12192000"/>
              <a:gd name="connsiteY135" fmla="*/ 149885 h 904875"/>
              <a:gd name="connsiteX136" fmla="*/ 12192000 w 12192000"/>
              <a:gd name="connsiteY136" fmla="*/ 904875 h 904875"/>
              <a:gd name="connsiteX137" fmla="*/ 0 w 12192000"/>
              <a:gd name="connsiteY137" fmla="*/ 904875 h 904875"/>
              <a:gd name="connsiteX138" fmla="*/ 0 w 12192000"/>
              <a:gd name="connsiteY138" fmla="*/ 118560 h 904875"/>
              <a:gd name="connsiteX139" fmla="*/ 16137 w 12192000"/>
              <a:gd name="connsiteY139" fmla="*/ 133222 h 904875"/>
              <a:gd name="connsiteX140" fmla="*/ 141287 w 12192000"/>
              <a:gd name="connsiteY140" fmla="*/ 171450 h 904875"/>
              <a:gd name="connsiteX141" fmla="*/ 347535 w 12192000"/>
              <a:gd name="connsiteY141" fmla="*/ 3474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192000" h="904875">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1977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Hình ảnh 2" descr="Ảnh có chứa văn bản&#10;&#10;Mô tả được tạo tự động">
            <a:extLst>
              <a:ext uri="{FF2B5EF4-FFF2-40B4-BE49-F238E27FC236}">
                <a16:creationId xmlns:a16="http://schemas.microsoft.com/office/drawing/2014/main" id="{63CFB0B0-04AC-645B-A78C-183C4B379E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258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82EDC1C8-E89D-8EC0-E94B-41F5AC3443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6150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ố trí Tùy chỉnh">
    <p:spTree>
      <p:nvGrpSpPr>
        <p:cNvPr id="1" name=""/>
        <p:cNvGrpSpPr/>
        <p:nvPr/>
      </p:nvGrpSpPr>
      <p:grpSpPr>
        <a:xfrm>
          <a:off x="0" y="0"/>
          <a:ext cx="0" cy="0"/>
          <a:chOff x="0" y="0"/>
          <a:chExt cx="0" cy="0"/>
        </a:xfrm>
      </p:grpSpPr>
      <p:pic>
        <p:nvPicPr>
          <p:cNvPr id="4" name="Hình ảnh 3" descr="Ảnh có chứa văn bản&#10;&#10;Mô tả được tạo tự động">
            <a:extLst>
              <a:ext uri="{FF2B5EF4-FFF2-40B4-BE49-F238E27FC236}">
                <a16:creationId xmlns:a16="http://schemas.microsoft.com/office/drawing/2014/main" id="{C3E9CB06-D635-27D3-FC9B-D198E843A6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8053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0"/>
            <a:ext cx="2844800" cy="365125"/>
          </a:xfrm>
          <a:prstGeom prst="rect">
            <a:avLst/>
          </a:prstGeom>
        </p:spPr>
        <p:txBody>
          <a:bodyPr/>
          <a:lstStyle/>
          <a:p>
            <a:fld id="{B0FF3092-099F-40A5-B724-2564865CB8C6}" type="datetimeFigureOut">
              <a:rPr lang="en-US" smtClean="0">
                <a:solidFill>
                  <a:prstClr val="black">
                    <a:tint val="75000"/>
                  </a:prstClr>
                </a:solidFill>
              </a:rPr>
              <a:pPr/>
              <a:t>11/6/2022</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0"/>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0"/>
            <a:ext cx="2844800" cy="365125"/>
          </a:xfrm>
          <a:prstGeom prst="rect">
            <a:avLst/>
          </a:prstGeom>
        </p:spPr>
        <p:txBody>
          <a:bodyPr/>
          <a:lstStyle/>
          <a:p>
            <a:fld id="{A4167021-B962-4D6C-8DFC-AF0D64A5D9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0745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7D5701A-D3ED-761E-CDC7-DAADA76D272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00820" y="0"/>
            <a:ext cx="791180" cy="1001949"/>
          </a:xfrm>
          <a:prstGeom prst="rect">
            <a:avLst/>
          </a:prstGeom>
        </p:spPr>
      </p:pic>
    </p:spTree>
    <p:extLst>
      <p:ext uri="{BB962C8B-B14F-4D97-AF65-F5344CB8AC3E}">
        <p14:creationId xmlns:p14="http://schemas.microsoft.com/office/powerpoint/2010/main" val="401090250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8" r:id="rId3"/>
    <p:sldLayoutId id="2147483655" r:id="rId4"/>
    <p:sldLayoutId id="2147483656" r:id="rId5"/>
    <p:sldLayoutId id="2147483657" r:id="rId6"/>
    <p:sldLayoutId id="2147483660" r:id="rId7"/>
    <p:sldLayoutId id="2147483659" r:id="rId8"/>
    <p:sldLayoutId id="214748366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1.xml"/><Relationship Id="rId4" Type="http://schemas.openxmlformats.org/officeDocument/2006/relationships/image" Target="../media/image33.w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90" y="1274274"/>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5"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5"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1" y="816749"/>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975178" y="4902200"/>
            <a:ext cx="6070658" cy="923215"/>
          </a:xfrm>
          <a:prstGeom prst="rect">
            <a:avLst/>
          </a:prstGeom>
          <a:noFill/>
        </p:spPr>
        <p:txBody>
          <a:bodyPr wrap="none" lIns="91324" tIns="45663" rIns="91324" bIns="45663">
            <a:spAutoFit/>
          </a:bodyPr>
          <a:lstStyle/>
          <a:p>
            <a:pPr algn="ctr">
              <a:defRPr/>
            </a:pP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2552959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a:solidFill>
                  <a:srgbClr val="CC00CC"/>
                </a:solidFill>
                <a:latin typeface="Arial-Rounded" panose="020B0500000000000000" pitchFamily="34" charset="0"/>
                <a:ea typeface="Arial-Rounded" panose="020B0500000000000000" pitchFamily="34" charset="0"/>
                <a:cs typeface="Arial-Rounded" panose="020B0500000000000000" pitchFamily="34" charset="0"/>
              </a:rPr>
              <a:t>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8" name="Nhóm 7">
            <a:extLst>
              <a:ext uri="{FF2B5EF4-FFF2-40B4-BE49-F238E27FC236}">
                <a16:creationId xmlns:a16="http://schemas.microsoft.com/office/drawing/2014/main" id="{F1EABEB5-40AA-E234-937C-D1906947AEF3}"/>
              </a:ext>
            </a:extLst>
          </p:cNvPr>
          <p:cNvGrpSpPr/>
          <p:nvPr/>
        </p:nvGrpSpPr>
        <p:grpSpPr>
          <a:xfrm>
            <a:off x="264469" y="6085727"/>
            <a:ext cx="3291530" cy="713772"/>
            <a:chOff x="508724" y="6144228"/>
            <a:chExt cx="3291530" cy="713772"/>
          </a:xfrm>
        </p:grpSpPr>
        <p:sp>
          <p:nvSpPr>
            <p:cNvPr id="9" name="Hình chữ nhật: Góc Tròn 8">
              <a:extLst>
                <a:ext uri="{FF2B5EF4-FFF2-40B4-BE49-F238E27FC236}">
                  <a16:creationId xmlns:a16="http://schemas.microsoft.com/office/drawing/2014/main" id="{A4A04472-6D1E-802B-80BB-370C7FA8E01F}"/>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83CD003D-4844-5007-711D-22074280707D}"/>
                </a:ext>
              </a:extLst>
            </p:cNvPr>
            <p:cNvGrpSpPr/>
            <p:nvPr/>
          </p:nvGrpSpPr>
          <p:grpSpPr>
            <a:xfrm>
              <a:off x="508724" y="6144228"/>
              <a:ext cx="713772" cy="713772"/>
              <a:chOff x="508724" y="6144228"/>
              <a:chExt cx="713772" cy="713772"/>
            </a:xfrm>
          </p:grpSpPr>
          <p:sp>
            <p:nvSpPr>
              <p:cNvPr id="11" name="Hình Bầu dục 10">
                <a:extLst>
                  <a:ext uri="{FF2B5EF4-FFF2-40B4-BE49-F238E27FC236}">
                    <a16:creationId xmlns:a16="http://schemas.microsoft.com/office/drawing/2014/main" id="{D3EA41C7-8DF0-A9E3-8E6F-DE6D17BE0B08}"/>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id="{7D10866E-DBD4-1107-758B-C2357C5D640C}"/>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3</a:t>
                </a:r>
              </a:p>
            </p:txBody>
          </p:sp>
        </p:grpSp>
      </p:grpSp>
      <p:sp>
        <p:nvSpPr>
          <p:cNvPr id="13" name="Hộp Văn bản 12">
            <a:extLst>
              <a:ext uri="{FF2B5EF4-FFF2-40B4-BE49-F238E27FC236}">
                <a16:creationId xmlns:a16="http://schemas.microsoft.com/office/drawing/2014/main" id="{92564A5D-944B-6415-64D1-790220814988}"/>
              </a:ext>
            </a:extLst>
          </p:cNvPr>
          <p:cNvSpPr txBox="1"/>
          <p:nvPr/>
        </p:nvSpPr>
        <p:spPr>
          <a:xfrm>
            <a:off x="962507" y="6181431"/>
            <a:ext cx="2725573"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Nối tiếp đoạn</a:t>
            </a:r>
          </a:p>
        </p:txBody>
      </p:sp>
    </p:spTree>
    <p:extLst>
      <p:ext uri="{BB962C8B-B14F-4D97-AF65-F5344CB8AC3E}">
        <p14:creationId xmlns:p14="http://schemas.microsoft.com/office/powerpoint/2010/main" val="364729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36A1F84-F31B-952F-D486-100CFB2B258A}"/>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TỪ KHÓ</a:t>
            </a:r>
          </a:p>
        </p:txBody>
      </p:sp>
      <p:sp>
        <p:nvSpPr>
          <p:cNvPr id="4" name="Hộp Văn bản 3">
            <a:extLst>
              <a:ext uri="{FF2B5EF4-FFF2-40B4-BE49-F238E27FC236}">
                <a16:creationId xmlns:a16="http://schemas.microsoft.com/office/drawing/2014/main" id="{5BD41A48-1B86-A308-9B94-7AA933ABC111}"/>
              </a:ext>
            </a:extLst>
          </p:cNvPr>
          <p:cNvSpPr txBox="1"/>
          <p:nvPr/>
        </p:nvSpPr>
        <p:spPr>
          <a:xfrm>
            <a:off x="3794192" y="818646"/>
            <a:ext cx="4603615" cy="5266891"/>
          </a:xfrm>
          <a:prstGeom prst="rect">
            <a:avLst/>
          </a:prstGeom>
          <a:noFill/>
        </p:spPr>
        <p:txBody>
          <a:bodyPr wrap="square">
            <a:spAutoFit/>
          </a:bodyPr>
          <a:lstStyle/>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Say sưa</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Lên tiếng</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Xanh lục</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Xanh lam</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Vi ô lét</a:t>
            </a:r>
          </a:p>
          <a:p>
            <a:pPr algn="ctr">
              <a:lnSpc>
                <a:spcPct val="130000"/>
              </a:lnSpc>
            </a:pPr>
            <a:r>
              <a:rPr lang="en-US" sz="4400" b="1">
                <a:solidFill>
                  <a:srgbClr val="00B050"/>
                </a:solidFill>
                <a:latin typeface="AvantGarde" panose="00000400000000000000" pitchFamily="2" charset="0"/>
                <a:ea typeface="AvantGarde" panose="00000400000000000000" pitchFamily="2" charset="0"/>
                <a:cs typeface="AvantGarde" panose="00000400000000000000" pitchFamily="2" charset="0"/>
              </a:rPr>
              <a:t>Hiện lên</a:t>
            </a:r>
          </a:p>
        </p:txBody>
      </p:sp>
    </p:spTree>
    <p:extLst>
      <p:ext uri="{BB962C8B-B14F-4D97-AF65-F5344CB8AC3E}">
        <p14:creationId xmlns:p14="http://schemas.microsoft.com/office/powerpoint/2010/main" val="41889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left)">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left)">
                                      <p:cBhvr>
                                        <p:cTn id="3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84BB4C5-C204-FC3B-A234-992632B583D0}"/>
              </a:ext>
            </a:extLst>
          </p:cNvPr>
          <p:cNvSpPr txBox="1"/>
          <p:nvPr/>
        </p:nvSpPr>
        <p:spPr>
          <a:xfrm>
            <a:off x="4094978" y="10581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CÂU DÀI</a:t>
            </a:r>
          </a:p>
        </p:txBody>
      </p:sp>
      <p:sp>
        <p:nvSpPr>
          <p:cNvPr id="4" name="Hộp Văn bản 3">
            <a:extLst>
              <a:ext uri="{FF2B5EF4-FFF2-40B4-BE49-F238E27FC236}">
                <a16:creationId xmlns:a16="http://schemas.microsoft.com/office/drawing/2014/main" id="{36CF3BA4-4B90-D3E2-CC65-208CEA450D48}"/>
              </a:ext>
            </a:extLst>
          </p:cNvPr>
          <p:cNvSpPr txBox="1"/>
          <p:nvPr/>
        </p:nvSpPr>
        <p:spPr>
          <a:xfrm>
            <a:off x="137160" y="1672992"/>
            <a:ext cx="12054840" cy="2013180"/>
          </a:xfrm>
          <a:prstGeom prst="rect">
            <a:avLst/>
          </a:prstGeom>
          <a:noFill/>
        </p:spPr>
        <p:txBody>
          <a:bodyPr wrap="square">
            <a:spAutoFit/>
          </a:bodyPr>
          <a:lstStyle/>
          <a:p>
            <a:pPr>
              <a:lnSpc>
                <a:spcPct val="120000"/>
              </a:lnSpc>
            </a:pP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Một cây cầu vồng rực rỡ</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hiện lên trên nền trời.</a:t>
            </a:r>
            <a:r>
              <a:rPr lang="en-US" sz="3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Họa sĩ liền vẽ bức tranh một cây cầu vồng</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vắt ngang qua đồng lúa vàng rực.</a:t>
            </a:r>
            <a:r>
              <a:rPr lang="en-US" sz="3600" b="1">
                <a:solidFill>
                  <a:schemeClr val="bg1"/>
                </a:solidFill>
                <a:latin typeface="AvantGarde" panose="00000400000000000000" pitchFamily="2" charset="0"/>
                <a:ea typeface="AvantGarde" panose="00000400000000000000" pitchFamily="2" charset="0"/>
                <a:cs typeface="AvantGarde" panose="00000400000000000000" pitchFamily="2" charset="0"/>
              </a:rPr>
              <a:t>//</a:t>
            </a:r>
            <a:endParaRPr lang="vi-VN" sz="3600" b="1">
              <a:solidFill>
                <a:schemeClr val="bg1"/>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61131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184BB4C5-C204-FC3B-A234-992632B583D0}"/>
              </a:ext>
            </a:extLst>
          </p:cNvPr>
          <p:cNvSpPr txBox="1"/>
          <p:nvPr/>
        </p:nvSpPr>
        <p:spPr>
          <a:xfrm>
            <a:off x="4094978" y="10581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LUYỆN ĐỌC CÂU DÀI</a:t>
            </a:r>
          </a:p>
        </p:txBody>
      </p:sp>
      <p:sp>
        <p:nvSpPr>
          <p:cNvPr id="4" name="Hộp Văn bản 3">
            <a:extLst>
              <a:ext uri="{FF2B5EF4-FFF2-40B4-BE49-F238E27FC236}">
                <a16:creationId xmlns:a16="http://schemas.microsoft.com/office/drawing/2014/main" id="{36CF3BA4-4B90-D3E2-CC65-208CEA450D48}"/>
              </a:ext>
            </a:extLst>
          </p:cNvPr>
          <p:cNvSpPr txBox="1"/>
          <p:nvPr/>
        </p:nvSpPr>
        <p:spPr>
          <a:xfrm>
            <a:off x="137160" y="1672992"/>
            <a:ext cx="12054840" cy="2013180"/>
          </a:xfrm>
          <a:prstGeom prst="rect">
            <a:avLst/>
          </a:prstGeom>
          <a:noFill/>
        </p:spPr>
        <p:txBody>
          <a:bodyPr wrap="square">
            <a:spAutoFit/>
          </a:bodyPr>
          <a:lstStyle/>
          <a:p>
            <a:pPr>
              <a:lnSpc>
                <a:spcPct val="120000"/>
              </a:lnSpc>
            </a:pP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Một cây cầu vồng rực rỡ</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hiện lên trên nền trời.</a:t>
            </a:r>
            <a:r>
              <a:rPr lang="en-US" sz="36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Họa sĩ liền vẽ bức tranh một cây cầu vồng</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vắt ngang qua đồng lúa vàng rực.</a:t>
            </a:r>
            <a:r>
              <a:rPr lang="en-US" sz="3600" b="1">
                <a:solidFill>
                  <a:srgbClr val="FF0000"/>
                </a:solidFill>
                <a:latin typeface="AvantGarde" panose="00000400000000000000" pitchFamily="2" charset="0"/>
                <a:ea typeface="AvantGarde" panose="00000400000000000000" pitchFamily="2" charset="0"/>
                <a:cs typeface="AvantGarde" panose="00000400000000000000" pitchFamily="2" charset="0"/>
              </a:rPr>
              <a:t>//</a:t>
            </a:r>
            <a:endParaRPr lang="vi-VN" sz="3600" b="1">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18295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hiện lên trên nền trời</a:t>
            </a:r>
            <a:r>
              <a:rPr lang="en-US" sz="2200" b="1">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Họa sĩ liền vẽ bức tranh một cây cầu vồng</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vắt ngang qua cánh đồng lúa vàng rực.</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E145BE48-AD70-2BD7-2475-3BBC9C116974}"/>
              </a:ext>
            </a:extLst>
          </p:cNvPr>
          <p:cNvGrpSpPr/>
          <p:nvPr/>
        </p:nvGrpSpPr>
        <p:grpSpPr>
          <a:xfrm>
            <a:off x="339357" y="6116197"/>
            <a:ext cx="3291530" cy="713772"/>
            <a:chOff x="508724" y="6144228"/>
            <a:chExt cx="3291530" cy="713772"/>
          </a:xfrm>
        </p:grpSpPr>
        <p:sp>
          <p:nvSpPr>
            <p:cNvPr id="3" name="Hình chữ nhật: Góc Tròn 2">
              <a:extLst>
                <a:ext uri="{FF2B5EF4-FFF2-40B4-BE49-F238E27FC236}">
                  <a16:creationId xmlns:a16="http://schemas.microsoft.com/office/drawing/2014/main" id="{21134B69-59D0-637E-7D64-D25E42C97F05}"/>
                </a:ext>
              </a:extLst>
            </p:cNvPr>
            <p:cNvSpPr/>
            <p:nvPr/>
          </p:nvSpPr>
          <p:spPr>
            <a:xfrm>
              <a:off x="548471" y="6177626"/>
              <a:ext cx="32517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18213800-96D9-5579-EF0A-7F90436E6114}"/>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C13430FE-B73E-103C-4796-B2D384E676CE}"/>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E5940476-61D9-ACA4-88CB-7A4FBA207AB0}"/>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4</a:t>
                </a:r>
              </a:p>
            </p:txBody>
          </p:sp>
        </p:grpSp>
      </p:grpSp>
      <p:sp>
        <p:nvSpPr>
          <p:cNvPr id="17" name="Hộp Văn bản 16">
            <a:extLst>
              <a:ext uri="{FF2B5EF4-FFF2-40B4-BE49-F238E27FC236}">
                <a16:creationId xmlns:a16="http://schemas.microsoft.com/office/drawing/2014/main" id="{4F1EFD7D-C79B-D18C-2FCF-9F822A4E12A1}"/>
              </a:ext>
            </a:extLst>
          </p:cNvPr>
          <p:cNvSpPr txBox="1"/>
          <p:nvPr/>
        </p:nvSpPr>
        <p:spPr>
          <a:xfrm>
            <a:off x="1006764" y="6213975"/>
            <a:ext cx="2725573"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Nối tiếp đoạn</a:t>
            </a:r>
          </a:p>
        </p:txBody>
      </p:sp>
      <p:cxnSp>
        <p:nvCxnSpPr>
          <p:cNvPr id="19" name="Đường nối Thẳng 18">
            <a:extLst>
              <a:ext uri="{FF2B5EF4-FFF2-40B4-BE49-F238E27FC236}">
                <a16:creationId xmlns:a16="http://schemas.microsoft.com/office/drawing/2014/main" id="{0FC2DAB3-0029-0830-BA1F-28FE37B6C394}"/>
              </a:ext>
            </a:extLst>
          </p:cNvPr>
          <p:cNvCxnSpPr/>
          <p:nvPr/>
        </p:nvCxnSpPr>
        <p:spPr>
          <a:xfrm>
            <a:off x="6895810" y="3596640"/>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Đường nối Thẳng 19">
            <a:extLst>
              <a:ext uri="{FF2B5EF4-FFF2-40B4-BE49-F238E27FC236}">
                <a16:creationId xmlns:a16="http://schemas.microsoft.com/office/drawing/2014/main" id="{6C165DB8-FE25-ABA1-F707-FA5BAB3070ED}"/>
              </a:ext>
            </a:extLst>
          </p:cNvPr>
          <p:cNvCxnSpPr>
            <a:cxnSpLocks/>
          </p:cNvCxnSpPr>
          <p:nvPr/>
        </p:nvCxnSpPr>
        <p:spPr>
          <a:xfrm>
            <a:off x="10346994" y="4269901"/>
            <a:ext cx="12045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Đường nối Thẳng 21">
            <a:extLst>
              <a:ext uri="{FF2B5EF4-FFF2-40B4-BE49-F238E27FC236}">
                <a16:creationId xmlns:a16="http://schemas.microsoft.com/office/drawing/2014/main" id="{F1BAA9A7-B156-7D0C-FD3A-346BB99D4C5F}"/>
              </a:ext>
            </a:extLst>
          </p:cNvPr>
          <p:cNvCxnSpPr>
            <a:cxnSpLocks/>
          </p:cNvCxnSpPr>
          <p:nvPr/>
        </p:nvCxnSpPr>
        <p:spPr>
          <a:xfrm>
            <a:off x="5257800" y="1561425"/>
            <a:ext cx="10388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63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30A6727E-74B9-FF19-CE33-1E3E613F39CF}"/>
              </a:ext>
            </a:extLst>
          </p:cNvPr>
          <p:cNvSpPr/>
          <p:nvPr/>
        </p:nvSpPr>
        <p:spPr>
          <a:xfrm>
            <a:off x="176437" y="1694417"/>
            <a:ext cx="11802203"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Càu nhàu: </a:t>
            </a:r>
          </a:p>
          <a:p>
            <a:pPr algn="ctr"/>
            <a:r>
              <a:rPr lang="en-US" sz="3200" b="1">
                <a:solidFill>
                  <a:srgbClr val="00B050"/>
                </a:solidFill>
                <a:latin typeface="UTM Avo" panose="02040603050506020204" pitchFamily="18" charset="0"/>
                <a:cs typeface="Times New Roman" pitchFamily="18" charset="0"/>
              </a:rPr>
              <a:t>Nói lẩm bẩm, tỏ ý không bằng lòng.</a:t>
            </a:r>
          </a:p>
        </p:txBody>
      </p:sp>
      <p:sp>
        <p:nvSpPr>
          <p:cNvPr id="4" name="Rectangle 1">
            <a:extLst>
              <a:ext uri="{FF2B5EF4-FFF2-40B4-BE49-F238E27FC236}">
                <a16:creationId xmlns:a16="http://schemas.microsoft.com/office/drawing/2014/main" id="{08D79E67-75ED-C865-07B3-7D053FB5B515}"/>
              </a:ext>
            </a:extLst>
          </p:cNvPr>
          <p:cNvSpPr/>
          <p:nvPr/>
        </p:nvSpPr>
        <p:spPr>
          <a:xfrm>
            <a:off x="213360" y="3085281"/>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Đặc sắc:</a:t>
            </a:r>
          </a:p>
          <a:p>
            <a:pPr algn="ctr"/>
            <a:r>
              <a:rPr lang="en-US" sz="3200" b="1">
                <a:solidFill>
                  <a:srgbClr val="0000CC"/>
                </a:solidFill>
                <a:latin typeface="UTM Avo" panose="02040603050506020204" pitchFamily="18" charset="0"/>
                <a:cs typeface="Times New Roman" pitchFamily="18" charset="0"/>
              </a:rPr>
              <a:t>Có những nét riêng, hay, đẹp khác thường.</a:t>
            </a:r>
          </a:p>
        </p:txBody>
      </p:sp>
      <p:sp>
        <p:nvSpPr>
          <p:cNvPr id="6" name="Hộp Văn bản 5">
            <a:extLst>
              <a:ext uri="{FF2B5EF4-FFF2-40B4-BE49-F238E27FC236}">
                <a16:creationId xmlns:a16="http://schemas.microsoft.com/office/drawing/2014/main" id="{54180520-0B72-B4EC-9D55-2D044AC88902}"/>
              </a:ext>
            </a:extLst>
          </p:cNvPr>
          <p:cNvSpPr txBox="1"/>
          <p:nvPr/>
        </p:nvSpPr>
        <p:spPr>
          <a:xfrm>
            <a:off x="3594100" y="127000"/>
            <a:ext cx="5486400" cy="707886"/>
          </a:xfrm>
          <a:prstGeom prst="rect">
            <a:avLst/>
          </a:prstGeom>
          <a:noFill/>
        </p:spPr>
        <p:txBody>
          <a:bodyPr wrap="square" rtlCol="0">
            <a:spAutoFit/>
          </a:bodyPr>
          <a:lstStyle/>
          <a:p>
            <a:pPr algn="ctr"/>
            <a:r>
              <a:rPr lang="en-US" sz="4000" b="1">
                <a:solidFill>
                  <a:schemeClr val="accent2">
                    <a:lumMod val="75000"/>
                  </a:schemeClr>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Giải nghĩa từ</a:t>
            </a:r>
          </a:p>
        </p:txBody>
      </p:sp>
      <p:sp>
        <p:nvSpPr>
          <p:cNvPr id="3" name="Rectangle 1">
            <a:extLst>
              <a:ext uri="{FF2B5EF4-FFF2-40B4-BE49-F238E27FC236}">
                <a16:creationId xmlns:a16="http://schemas.microsoft.com/office/drawing/2014/main" id="{8FC9F88C-A55B-962C-1C88-D2F09E08D241}"/>
              </a:ext>
            </a:extLst>
          </p:cNvPr>
          <p:cNvSpPr/>
          <p:nvPr/>
        </p:nvSpPr>
        <p:spPr>
          <a:xfrm>
            <a:off x="454660" y="4377992"/>
            <a:ext cx="11765280" cy="1077218"/>
          </a:xfrm>
          <a:prstGeom prst="rect">
            <a:avLst/>
          </a:prstGeom>
        </p:spPr>
        <p:txBody>
          <a:bodyPr wrap="square">
            <a:spAutoFit/>
          </a:bodyPr>
          <a:lstStyle/>
          <a:p>
            <a:pPr algn="ctr"/>
            <a:r>
              <a:rPr lang="en-US" sz="3200" b="1">
                <a:solidFill>
                  <a:srgbClr val="FF0000"/>
                </a:solidFill>
                <a:latin typeface="UTM Avo" panose="02040603050506020204" pitchFamily="18" charset="0"/>
                <a:cs typeface="Times New Roman" pitchFamily="18" charset="0"/>
              </a:rPr>
              <a:t>Đằm thắm: </a:t>
            </a:r>
          </a:p>
          <a:p>
            <a:pPr algn="ctr"/>
            <a:r>
              <a:rPr lang="en-US" sz="3200" b="1">
                <a:solidFill>
                  <a:schemeClr val="accent4">
                    <a:lumMod val="75000"/>
                  </a:schemeClr>
                </a:solidFill>
                <a:latin typeface="UTM Avo" panose="02040603050506020204" pitchFamily="18" charset="0"/>
                <a:cs typeface="Times New Roman" pitchFamily="18" charset="0"/>
              </a:rPr>
              <a:t>Đậm đà, khó phai nhạt.</a:t>
            </a:r>
          </a:p>
        </p:txBody>
      </p:sp>
    </p:spTree>
    <p:extLst>
      <p:ext uri="{BB962C8B-B14F-4D97-AF65-F5344CB8AC3E}">
        <p14:creationId xmlns:p14="http://schemas.microsoft.com/office/powerpoint/2010/main" val="250970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ipe(left)">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animEffect transition="in" filter="wipe(left)">
                                      <p:cBhvr>
                                        <p:cTn id="34" dur="5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left)">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hiện lên trên nền trời</a:t>
            </a:r>
            <a:r>
              <a:rPr lang="en-US" sz="2200" b="1">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Họa sĩ liền vẽ bức tranh một cây cầu vồng</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vắt ngang qua cánh đồng lúa vàng rực.</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càu nhàu</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 sắc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nhất.  Màu xanh lục nói rằng mình là màu của cây cỏ, thiên nhiên. Màu xanh lam cho rằng mình là màu của bầu trời. Màu xanh dương bảo mình là sắc viếc của đại dương, sông suối. Màu tím thì tự hào vì có vẻ đẹp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đằm thắm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giống như hoa vi ô lét…</a:t>
            </a:r>
          </a:p>
        </p:txBody>
      </p:sp>
      <p:grpSp>
        <p:nvGrpSpPr>
          <p:cNvPr id="8" name="Nhóm 7">
            <a:extLst>
              <a:ext uri="{FF2B5EF4-FFF2-40B4-BE49-F238E27FC236}">
                <a16:creationId xmlns:a16="http://schemas.microsoft.com/office/drawing/2014/main" id="{A0483923-14BE-E37D-DA53-3E9D03DFB1B8}"/>
              </a:ext>
            </a:extLst>
          </p:cNvPr>
          <p:cNvGrpSpPr/>
          <p:nvPr/>
        </p:nvGrpSpPr>
        <p:grpSpPr>
          <a:xfrm>
            <a:off x="11489" y="6108609"/>
            <a:ext cx="3872997" cy="713772"/>
            <a:chOff x="508724" y="6144228"/>
            <a:chExt cx="3872997" cy="713772"/>
          </a:xfrm>
        </p:grpSpPr>
        <p:sp>
          <p:nvSpPr>
            <p:cNvPr id="9" name="Hình chữ nhật: Góc Tròn 8">
              <a:extLst>
                <a:ext uri="{FF2B5EF4-FFF2-40B4-BE49-F238E27FC236}">
                  <a16:creationId xmlns:a16="http://schemas.microsoft.com/office/drawing/2014/main" id="{5A716D2B-2761-33F4-0514-8B53ECDCC8A9}"/>
                </a:ext>
              </a:extLst>
            </p:cNvPr>
            <p:cNvSpPr/>
            <p:nvPr/>
          </p:nvSpPr>
          <p:spPr>
            <a:xfrm>
              <a:off x="548471" y="6177626"/>
              <a:ext cx="383325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ED1C96F0-0B19-2447-869F-03E9A60F5368}"/>
                </a:ext>
              </a:extLst>
            </p:cNvPr>
            <p:cNvGrpSpPr/>
            <p:nvPr/>
          </p:nvGrpSpPr>
          <p:grpSpPr>
            <a:xfrm>
              <a:off x="508724" y="6144228"/>
              <a:ext cx="713772" cy="713772"/>
              <a:chOff x="508724" y="6144228"/>
              <a:chExt cx="713772" cy="713772"/>
            </a:xfrm>
          </p:grpSpPr>
          <p:sp>
            <p:nvSpPr>
              <p:cNvPr id="11" name="Hình Bầu dục 10">
                <a:extLst>
                  <a:ext uri="{FF2B5EF4-FFF2-40B4-BE49-F238E27FC236}">
                    <a16:creationId xmlns:a16="http://schemas.microsoft.com/office/drawing/2014/main" id="{49B86627-A26C-0C69-7D7E-EE108DF9CA16}"/>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ình Bầu dục 11">
                <a:extLst>
                  <a:ext uri="{FF2B5EF4-FFF2-40B4-BE49-F238E27FC236}">
                    <a16:creationId xmlns:a16="http://schemas.microsoft.com/office/drawing/2014/main" id="{1F8BCADA-0265-5700-DBB0-FD4E75EBA018}"/>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5</a:t>
                </a:r>
              </a:p>
            </p:txBody>
          </p:sp>
        </p:grpSp>
      </p:grpSp>
      <p:sp>
        <p:nvSpPr>
          <p:cNvPr id="13" name="Hộp Văn bản 12">
            <a:extLst>
              <a:ext uri="{FF2B5EF4-FFF2-40B4-BE49-F238E27FC236}">
                <a16:creationId xmlns:a16="http://schemas.microsoft.com/office/drawing/2014/main" id="{C4372039-9C13-1258-CAE4-9C427B39B454}"/>
              </a:ext>
            </a:extLst>
          </p:cNvPr>
          <p:cNvSpPr txBox="1"/>
          <p:nvPr/>
        </p:nvSpPr>
        <p:spPr>
          <a:xfrm>
            <a:off x="709527" y="6204313"/>
            <a:ext cx="3428959"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Luyện đọc nhóm</a:t>
            </a:r>
          </a:p>
        </p:txBody>
      </p:sp>
    </p:spTree>
    <p:extLst>
      <p:ext uri="{BB962C8B-B14F-4D97-AF65-F5344CB8AC3E}">
        <p14:creationId xmlns:p14="http://schemas.microsoft.com/office/powerpoint/2010/main" val="162950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1B0957E7-B397-E4FD-D69C-DF854142B8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7779" y="828476"/>
            <a:ext cx="5716441" cy="5201047"/>
          </a:xfrm>
          <a:prstGeom prst="rect">
            <a:avLst/>
          </a:prstGeom>
        </p:spPr>
      </p:pic>
    </p:spTree>
    <p:extLst>
      <p:ext uri="{BB962C8B-B14F-4D97-AF65-F5344CB8AC3E}">
        <p14:creationId xmlns:p14="http://schemas.microsoft.com/office/powerpoint/2010/main" val="280064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hiện lên trên nền trời</a:t>
            </a:r>
            <a:r>
              <a:rPr lang="en-US" sz="2200" b="1">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Họa sĩ liền vẽ bức tranh một cây cầu vồng</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vắt ngang qua cánh đồng lúa vàng rực.</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càu nhàu</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 sắc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nhất.  Màu xanh lục nói rằng mình là màu của cây cỏ, thiên nhiên. Màu xanh lam cho rằng mình là màu của bầu trời. Màu xanh dương bảo mình là sắc viếc của đại dương, sông suối. Màu tím thì tự hào vì có vẻ đẹp </a:t>
            </a:r>
            <a:r>
              <a:rPr lang="en-US" sz="22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đằm thắm </a:t>
            </a: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giống như hoa vi ô lét…</a:t>
            </a:r>
          </a:p>
        </p:txBody>
      </p:sp>
      <p:grpSp>
        <p:nvGrpSpPr>
          <p:cNvPr id="2" name="Nhóm 1">
            <a:extLst>
              <a:ext uri="{FF2B5EF4-FFF2-40B4-BE49-F238E27FC236}">
                <a16:creationId xmlns:a16="http://schemas.microsoft.com/office/drawing/2014/main" id="{079A7CF6-D17A-DDCF-80A6-63E1FBD4FDA0}"/>
              </a:ext>
            </a:extLst>
          </p:cNvPr>
          <p:cNvGrpSpPr/>
          <p:nvPr/>
        </p:nvGrpSpPr>
        <p:grpSpPr>
          <a:xfrm>
            <a:off x="60434" y="6116783"/>
            <a:ext cx="3304230" cy="713772"/>
            <a:chOff x="508724" y="6144228"/>
            <a:chExt cx="3304230" cy="713772"/>
          </a:xfrm>
        </p:grpSpPr>
        <p:sp>
          <p:nvSpPr>
            <p:cNvPr id="3" name="Hình chữ nhật: Góc Tròn 2">
              <a:extLst>
                <a:ext uri="{FF2B5EF4-FFF2-40B4-BE49-F238E27FC236}">
                  <a16:creationId xmlns:a16="http://schemas.microsoft.com/office/drawing/2014/main" id="{602E3BCD-1F99-545F-1AA8-E9296D1A4879}"/>
                </a:ext>
              </a:extLst>
            </p:cNvPr>
            <p:cNvSpPr/>
            <p:nvPr/>
          </p:nvSpPr>
          <p:spPr>
            <a:xfrm>
              <a:off x="548471" y="6177626"/>
              <a:ext cx="3264483"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89193CC-5CDA-A916-033D-2A25DB65D16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E886AECB-9F81-CC51-3AA4-207EE8DBE3D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DE5BB58D-2045-5732-359B-333F291458F4}"/>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6</a:t>
                </a:r>
              </a:p>
            </p:txBody>
          </p:sp>
        </p:grpSp>
      </p:grpSp>
      <p:sp>
        <p:nvSpPr>
          <p:cNvPr id="17" name="Hộp Văn bản 16">
            <a:extLst>
              <a:ext uri="{FF2B5EF4-FFF2-40B4-BE49-F238E27FC236}">
                <a16:creationId xmlns:a16="http://schemas.microsoft.com/office/drawing/2014/main" id="{A205A5DA-FDE6-4CD5-2A3D-F9982AB61FA7}"/>
              </a:ext>
            </a:extLst>
          </p:cNvPr>
          <p:cNvSpPr txBox="1"/>
          <p:nvPr/>
        </p:nvSpPr>
        <p:spPr>
          <a:xfrm>
            <a:off x="758473" y="6212487"/>
            <a:ext cx="2682392"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toàn bài</a:t>
            </a:r>
          </a:p>
        </p:txBody>
      </p:sp>
    </p:spTree>
    <p:extLst>
      <p:ext uri="{BB962C8B-B14F-4D97-AF65-F5344CB8AC3E}">
        <p14:creationId xmlns:p14="http://schemas.microsoft.com/office/powerpoint/2010/main" val="378917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B59CE72B-91A0-4242-E0C7-33C320B9A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529" y="1261684"/>
            <a:ext cx="6248942" cy="4334632"/>
          </a:xfrm>
          <a:prstGeom prst="rect">
            <a:avLst/>
          </a:prstGeom>
        </p:spPr>
      </p:pic>
    </p:spTree>
    <p:extLst>
      <p:ext uri="{BB962C8B-B14F-4D97-AF65-F5344CB8AC3E}">
        <p14:creationId xmlns:p14="http://schemas.microsoft.com/office/powerpoint/2010/main" val="391656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5842108-84D1-4E33-E2FC-9CF0E0A61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362" y="1259357"/>
            <a:ext cx="6323276" cy="4339286"/>
          </a:xfrm>
          <a:prstGeom prst="rect">
            <a:avLst/>
          </a:prstGeom>
        </p:spPr>
      </p:pic>
    </p:spTree>
    <p:extLst>
      <p:ext uri="{BB962C8B-B14F-4D97-AF65-F5344CB8AC3E}">
        <p14:creationId xmlns:p14="http://schemas.microsoft.com/office/powerpoint/2010/main" val="413806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55865" y="2769068"/>
            <a:ext cx="10753689" cy="3631733"/>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87636" tIns="43827" rIns="87636" bIns="43827" rtlCol="0" anchor="ctr"/>
          <a:lstStyle/>
          <a:p>
            <a:pPr algn="ctr"/>
            <a:endParaRPr lang="en-US">
              <a:solidFill>
                <a:prstClr val="white"/>
              </a:solidFill>
            </a:endParaRPr>
          </a:p>
        </p:txBody>
      </p:sp>
      <p:pic>
        <p:nvPicPr>
          <p:cNvPr id="2" name="图片 1">
            <a:extLst>
              <a:ext uri="{FF2B5EF4-FFF2-40B4-BE49-F238E27FC236}">
                <a16:creationId xmlns:a16="http://schemas.microsoft.com/office/drawing/2014/main" id="{503AF34B-B040-46A2-8810-4AD295A79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8" y="2286678"/>
            <a:ext cx="1390944" cy="1422620"/>
          </a:xfrm>
          <a:prstGeom prst="rect">
            <a:avLst/>
          </a:prstGeom>
          <a:noFill/>
        </p:spPr>
      </p:pic>
      <p:pic>
        <p:nvPicPr>
          <p:cNvPr id="5" name="图片 5">
            <a:extLst>
              <a:ext uri="{FF2B5EF4-FFF2-40B4-BE49-F238E27FC236}">
                <a16:creationId xmlns:a16="http://schemas.microsoft.com/office/drawing/2014/main" id="{8B15A21D-8D0E-4BB3-ADC0-4C2820D91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029" y="4780075"/>
            <a:ext cx="1842671" cy="1642627"/>
          </a:xfrm>
          <a:prstGeom prst="rect">
            <a:avLst/>
          </a:prstGeom>
        </p:spPr>
      </p:pic>
      <p:sp>
        <p:nvSpPr>
          <p:cNvPr id="6" name="TextBox 5"/>
          <p:cNvSpPr txBox="1"/>
          <p:nvPr/>
        </p:nvSpPr>
        <p:spPr>
          <a:xfrm>
            <a:off x="1400827" y="2894366"/>
            <a:ext cx="9470373" cy="3535607"/>
          </a:xfrm>
          <a:prstGeom prst="rect">
            <a:avLst/>
          </a:prstGeom>
          <a:noFill/>
        </p:spPr>
        <p:txBody>
          <a:bodyPr wrap="square" lIns="87636" tIns="43827" rIns="87636" bIns="43827" rtlCol="0">
            <a:spAutoFit/>
          </a:bodyPr>
          <a:lstStyle/>
          <a:p>
            <a:pPr algn="ctr"/>
            <a:r>
              <a:rPr lang="vi-VN" sz="3200" dirty="0"/>
              <a:t>Các đoạn ứng với mỗi ý sau là:</a:t>
            </a:r>
          </a:p>
          <a:p>
            <a:r>
              <a:rPr lang="vi-VN" sz="3200" dirty="0"/>
              <a:t>a) Cơn mưa bất ngờ: Từ đầu đến “...tranh đang vẽ dở.”.</a:t>
            </a:r>
          </a:p>
          <a:p>
            <a:r>
              <a:rPr lang="vi-VN" sz="3200" dirty="0"/>
              <a:t>b) Các màu tranh cãi: Từ “Bị mưa làm ướt...” đến “...giống như hoa vi ô lét...”.</a:t>
            </a:r>
          </a:p>
          <a:p>
            <a:r>
              <a:rPr lang="vi-VN" sz="3200" dirty="0"/>
              <a:t>c) Cùng nắm tay nhau: Từ “Đúng lúc đó...” đến hết. </a:t>
            </a:r>
          </a:p>
        </p:txBody>
      </p:sp>
      <p:sp>
        <p:nvSpPr>
          <p:cNvPr id="12" name="Rectangle 11"/>
          <p:cNvSpPr/>
          <p:nvPr/>
        </p:nvSpPr>
        <p:spPr>
          <a:xfrm>
            <a:off x="2781507" y="558955"/>
            <a:ext cx="7683292" cy="2092701"/>
          </a:xfrm>
          <a:prstGeom prst="rect">
            <a:avLst/>
          </a:prstGeom>
        </p:spPr>
        <p:txBody>
          <a:bodyPr wrap="square" lIns="121740" tIns="60871" rIns="121740" bIns="60871">
            <a:spAutoFit/>
          </a:bodyPr>
          <a:lstStyle/>
          <a:p>
            <a:r>
              <a:rPr lang="en-US" sz="3200" dirty="0">
                <a:solidFill>
                  <a:prstClr val="black"/>
                </a:solidFill>
                <a:ea typeface="Arial-Rounded" pitchFamily="34" charset="0"/>
                <a:cs typeface="Arial-Rounded" pitchFamily="34" charset="0"/>
              </a:rPr>
              <a:t>     1. </a:t>
            </a:r>
            <a:r>
              <a:rPr lang="vi-VN" sz="3200" b="1" dirty="0"/>
              <a:t>Tìm các đoạn ứng với mỗi ý sau:</a:t>
            </a:r>
            <a:endParaRPr lang="vi-VN" sz="3200" dirty="0"/>
          </a:p>
          <a:p>
            <a:r>
              <a:rPr lang="vi-VN" sz="3200" dirty="0"/>
              <a:t>a) Cơn mưa bất ngờ.</a:t>
            </a:r>
          </a:p>
          <a:p>
            <a:r>
              <a:rPr lang="vi-VN" sz="3200" dirty="0"/>
              <a:t>b) Các màu tranh cãi.</a:t>
            </a:r>
          </a:p>
          <a:p>
            <a:r>
              <a:rPr lang="vi-VN" sz="3200" dirty="0"/>
              <a:t>c) Cùng nắm tay nhau. </a:t>
            </a:r>
          </a:p>
        </p:txBody>
      </p:sp>
      <p:sp>
        <p:nvSpPr>
          <p:cNvPr id="13" name="TextBox 12"/>
          <p:cNvSpPr txBox="1"/>
          <p:nvPr/>
        </p:nvSpPr>
        <p:spPr>
          <a:xfrm>
            <a:off x="3556001" y="0"/>
            <a:ext cx="6793628" cy="654376"/>
          </a:xfrm>
          <a:prstGeom prst="rect">
            <a:avLst/>
          </a:prstGeom>
          <a:noFill/>
        </p:spPr>
        <p:txBody>
          <a:bodyPr wrap="square" lIns="79137" tIns="39575" rIns="79137" bIns="39575" rtlCol="0">
            <a:spAutoFit/>
          </a:bodyPr>
          <a:lstStyle/>
          <a:p>
            <a:r>
              <a:rPr lang="en-US" sz="37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BẢY</a:t>
            </a:r>
            <a:r>
              <a:rPr lang="en-US" sz="37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7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733"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rPr>
              <a:t>VỒNG</a:t>
            </a:r>
            <a:endParaRPr lang="en-US" sz="3733"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Notched Right Arrow 14"/>
          <p:cNvSpPr/>
          <p:nvPr/>
        </p:nvSpPr>
        <p:spPr>
          <a:xfrm>
            <a:off x="263315" y="37553"/>
            <a:ext cx="2683085" cy="845807"/>
          </a:xfrm>
          <a:prstGeom prst="notchedRight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lIns="121740" tIns="60871" rIns="121740" bIns="60871" rtlCol="0" anchor="ctr"/>
          <a:lstStyle/>
          <a:p>
            <a:pPr algn="ctr"/>
            <a:r>
              <a:rPr lang="en-GB" sz="2900" dirty="0" err="1">
                <a:solidFill>
                  <a:prstClr val="black"/>
                </a:solidFill>
              </a:rPr>
              <a:t>Đọc</a:t>
            </a:r>
            <a:r>
              <a:rPr lang="en-GB" sz="2900" dirty="0">
                <a:solidFill>
                  <a:prstClr val="black"/>
                </a:solidFill>
              </a:rPr>
              <a:t> </a:t>
            </a:r>
            <a:r>
              <a:rPr lang="en-GB" sz="2900" dirty="0" err="1">
                <a:solidFill>
                  <a:prstClr val="black"/>
                </a:solidFill>
              </a:rPr>
              <a:t>toàn</a:t>
            </a:r>
            <a:r>
              <a:rPr lang="en-GB" sz="2900" dirty="0">
                <a:solidFill>
                  <a:prstClr val="black"/>
                </a:solidFill>
              </a:rPr>
              <a:t> </a:t>
            </a:r>
            <a:r>
              <a:rPr lang="en-GB" sz="2900" dirty="0" err="1">
                <a:solidFill>
                  <a:prstClr val="black"/>
                </a:solidFill>
              </a:rPr>
              <a:t>bài</a:t>
            </a:r>
            <a:endParaRPr lang="en-US" sz="2900" dirty="0">
              <a:solidFill>
                <a:prstClr val="black"/>
              </a:solidFill>
            </a:endParaRPr>
          </a:p>
        </p:txBody>
      </p:sp>
    </p:spTree>
    <p:extLst>
      <p:ext uri="{BB962C8B-B14F-4D97-AF65-F5344CB8AC3E}">
        <p14:creationId xmlns:p14="http://schemas.microsoft.com/office/powerpoint/2010/main" val="7697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barn(inVertic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righ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barn(inVertical)">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barn(inVertical)">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barn(inVertical)">
                                      <p:cBhvr>
                                        <p:cTn id="5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12" grpId="0"/>
      <p:bldP spid="13"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latin typeface="AvantGarde" panose="00000400000000000000" pitchFamily="2" charset="0"/>
                <a:ea typeface="AvantGarde" panose="00000400000000000000" pitchFamily="2" charset="0"/>
                <a:cs typeface="AvantGarde" panose="00000400000000000000" pitchFamily="2" charset="0"/>
              </a:rPr>
              <a:t>Các màu tranh cãi về điều gì?</a:t>
            </a:r>
          </a:p>
        </p:txBody>
      </p:sp>
      <p:sp>
        <p:nvSpPr>
          <p:cNvPr id="2" name="Rectangle 40">
            <a:extLst>
              <a:ext uri="{FF2B5EF4-FFF2-40B4-BE49-F238E27FC236}">
                <a16:creationId xmlns:a16="http://schemas.microsoft.com/office/drawing/2014/main" id="{53991AC5-D470-0FAF-6F86-A4ED052A1764}"/>
              </a:ext>
            </a:extLst>
          </p:cNvPr>
          <p:cNvSpPr/>
          <p:nvPr/>
        </p:nvSpPr>
        <p:spPr>
          <a:xfrm>
            <a:off x="930058" y="2128005"/>
            <a:ext cx="10614242" cy="3416320"/>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Từ chỗ chê nhau mềm yếu, các màu quay sang tranh cãi xem màu nào đặc sắc nhất</a:t>
            </a:r>
            <a:r>
              <a:rPr lang="nl-NL" sz="3600" b="1">
                <a:solidFill>
                  <a:srgbClr val="00B050"/>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(màu xanh lục - màu của cây cỏ, thiên nhiên; xanh lam - màu của bầu trời; xanh dương - sắc biếc của đại dương, sông suối; tím - vẻ đẹp đắm thắm giống hoa vi ô lét).</a:t>
            </a:r>
            <a:endParaRPr lang="en-US" sz="360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9040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151415"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3. </a:t>
            </a:r>
            <a:r>
              <a:rPr lang="en-US" sz="3600" b="1">
                <a:latin typeface="AvantGarde" panose="00000400000000000000" pitchFamily="2" charset="0"/>
                <a:ea typeface="AvantGarde" panose="00000400000000000000" pitchFamily="2" charset="0"/>
                <a:cs typeface="AvantGarde" panose="00000400000000000000" pitchFamily="2" charset="0"/>
              </a:rPr>
              <a:t>Trong bức tranh cầu vồng, các màu hiện lên như thế nào?</a:t>
            </a:r>
            <a:endParaRPr lang="en-US" sz="3600" b="1">
              <a:effectLst/>
              <a:latin typeface="AvantGarde" panose="00000400000000000000" pitchFamily="2" charset="0"/>
              <a:ea typeface="AvantGarde" panose="00000400000000000000" pitchFamily="2" charset="0"/>
              <a:cs typeface="AvantGarde" panose="00000400000000000000" pitchFamily="2" charset="0"/>
            </a:endParaRPr>
          </a:p>
        </p:txBody>
      </p:sp>
      <p:sp>
        <p:nvSpPr>
          <p:cNvPr id="2" name="Rectangle 11">
            <a:extLst>
              <a:ext uri="{FF2B5EF4-FFF2-40B4-BE49-F238E27FC236}">
                <a16:creationId xmlns:a16="http://schemas.microsoft.com/office/drawing/2014/main" id="{D39D09C3-A4F3-E45E-3C90-6827C20D5A9C}"/>
              </a:ext>
            </a:extLst>
          </p:cNvPr>
          <p:cNvSpPr/>
          <p:nvPr/>
        </p:nvSpPr>
        <p:spPr>
          <a:xfrm>
            <a:off x="990599" y="3002550"/>
            <a:ext cx="10210801" cy="1200329"/>
          </a:xfrm>
          <a:prstGeom prst="rect">
            <a:avLst/>
          </a:prstGeom>
        </p:spPr>
        <p:txBody>
          <a:bodyPr wrap="square">
            <a:spAutoFit/>
          </a:bodyPr>
          <a:lstStyle/>
          <a:p>
            <a:pPr algn="just"/>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Các màu cùng bừng sáng; nắm tay nhau; rực rỡ hơn cả ngàn lần khi đứng một mình.</a:t>
            </a:r>
          </a:p>
        </p:txBody>
      </p:sp>
    </p:spTree>
    <p:extLst>
      <p:ext uri="{BB962C8B-B14F-4D97-AF65-F5344CB8AC3E}">
        <p14:creationId xmlns:p14="http://schemas.microsoft.com/office/powerpoint/2010/main" val="34784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371C91D7-6C25-5BC7-0971-42248E10E625}"/>
              </a:ext>
            </a:extLst>
          </p:cNvPr>
          <p:cNvGrpSpPr/>
          <p:nvPr/>
        </p:nvGrpSpPr>
        <p:grpSpPr>
          <a:xfrm>
            <a:off x="0" y="0"/>
            <a:ext cx="3352807" cy="1182626"/>
            <a:chOff x="267726" y="0"/>
            <a:chExt cx="3352807" cy="1182626"/>
          </a:xfrm>
        </p:grpSpPr>
        <p:pic>
          <p:nvPicPr>
            <p:cNvPr id="5" name="Hình ảnh 4">
              <a:extLst>
                <a:ext uri="{FF2B5EF4-FFF2-40B4-BE49-F238E27FC236}">
                  <a16:creationId xmlns:a16="http://schemas.microsoft.com/office/drawing/2014/main" id="{884438A9-E8AB-A9CE-87BC-5C6403FA6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26" y="0"/>
              <a:ext cx="3352807" cy="1182626"/>
            </a:xfrm>
            <a:prstGeom prst="rect">
              <a:avLst/>
            </a:prstGeom>
          </p:spPr>
        </p:pic>
        <p:sp>
          <p:nvSpPr>
            <p:cNvPr id="6" name="Hộp Văn bản 5">
              <a:extLst>
                <a:ext uri="{FF2B5EF4-FFF2-40B4-BE49-F238E27FC236}">
                  <a16:creationId xmlns:a16="http://schemas.microsoft.com/office/drawing/2014/main" id="{EF7AF036-FE6A-F176-0689-496EF187BC0A}"/>
                </a:ext>
              </a:extLst>
            </p:cNvPr>
            <p:cNvSpPr txBox="1"/>
            <p:nvPr/>
          </p:nvSpPr>
          <p:spPr>
            <a:xfrm>
              <a:off x="1482811" y="358346"/>
              <a:ext cx="1902940" cy="523220"/>
            </a:xfrm>
            <a:prstGeom prst="rect">
              <a:avLst/>
            </a:prstGeom>
            <a:noFill/>
          </p:spPr>
          <p:txBody>
            <a:bodyPr wrap="square" rtlCol="0">
              <a:spAutoFit/>
            </a:bodyPr>
            <a:lstStyle/>
            <a:p>
              <a:r>
                <a:rPr lang="en-US" sz="2800" b="1">
                  <a:solidFill>
                    <a:schemeClr val="bg1"/>
                  </a:solidFill>
                  <a:latin typeface="UTM Avo" panose="02040603050506020204" pitchFamily="18" charset="0"/>
                </a:rPr>
                <a:t>Đọc hiểu</a:t>
              </a:r>
            </a:p>
          </p:txBody>
        </p:sp>
        <p:pic>
          <p:nvPicPr>
            <p:cNvPr id="8" name="Hình ảnh 7" descr="Ảnh có chứa đồ họa véc-tơ&#10;&#10;Mô tả được tạo tự động">
              <a:extLst>
                <a:ext uri="{FF2B5EF4-FFF2-40B4-BE49-F238E27FC236}">
                  <a16:creationId xmlns:a16="http://schemas.microsoft.com/office/drawing/2014/main" id="{E07713C4-5D2A-D076-FA01-93EF87BEB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3" y="257625"/>
              <a:ext cx="920549" cy="796733"/>
            </a:xfrm>
            <a:prstGeom prst="rect">
              <a:avLst/>
            </a:prstGeom>
          </p:spPr>
        </p:pic>
      </p:grpSp>
      <p:sp>
        <p:nvSpPr>
          <p:cNvPr id="10" name="Hộp Văn bản 9">
            <a:extLst>
              <a:ext uri="{FF2B5EF4-FFF2-40B4-BE49-F238E27FC236}">
                <a16:creationId xmlns:a16="http://schemas.microsoft.com/office/drawing/2014/main" id="{9956BCC3-8A98-D474-A790-181930567927}"/>
              </a:ext>
            </a:extLst>
          </p:cNvPr>
          <p:cNvSpPr txBox="1"/>
          <p:nvPr/>
        </p:nvSpPr>
        <p:spPr>
          <a:xfrm>
            <a:off x="1392885" y="1255800"/>
            <a:ext cx="10341915"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4. </a:t>
            </a:r>
            <a:r>
              <a:rPr lang="en-US" sz="3600" b="1">
                <a:latin typeface="AvantGarde" panose="00000400000000000000" pitchFamily="2" charset="0"/>
                <a:ea typeface="AvantGarde" panose="00000400000000000000" pitchFamily="2" charset="0"/>
                <a:cs typeface="AvantGarde" panose="00000400000000000000" pitchFamily="2" charset="0"/>
              </a:rPr>
              <a:t>Câu chuyện trên nói với em điều gì?</a:t>
            </a:r>
            <a:endParaRPr lang="en-US" sz="3600" b="1">
              <a:effectLst/>
              <a:latin typeface="AvantGarde" panose="00000400000000000000" pitchFamily="2" charset="0"/>
              <a:ea typeface="AvantGarde" panose="00000400000000000000" pitchFamily="2" charset="0"/>
              <a:cs typeface="AvantGarde" panose="00000400000000000000" pitchFamily="2" charset="0"/>
            </a:endParaRPr>
          </a:p>
        </p:txBody>
      </p:sp>
      <p:pic>
        <p:nvPicPr>
          <p:cNvPr id="3" name="Picture 2">
            <a:extLst>
              <a:ext uri="{FF2B5EF4-FFF2-40B4-BE49-F238E27FC236}">
                <a16:creationId xmlns:a16="http://schemas.microsoft.com/office/drawing/2014/main" id="{FE6F22F9-B9E5-21B7-3574-76CE220A640D}"/>
              </a:ext>
            </a:extLst>
          </p:cNvPr>
          <p:cNvPicPr>
            <a:picLocks noChangeAspect="1"/>
          </p:cNvPicPr>
          <p:nvPr/>
        </p:nvPicPr>
        <p:blipFill>
          <a:blip r:embed="rId4"/>
          <a:stretch>
            <a:fillRect/>
          </a:stretch>
        </p:blipFill>
        <p:spPr>
          <a:xfrm>
            <a:off x="1860549" y="1975305"/>
            <a:ext cx="8470903" cy="2700867"/>
          </a:xfrm>
          <a:prstGeom prst="rect">
            <a:avLst/>
          </a:prstGeom>
        </p:spPr>
      </p:pic>
      <p:pic>
        <p:nvPicPr>
          <p:cNvPr id="7" name="Hình ảnh 6" descr="Ảnh có chứa văn bản&#10;&#10;Mô tả được tạo tự động">
            <a:extLst>
              <a:ext uri="{FF2B5EF4-FFF2-40B4-BE49-F238E27FC236}">
                <a16:creationId xmlns:a16="http://schemas.microsoft.com/office/drawing/2014/main" id="{0043A4A9-6C2D-0424-BBF2-CFD164E37930}"/>
              </a:ext>
            </a:extLst>
          </p:cNvPr>
          <p:cNvPicPr>
            <a:picLocks noChangeAspect="1"/>
          </p:cNvPicPr>
          <p:nvPr/>
        </p:nvPicPr>
        <p:blipFill rotWithShape="1">
          <a:blip r:embed="rId5">
            <a:extLst>
              <a:ext uri="{28A0092B-C50C-407E-A947-70E740481C1C}">
                <a14:useLocalDpi xmlns:a14="http://schemas.microsoft.com/office/drawing/2010/main" val="0"/>
              </a:ext>
            </a:extLst>
          </a:blip>
          <a:srcRect b="23905"/>
          <a:stretch/>
        </p:blipFill>
        <p:spPr>
          <a:xfrm>
            <a:off x="8839200" y="4306686"/>
            <a:ext cx="3352800" cy="2551314"/>
          </a:xfrm>
          <a:prstGeom prst="rect">
            <a:avLst/>
          </a:prstGeom>
        </p:spPr>
      </p:pic>
    </p:spTree>
    <p:extLst>
      <p:ext uri="{BB962C8B-B14F-4D97-AF65-F5344CB8AC3E}">
        <p14:creationId xmlns:p14="http://schemas.microsoft.com/office/powerpoint/2010/main" val="346895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CA6FEBCB-77D7-5EB1-2D13-C6A562E811F4}"/>
              </a:ext>
            </a:extLst>
          </p:cNvPr>
          <p:cNvGrpSpPr/>
          <p:nvPr/>
        </p:nvGrpSpPr>
        <p:grpSpPr>
          <a:xfrm>
            <a:off x="1922799" y="1283265"/>
            <a:ext cx="8773438" cy="4563537"/>
            <a:chOff x="6418599" y="4636134"/>
            <a:chExt cx="8773438" cy="4563537"/>
          </a:xfrm>
        </p:grpSpPr>
        <p:pic>
          <p:nvPicPr>
            <p:cNvPr id="4" name="Picture 16" descr="Frame Border Transparent PNG Gold Image​ | Gallery Yopriceville -  High-Quality Images and Transparent… | Clip art frames borders, Frame  border design, Frame clipart">
              <a:extLst>
                <a:ext uri="{FF2B5EF4-FFF2-40B4-BE49-F238E27FC236}">
                  <a16:creationId xmlns:a16="http://schemas.microsoft.com/office/drawing/2014/main" id="{114F0A3A-DA61-2E69-D921-F821B393A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23549" y="2531184"/>
              <a:ext cx="4563537" cy="87734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
              <a:extLst>
                <a:ext uri="{FF2B5EF4-FFF2-40B4-BE49-F238E27FC236}">
                  <a16:creationId xmlns:a16="http://schemas.microsoft.com/office/drawing/2014/main" id="{611219AF-786E-F931-F781-1B479ADF395E}"/>
                </a:ext>
              </a:extLst>
            </p:cNvPr>
            <p:cNvSpPr/>
            <p:nvPr/>
          </p:nvSpPr>
          <p:spPr>
            <a:xfrm>
              <a:off x="7190934" y="5426908"/>
              <a:ext cx="7228766" cy="2862322"/>
            </a:xfrm>
            <a:prstGeom prst="rect">
              <a:avLst/>
            </a:prstGeom>
          </p:spPr>
          <p:txBody>
            <a:bodyPr wrap="square">
              <a:spAutoFit/>
            </a:bodyPr>
            <a:lstStyle/>
            <a:p>
              <a:pPr algn="just">
                <a:spcAft>
                  <a:spcPts val="800"/>
                </a:spcAft>
              </a:pPr>
              <a:r>
                <a:rPr lang="en-US" sz="3600" b="1">
                  <a:solidFill>
                    <a:schemeClr val="accent4">
                      <a:lumMod val="75000"/>
                    </a:schemeClr>
                  </a:solidFill>
                  <a:latin typeface="AvantGarde" panose="00000400000000000000" pitchFamily="2" charset="0"/>
                  <a:ea typeface="AvantGarde" panose="00000400000000000000" pitchFamily="2" charset="0"/>
                  <a:cs typeface="AvantGarde" panose="00000400000000000000" pitchFamily="2" charset="0"/>
                </a:rPr>
                <a:t>Mỗi người không nên kiêu căng, chỉ nghĩ đến riêng mình; cần đoàn kết, chan hòa để cùng làm cho nhau thêm đẹp và toả sáng trong cộng đồng.</a:t>
              </a:r>
            </a:p>
          </p:txBody>
        </p:sp>
      </p:grpSp>
      <p:pic>
        <p:nvPicPr>
          <p:cNvPr id="7" name="Hình ảnh 6" descr="Ảnh có chứa người máy&#10;&#10;Mô tả được tạo tự động">
            <a:extLst>
              <a:ext uri="{FF2B5EF4-FFF2-40B4-BE49-F238E27FC236}">
                <a16:creationId xmlns:a16="http://schemas.microsoft.com/office/drawing/2014/main" id="{EDEF2854-40D2-E193-517C-434EE4D10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833" y="2942103"/>
            <a:ext cx="3383314" cy="3683911"/>
          </a:xfrm>
          <a:prstGeom prst="rect">
            <a:avLst/>
          </a:prstGeom>
        </p:spPr>
      </p:pic>
      <p:grpSp>
        <p:nvGrpSpPr>
          <p:cNvPr id="9" name="Nhóm 8">
            <a:extLst>
              <a:ext uri="{FF2B5EF4-FFF2-40B4-BE49-F238E27FC236}">
                <a16:creationId xmlns:a16="http://schemas.microsoft.com/office/drawing/2014/main" id="{D01F23DD-DD35-EFE4-AC37-14C50EF2ED7D}"/>
              </a:ext>
            </a:extLst>
          </p:cNvPr>
          <p:cNvGrpSpPr/>
          <p:nvPr/>
        </p:nvGrpSpPr>
        <p:grpSpPr>
          <a:xfrm>
            <a:off x="3870911" y="456668"/>
            <a:ext cx="4450178" cy="980968"/>
            <a:chOff x="4659099" y="302297"/>
            <a:chExt cx="3300838" cy="1572163"/>
          </a:xfrm>
        </p:grpSpPr>
        <p:sp>
          <p:nvSpPr>
            <p:cNvPr id="2" name="Rectangle 41">
              <a:extLst>
                <a:ext uri="{FF2B5EF4-FFF2-40B4-BE49-F238E27FC236}">
                  <a16:creationId xmlns:a16="http://schemas.microsoft.com/office/drawing/2014/main" id="{17EC02BA-8FD3-1663-F8DD-7402BF9F01D0}"/>
                </a:ext>
              </a:extLst>
            </p:cNvPr>
            <p:cNvSpPr/>
            <p:nvPr/>
          </p:nvSpPr>
          <p:spPr>
            <a:xfrm>
              <a:off x="4659099" y="304800"/>
              <a:ext cx="3300838" cy="1569660"/>
            </a:xfrm>
            <a:prstGeom prst="rect">
              <a:avLst/>
            </a:prstGeom>
          </p:spPr>
          <p:txBody>
            <a:bodyPr wrap="square">
              <a:spAutoFit/>
            </a:bodyPr>
            <a:lstStyle/>
            <a:p>
              <a:pPr algn="ctr"/>
              <a:r>
                <a:rPr lang="en-US" sz="4800" b="1">
                  <a:ln w="190500">
                    <a:solidFill>
                      <a:schemeClr val="accent4">
                        <a:lumMod val="50000"/>
                      </a:schemeClr>
                    </a:solidFill>
                  </a:ln>
                  <a:solidFill>
                    <a:schemeClr val="accent4">
                      <a:lumMod val="75000"/>
                      <a:alpha val="96000"/>
                    </a:schemeClr>
                  </a:solidFill>
                  <a:latin typeface="AvantGarde" panose="00000400000000000000" pitchFamily="2" charset="0"/>
                  <a:ea typeface="AvantGarde" panose="00000400000000000000" pitchFamily="2" charset="0"/>
                  <a:cs typeface="AvantGarde" panose="00000400000000000000" pitchFamily="2" charset="0"/>
                </a:rPr>
                <a:t>NỘI DUNG</a:t>
              </a:r>
            </a:p>
          </p:txBody>
        </p:sp>
        <p:sp>
          <p:nvSpPr>
            <p:cNvPr id="8" name="Rectangle 41">
              <a:extLst>
                <a:ext uri="{FF2B5EF4-FFF2-40B4-BE49-F238E27FC236}">
                  <a16:creationId xmlns:a16="http://schemas.microsoft.com/office/drawing/2014/main" id="{4925F14A-E539-3AA7-D737-8958F649E939}"/>
                </a:ext>
              </a:extLst>
            </p:cNvPr>
            <p:cNvSpPr/>
            <p:nvPr/>
          </p:nvSpPr>
          <p:spPr>
            <a:xfrm>
              <a:off x="4659099" y="302297"/>
              <a:ext cx="3300838" cy="1569660"/>
            </a:xfrm>
            <a:prstGeom prst="rect">
              <a:avLst/>
            </a:prstGeom>
          </p:spPr>
          <p:txBody>
            <a:bodyPr wrap="square">
              <a:spAutoFit/>
            </a:bodyPr>
            <a:lstStyle/>
            <a:p>
              <a:pPr algn="ctr"/>
              <a:r>
                <a:rPr lang="en-US" sz="4800" b="1">
                  <a:solidFill>
                    <a:schemeClr val="bg1"/>
                  </a:solidFill>
                  <a:latin typeface="AvantGarde" panose="00000400000000000000" pitchFamily="2" charset="0"/>
                  <a:ea typeface="AvantGarde" panose="00000400000000000000" pitchFamily="2" charset="0"/>
                  <a:cs typeface="AvantGarde" panose="00000400000000000000" pitchFamily="2" charset="0"/>
                </a:rPr>
                <a:t>NỘI DUNG</a:t>
              </a:r>
            </a:p>
          </p:txBody>
        </p:sp>
      </p:grpSp>
    </p:spTree>
    <p:extLst>
      <p:ext uri="{BB962C8B-B14F-4D97-AF65-F5344CB8AC3E}">
        <p14:creationId xmlns:p14="http://schemas.microsoft.com/office/powerpoint/2010/main" val="363241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68AC7E06-226F-33C7-261B-31AD4D5C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769" y="1259357"/>
            <a:ext cx="6248461" cy="4339286"/>
          </a:xfrm>
          <a:prstGeom prst="rect">
            <a:avLst/>
          </a:prstGeom>
        </p:spPr>
      </p:pic>
    </p:spTree>
    <p:extLst>
      <p:ext uri="{BB962C8B-B14F-4D97-AF65-F5344CB8AC3E}">
        <p14:creationId xmlns:p14="http://schemas.microsoft.com/office/powerpoint/2010/main" val="295463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646331"/>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3600" b="1">
                <a:latin typeface="AvantGarde" panose="00000400000000000000" pitchFamily="2" charset="0"/>
                <a:ea typeface="AvantGarde" panose="00000400000000000000" pitchFamily="2" charset="0"/>
                <a:cs typeface="AvantGarde" panose="00000400000000000000" pitchFamily="2" charset="0"/>
              </a:rPr>
              <a:t>Tìm các từ chỉ màu sắc trong bài đọc.</a:t>
            </a:r>
          </a:p>
        </p:txBody>
      </p:sp>
      <p:sp>
        <p:nvSpPr>
          <p:cNvPr id="4" name="Hộp Văn bản 3">
            <a:extLst>
              <a:ext uri="{FF2B5EF4-FFF2-40B4-BE49-F238E27FC236}">
                <a16:creationId xmlns:a16="http://schemas.microsoft.com/office/drawing/2014/main" id="{DEA24F40-94DD-7B30-4284-AE5533A47A30}"/>
              </a:ext>
            </a:extLst>
          </p:cNvPr>
          <p:cNvSpPr txBox="1"/>
          <p:nvPr/>
        </p:nvSpPr>
        <p:spPr>
          <a:xfrm>
            <a:off x="305083" y="1452045"/>
            <a:ext cx="11100121" cy="646331"/>
          </a:xfrm>
          <a:prstGeom prst="rect">
            <a:avLst/>
          </a:prstGeom>
          <a:noFill/>
        </p:spPr>
        <p:txBody>
          <a:bodyPr wrap="square">
            <a:spAutoFit/>
          </a:bodyPr>
          <a:lstStyle/>
          <a:p>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Các từ chỉ màu sắc trong bài đọc là:</a:t>
            </a:r>
            <a:endParaRPr lang="en-US" sz="3600">
              <a:latin typeface="AvantGarde" panose="00000400000000000000" pitchFamily="2" charset="0"/>
              <a:ea typeface="AvantGarde" panose="00000400000000000000" pitchFamily="2" charset="0"/>
              <a:cs typeface="AvantGarde" panose="00000400000000000000" pitchFamily="2" charset="0"/>
            </a:endParaRPr>
          </a:p>
        </p:txBody>
      </p:sp>
    </p:spTree>
    <p:controls>
      <mc:AlternateContent xmlns:mc="http://schemas.openxmlformats.org/markup-compatibility/2006">
        <mc:Choice xmlns:v="urn:schemas-microsoft-com:vml" Requires="v">
          <p:control name="TextBox1" r:id="rId1" imgW="11582280" imgH="2438280"/>
        </mc:Choice>
        <mc:Fallback>
          <p:control name="TextBox1" r:id="rId1" imgW="11582280" imgH="2438280">
            <p:pic>
              <p:nvPicPr>
                <p:cNvPr id="5" name="TextBox1">
                  <a:extLst>
                    <a:ext uri="{FF2B5EF4-FFF2-40B4-BE49-F238E27FC236}">
                      <a16:creationId xmlns:a16="http://schemas.microsoft.com/office/drawing/2014/main" id="{9228C100-3407-3989-6092-F2E7E82C6DC1}"/>
                    </a:ext>
                  </a:extLst>
                </p:cNvPr>
                <p:cNvPicPr>
                  <a:picLocks/>
                </p:cNvPicPr>
                <p:nvPr/>
              </p:nvPicPr>
              <p:blipFill>
                <a:blip r:embed="rId4"/>
                <a:stretch>
                  <a:fillRect/>
                </a:stretch>
              </p:blipFill>
              <p:spPr>
                <a:xfrm>
                  <a:off x="305083" y="2211182"/>
                  <a:ext cx="11581833" cy="2435636"/>
                </a:xfrm>
                <a:prstGeom prst="rect">
                  <a:avLst/>
                </a:prstGeom>
              </p:spPr>
            </p:pic>
          </p:control>
        </mc:Fallback>
      </mc:AlternateContent>
    </p:controls>
    <p:extLst>
      <p:ext uri="{BB962C8B-B14F-4D97-AF65-F5344CB8AC3E}">
        <p14:creationId xmlns:p14="http://schemas.microsoft.com/office/powerpoint/2010/main" val="25388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383D06F-8057-6BE8-D20D-61F1A530526A}"/>
              </a:ext>
            </a:extLst>
          </p:cNvPr>
          <p:cNvSpPr txBox="1"/>
          <p:nvPr/>
        </p:nvSpPr>
        <p:spPr>
          <a:xfrm>
            <a:off x="305083" y="483222"/>
            <a:ext cx="11581833" cy="1200329"/>
          </a:xfrm>
          <a:prstGeom prst="rect">
            <a:avLst/>
          </a:prstGeom>
          <a:noFill/>
        </p:spPr>
        <p:txBody>
          <a:bodyPr wrap="square" rtlCol="0">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2) </a:t>
            </a:r>
            <a:r>
              <a:rPr lang="en-US" sz="3600" b="1">
                <a:latin typeface="AvantGarde" panose="00000400000000000000" pitchFamily="2" charset="0"/>
                <a:ea typeface="AvantGarde" panose="00000400000000000000" pitchFamily="2" charset="0"/>
                <a:cs typeface="AvantGarde" panose="00000400000000000000" pitchFamily="2" charset="0"/>
              </a:rPr>
              <a:t>Sắp xếp các từ sau thành cặp từ có nghĩa giống nhau:</a:t>
            </a:r>
          </a:p>
        </p:txBody>
      </p:sp>
      <p:sp>
        <p:nvSpPr>
          <p:cNvPr id="3" name="a">
            <a:extLst>
              <a:ext uri="{FF2B5EF4-FFF2-40B4-BE49-F238E27FC236}">
                <a16:creationId xmlns:a16="http://schemas.microsoft.com/office/drawing/2014/main" id="{44B37416-A22B-47F7-FC8F-51FE262D1E55}"/>
              </a:ext>
            </a:extLst>
          </p:cNvPr>
          <p:cNvSpPr/>
          <p:nvPr/>
        </p:nvSpPr>
        <p:spPr>
          <a:xfrm>
            <a:off x="655320" y="2064551"/>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a) nổi tiếng</a:t>
            </a:r>
          </a:p>
        </p:txBody>
      </p:sp>
      <p:sp>
        <p:nvSpPr>
          <p:cNvPr id="12" name="b">
            <a:extLst>
              <a:ext uri="{FF2B5EF4-FFF2-40B4-BE49-F238E27FC236}">
                <a16:creationId xmlns:a16="http://schemas.microsoft.com/office/drawing/2014/main" id="{9CBA01A9-C3F6-CB20-4889-0C38D1E1E851}"/>
              </a:ext>
            </a:extLst>
          </p:cNvPr>
          <p:cNvSpPr/>
          <p:nvPr/>
        </p:nvSpPr>
        <p:spPr>
          <a:xfrm>
            <a:off x="655320" y="3264880"/>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b) mềm yếu</a:t>
            </a:r>
          </a:p>
        </p:txBody>
      </p:sp>
      <p:sp>
        <p:nvSpPr>
          <p:cNvPr id="13" name="c">
            <a:extLst>
              <a:ext uri="{FF2B5EF4-FFF2-40B4-BE49-F238E27FC236}">
                <a16:creationId xmlns:a16="http://schemas.microsoft.com/office/drawing/2014/main" id="{E7C09D30-2E69-454F-E588-C847A91E2C39}"/>
              </a:ext>
            </a:extLst>
          </p:cNvPr>
          <p:cNvSpPr/>
          <p:nvPr/>
        </p:nvSpPr>
        <p:spPr>
          <a:xfrm>
            <a:off x="655320" y="4465209"/>
            <a:ext cx="4892040" cy="892009"/>
          </a:xfrm>
          <a:prstGeom prst="roundRect">
            <a:avLst>
              <a:gd name="adj" fmla="val 50000"/>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c) tự hào</a:t>
            </a:r>
          </a:p>
        </p:txBody>
      </p:sp>
      <p:sp>
        <p:nvSpPr>
          <p:cNvPr id="14" name="1)">
            <a:extLst>
              <a:ext uri="{FF2B5EF4-FFF2-40B4-BE49-F238E27FC236}">
                <a16:creationId xmlns:a16="http://schemas.microsoft.com/office/drawing/2014/main" id="{6B44B83D-BD24-B4EE-88CC-58B9ABC6C750}"/>
              </a:ext>
            </a:extLst>
          </p:cNvPr>
          <p:cNvSpPr/>
          <p:nvPr/>
        </p:nvSpPr>
        <p:spPr>
          <a:xfrm>
            <a:off x="6827520" y="2064551"/>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1) kiêu hãnh</a:t>
            </a:r>
          </a:p>
        </p:txBody>
      </p:sp>
      <p:sp>
        <p:nvSpPr>
          <p:cNvPr id="15" name="2)">
            <a:extLst>
              <a:ext uri="{FF2B5EF4-FFF2-40B4-BE49-F238E27FC236}">
                <a16:creationId xmlns:a16="http://schemas.microsoft.com/office/drawing/2014/main" id="{B839062C-7BFB-7C3A-4196-B2C33F4A6ACC}"/>
              </a:ext>
            </a:extLst>
          </p:cNvPr>
          <p:cNvSpPr/>
          <p:nvPr/>
        </p:nvSpPr>
        <p:spPr>
          <a:xfrm>
            <a:off x="6827520" y="3264880"/>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2) lừng danh</a:t>
            </a:r>
          </a:p>
        </p:txBody>
      </p:sp>
      <p:sp>
        <p:nvSpPr>
          <p:cNvPr id="16" name="3)">
            <a:extLst>
              <a:ext uri="{FF2B5EF4-FFF2-40B4-BE49-F238E27FC236}">
                <a16:creationId xmlns:a16="http://schemas.microsoft.com/office/drawing/2014/main" id="{616A2E98-5669-9F5D-28E0-C5855DCF8D5A}"/>
              </a:ext>
            </a:extLst>
          </p:cNvPr>
          <p:cNvSpPr/>
          <p:nvPr/>
        </p:nvSpPr>
        <p:spPr>
          <a:xfrm>
            <a:off x="6827520" y="4465209"/>
            <a:ext cx="4892040" cy="892009"/>
          </a:xfrm>
          <a:prstGeom prst="roundRect">
            <a:avLst>
              <a:gd name="adj" fmla="val 5000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a:solidFill>
                  <a:schemeClr val="tx1"/>
                </a:solidFill>
                <a:latin typeface="AvantGarde" panose="00000400000000000000" pitchFamily="2" charset="0"/>
                <a:ea typeface="AvantGarde" panose="00000400000000000000" pitchFamily="2" charset="0"/>
                <a:cs typeface="AvantGarde" panose="00000400000000000000" pitchFamily="2" charset="0"/>
              </a:rPr>
              <a:t>	3) yếu đuối</a:t>
            </a:r>
          </a:p>
        </p:txBody>
      </p:sp>
      <p:cxnSp>
        <p:nvCxnSpPr>
          <p:cNvPr id="18" name="mt a">
            <a:extLst>
              <a:ext uri="{FF2B5EF4-FFF2-40B4-BE49-F238E27FC236}">
                <a16:creationId xmlns:a16="http://schemas.microsoft.com/office/drawing/2014/main" id="{8A0DDDD7-5A6D-E171-5139-8DC4ED94919F}"/>
              </a:ext>
            </a:extLst>
          </p:cNvPr>
          <p:cNvCxnSpPr>
            <a:stCxn id="3" idx="3"/>
            <a:endCxn id="15" idx="1"/>
          </p:cNvCxnSpPr>
          <p:nvPr/>
        </p:nvCxnSpPr>
        <p:spPr>
          <a:xfrm>
            <a:off x="5547360" y="2510556"/>
            <a:ext cx="1280160" cy="120032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mt b">
            <a:extLst>
              <a:ext uri="{FF2B5EF4-FFF2-40B4-BE49-F238E27FC236}">
                <a16:creationId xmlns:a16="http://schemas.microsoft.com/office/drawing/2014/main" id="{D7CF0899-1E3C-E02F-BD81-1CC282CA33EB}"/>
              </a:ext>
            </a:extLst>
          </p:cNvPr>
          <p:cNvCxnSpPr/>
          <p:nvPr/>
        </p:nvCxnSpPr>
        <p:spPr>
          <a:xfrm>
            <a:off x="5547360" y="3742341"/>
            <a:ext cx="1280160" cy="1200329"/>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mt c">
            <a:extLst>
              <a:ext uri="{FF2B5EF4-FFF2-40B4-BE49-F238E27FC236}">
                <a16:creationId xmlns:a16="http://schemas.microsoft.com/office/drawing/2014/main" id="{A9A5E9DF-EAE5-4FBE-D0C5-923F94B43C86}"/>
              </a:ext>
            </a:extLst>
          </p:cNvPr>
          <p:cNvCxnSpPr>
            <a:cxnSpLocks/>
            <a:endCxn id="14" idx="1"/>
          </p:cNvCxnSpPr>
          <p:nvPr/>
        </p:nvCxnSpPr>
        <p:spPr>
          <a:xfrm flipV="1">
            <a:off x="5547360" y="2510556"/>
            <a:ext cx="1280160" cy="246357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0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nextCondLst>
                <p:cond evt="onClick" delay="0">
                  <p:tgtEl>
                    <p:spTgt spid="3"/>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2" presetClass="entr" presetSubtype="8"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nextCondLst>
                <p:cond evt="onClick" delay="0">
                  <p:tgtEl>
                    <p:spTgt spid="16"/>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childTnLst>
              </p:cTn>
              <p:nextCondLst>
                <p:cond evt="onClick" delay="0">
                  <p:tgtEl>
                    <p:spTgt spid="14"/>
                  </p:tgtEl>
                </p:cond>
              </p:nextCondLst>
            </p:seq>
          </p:childTnLst>
        </p:cTn>
      </p:par>
    </p:tnLst>
    <p:bldLst>
      <p:bldP spid="3" grpId="0" animBg="1"/>
      <p:bldP spid="12" grpId="0" animBg="1"/>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C65DFEBD-88BD-AB9A-5670-5243C9A42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63" y="2320625"/>
            <a:ext cx="6248461" cy="2216749"/>
          </a:xfrm>
          <a:prstGeom prst="rect">
            <a:avLst/>
          </a:prstGeom>
        </p:spPr>
      </p:pic>
    </p:spTree>
    <p:extLst>
      <p:ext uri="{BB962C8B-B14F-4D97-AF65-F5344CB8AC3E}">
        <p14:creationId xmlns:p14="http://schemas.microsoft.com/office/powerpoint/2010/main" val="190933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8BB55B8D-75CC-9EFE-A875-865B501B0ECE}"/>
              </a:ext>
            </a:extLst>
          </p:cNvPr>
          <p:cNvSpPr txBox="1"/>
          <p:nvPr/>
        </p:nvSpPr>
        <p:spPr>
          <a:xfrm>
            <a:off x="222654" y="923920"/>
            <a:ext cx="4891492" cy="1384995"/>
          </a:xfrm>
          <a:prstGeom prst="rect">
            <a:avLst/>
          </a:prstGeom>
          <a:noFill/>
        </p:spPr>
        <p:txBody>
          <a:bodyPr wrap="square" rtlCol="0">
            <a:spAutoFit/>
          </a:bodyPr>
          <a:lstStyle/>
          <a:p>
            <a:r>
              <a:rPr lang="en-US" sz="2800">
                <a:solidFill>
                  <a:srgbClr val="00B050"/>
                </a:solidFill>
                <a:latin typeface="AvantGarde" panose="00000400000000000000" pitchFamily="2" charset="0"/>
                <a:ea typeface="AvantGarde" panose="00000400000000000000" pitchFamily="2" charset="0"/>
                <a:cs typeface="AvantGarde" panose="00000400000000000000" pitchFamily="2" charset="0"/>
              </a:rPr>
              <a:t>1. </a:t>
            </a:r>
            <a:r>
              <a:rPr lang="en-US" sz="2800">
                <a:latin typeface="AvantGarde" panose="00000400000000000000" pitchFamily="2" charset="0"/>
                <a:ea typeface="AvantGarde" panose="00000400000000000000" pitchFamily="2" charset="0"/>
                <a:cs typeface="AvantGarde" panose="00000400000000000000" pitchFamily="2" charset="0"/>
              </a:rPr>
              <a:t>Quan sát và cho biết em thấy gì trong mỗi hình ảnh dưới đây:</a:t>
            </a:r>
          </a:p>
        </p:txBody>
      </p:sp>
      <p:grpSp>
        <p:nvGrpSpPr>
          <p:cNvPr id="11" name="Nhóm 10">
            <a:extLst>
              <a:ext uri="{FF2B5EF4-FFF2-40B4-BE49-F238E27FC236}">
                <a16:creationId xmlns:a16="http://schemas.microsoft.com/office/drawing/2014/main" id="{3D17B1D3-4B84-4349-7DBD-E94C6D162FDD}"/>
              </a:ext>
            </a:extLst>
          </p:cNvPr>
          <p:cNvGrpSpPr/>
          <p:nvPr/>
        </p:nvGrpSpPr>
        <p:grpSpPr>
          <a:xfrm>
            <a:off x="4968981" y="-38100"/>
            <a:ext cx="2254038" cy="741339"/>
            <a:chOff x="3642360" y="-38100"/>
            <a:chExt cx="2254038" cy="741339"/>
          </a:xfrm>
        </p:grpSpPr>
        <p:grpSp>
          <p:nvGrpSpPr>
            <p:cNvPr id="8" name="Nhóm 7">
              <a:extLst>
                <a:ext uri="{FF2B5EF4-FFF2-40B4-BE49-F238E27FC236}">
                  <a16:creationId xmlns:a16="http://schemas.microsoft.com/office/drawing/2014/main" id="{577212DF-843F-E86F-39A2-D41348620051}"/>
                </a:ext>
              </a:extLst>
            </p:cNvPr>
            <p:cNvGrpSpPr/>
            <p:nvPr/>
          </p:nvGrpSpPr>
          <p:grpSpPr>
            <a:xfrm>
              <a:off x="3642360" y="-38100"/>
              <a:ext cx="2254038" cy="741339"/>
              <a:chOff x="3642360" y="-38100"/>
              <a:chExt cx="2254038" cy="741339"/>
            </a:xfrm>
          </p:grpSpPr>
          <p:pic>
            <p:nvPicPr>
              <p:cNvPr id="5" name="Hình ảnh 4">
                <a:extLst>
                  <a:ext uri="{FF2B5EF4-FFF2-40B4-BE49-F238E27FC236}">
                    <a16:creationId xmlns:a16="http://schemas.microsoft.com/office/drawing/2014/main" id="{611B226C-7492-E723-7DAA-98491B72D6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38" b="9698" l="18866" r="24158"/>
                        </a14:imgEffect>
                      </a14:imgLayer>
                    </a14:imgProps>
                  </a:ext>
                  <a:ext uri="{28A0092B-C50C-407E-A947-70E740481C1C}">
                    <a14:useLocalDpi xmlns:a14="http://schemas.microsoft.com/office/drawing/2010/main" val="0"/>
                  </a:ext>
                </a:extLst>
              </a:blip>
              <a:srcRect l="18205" t="2206" r="75181" b="89469"/>
              <a:stretch/>
            </p:blipFill>
            <p:spPr>
              <a:xfrm>
                <a:off x="3642360" y="-38100"/>
                <a:ext cx="713232" cy="741339"/>
              </a:xfrm>
              <a:prstGeom prst="rect">
                <a:avLst/>
              </a:prstGeom>
            </p:spPr>
          </p:pic>
          <p:sp>
            <p:nvSpPr>
              <p:cNvPr id="7" name="Hộp Văn bản 6">
                <a:extLst>
                  <a:ext uri="{FF2B5EF4-FFF2-40B4-BE49-F238E27FC236}">
                    <a16:creationId xmlns:a16="http://schemas.microsoft.com/office/drawing/2014/main" id="{CBD26A91-F39A-11C9-8C53-02187E6F3168}"/>
                  </a:ext>
                </a:extLst>
              </p:cNvPr>
              <p:cNvSpPr txBox="1"/>
              <p:nvPr/>
            </p:nvSpPr>
            <p:spPr>
              <a:xfrm>
                <a:off x="4355592" y="70959"/>
                <a:ext cx="1540806" cy="523220"/>
              </a:xfrm>
              <a:prstGeom prst="rect">
                <a:avLst/>
              </a:prstGeom>
              <a:noFill/>
            </p:spPr>
            <p:txBody>
              <a:bodyPr wrap="none" rtlCol="0">
                <a:spAutoFit/>
              </a:bodyPr>
              <a:lstStyle/>
              <a:p>
                <a:r>
                  <a:rPr lang="en-US" sz="2800">
                    <a:solidFill>
                      <a:srgbClr val="00B0F0"/>
                    </a:solidFill>
                    <a:latin typeface="AvantGarde" panose="00000400000000000000" pitchFamily="2" charset="0"/>
                    <a:ea typeface="AvantGarde" panose="00000400000000000000" pitchFamily="2" charset="0"/>
                    <a:cs typeface="AvantGarde" panose="00000400000000000000" pitchFamily="2" charset="0"/>
                  </a:rPr>
                  <a:t>CHIA SẺ</a:t>
                </a:r>
              </a:p>
            </p:txBody>
          </p:sp>
        </p:grpSp>
        <p:cxnSp>
          <p:nvCxnSpPr>
            <p:cNvPr id="10" name="Đường nối Thẳng 9">
              <a:extLst>
                <a:ext uri="{FF2B5EF4-FFF2-40B4-BE49-F238E27FC236}">
                  <a16:creationId xmlns:a16="http://schemas.microsoft.com/office/drawing/2014/main" id="{D7A27D87-B65A-EF92-97D0-C6A4B46C2A0D}"/>
                </a:ext>
              </a:extLst>
            </p:cNvPr>
            <p:cNvCxnSpPr/>
            <p:nvPr/>
          </p:nvCxnSpPr>
          <p:spPr>
            <a:xfrm>
              <a:off x="3657600" y="571500"/>
              <a:ext cx="2161309"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13" name="Hình ảnh 12">
            <a:extLst>
              <a:ext uri="{FF2B5EF4-FFF2-40B4-BE49-F238E27FC236}">
                <a16:creationId xmlns:a16="http://schemas.microsoft.com/office/drawing/2014/main" id="{1A2A14C6-9F69-F75F-2128-295CD841CB3E}"/>
              </a:ext>
            </a:extLst>
          </p:cNvPr>
          <p:cNvPicPr>
            <a:picLocks noChangeAspect="1"/>
          </p:cNvPicPr>
          <p:nvPr/>
        </p:nvPicPr>
        <p:blipFill rotWithShape="1">
          <a:blip r:embed="rId4">
            <a:extLst>
              <a:ext uri="{28A0092B-C50C-407E-A947-70E740481C1C}">
                <a14:useLocalDpi xmlns:a14="http://schemas.microsoft.com/office/drawing/2010/main" val="0"/>
              </a:ext>
            </a:extLst>
          </a:blip>
          <a:srcRect b="15126"/>
          <a:stretch/>
        </p:blipFill>
        <p:spPr>
          <a:xfrm>
            <a:off x="8483324" y="3747578"/>
            <a:ext cx="3557286" cy="2298427"/>
          </a:xfrm>
          <a:prstGeom prst="rect">
            <a:avLst/>
          </a:prstGeom>
        </p:spPr>
      </p:pic>
      <p:pic>
        <p:nvPicPr>
          <p:cNvPr id="15" name="Hình ảnh 14" descr="Ảnh có chứa văn bản, khán phòng&#10;&#10;Mô tả được tạo tự động">
            <a:extLst>
              <a:ext uri="{FF2B5EF4-FFF2-40B4-BE49-F238E27FC236}">
                <a16:creationId xmlns:a16="http://schemas.microsoft.com/office/drawing/2014/main" id="{A0B0E8FA-C4A2-BCFA-B347-071090B48325}"/>
              </a:ext>
            </a:extLst>
          </p:cNvPr>
          <p:cNvPicPr>
            <a:picLocks noChangeAspect="1"/>
          </p:cNvPicPr>
          <p:nvPr/>
        </p:nvPicPr>
        <p:blipFill rotWithShape="1">
          <a:blip r:embed="rId5">
            <a:extLst>
              <a:ext uri="{28A0092B-C50C-407E-A947-70E740481C1C}">
                <a14:useLocalDpi xmlns:a14="http://schemas.microsoft.com/office/drawing/2010/main" val="0"/>
              </a:ext>
            </a:extLst>
          </a:blip>
          <a:srcRect b="15647"/>
          <a:stretch/>
        </p:blipFill>
        <p:spPr>
          <a:xfrm>
            <a:off x="4747090" y="841689"/>
            <a:ext cx="3634489" cy="2304366"/>
          </a:xfrm>
          <a:prstGeom prst="rect">
            <a:avLst/>
          </a:prstGeom>
        </p:spPr>
      </p:pic>
      <p:pic>
        <p:nvPicPr>
          <p:cNvPr id="17" name="Hình ảnh 16" descr="Ảnh có chứa văn bản, bầu trời, màu cam&#10;&#10;Mô tả được tạo tự động">
            <a:extLst>
              <a:ext uri="{FF2B5EF4-FFF2-40B4-BE49-F238E27FC236}">
                <a16:creationId xmlns:a16="http://schemas.microsoft.com/office/drawing/2014/main" id="{EF4F6D9C-12E1-0C4F-25E5-9A7AFE29B6A4}"/>
              </a:ext>
            </a:extLst>
          </p:cNvPr>
          <p:cNvPicPr>
            <a:picLocks noChangeAspect="1"/>
          </p:cNvPicPr>
          <p:nvPr/>
        </p:nvPicPr>
        <p:blipFill rotWithShape="1">
          <a:blip r:embed="rId6">
            <a:extLst>
              <a:ext uri="{28A0092B-C50C-407E-A947-70E740481C1C}">
                <a14:useLocalDpi xmlns:a14="http://schemas.microsoft.com/office/drawing/2010/main" val="0"/>
              </a:ext>
            </a:extLst>
          </a:blip>
          <a:srcRect b="15680"/>
          <a:stretch/>
        </p:blipFill>
        <p:spPr>
          <a:xfrm>
            <a:off x="8483324" y="847628"/>
            <a:ext cx="3486022" cy="2298427"/>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7864A66C-E5C3-5A2A-F6CE-323D8D9DFF02}"/>
              </a:ext>
            </a:extLst>
          </p:cNvPr>
          <p:cNvPicPr>
            <a:picLocks noChangeAspect="1"/>
          </p:cNvPicPr>
          <p:nvPr/>
        </p:nvPicPr>
        <p:blipFill rotWithShape="1">
          <a:blip r:embed="rId7">
            <a:extLst>
              <a:ext uri="{28A0092B-C50C-407E-A947-70E740481C1C}">
                <a14:useLocalDpi xmlns:a14="http://schemas.microsoft.com/office/drawing/2010/main" val="0"/>
              </a:ext>
            </a:extLst>
          </a:blip>
          <a:srcRect b="16012"/>
          <a:stretch/>
        </p:blipFill>
        <p:spPr>
          <a:xfrm>
            <a:off x="4747090" y="3711946"/>
            <a:ext cx="3480083" cy="2304366"/>
          </a:xfrm>
          <a:prstGeom prst="rect">
            <a:avLst/>
          </a:prstGeom>
        </p:spPr>
      </p:pic>
      <p:sp>
        <p:nvSpPr>
          <p:cNvPr id="20" name="Hộp Văn bản 19">
            <a:extLst>
              <a:ext uri="{FF2B5EF4-FFF2-40B4-BE49-F238E27FC236}">
                <a16:creationId xmlns:a16="http://schemas.microsoft.com/office/drawing/2014/main" id="{05FDD01C-85A5-D45C-7EA9-131D4CA735F3}"/>
              </a:ext>
            </a:extLst>
          </p:cNvPr>
          <p:cNvSpPr txBox="1"/>
          <p:nvPr/>
        </p:nvSpPr>
        <p:spPr>
          <a:xfrm>
            <a:off x="4984221" y="3167390"/>
            <a:ext cx="2922553" cy="523220"/>
          </a:xfrm>
          <a:prstGeom prst="rect">
            <a:avLst/>
          </a:prstGeom>
          <a:noFill/>
        </p:spPr>
        <p:txBody>
          <a:bodyPr wrap="square" rtlCol="0">
            <a:spAutoFit/>
          </a:bodyPr>
          <a:lstStyle/>
          <a:p>
            <a:pPr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Tặng xe đạp</a:t>
            </a:r>
          </a:p>
        </p:txBody>
      </p:sp>
      <p:sp>
        <p:nvSpPr>
          <p:cNvPr id="21" name="Hộp Văn bản 20">
            <a:extLst>
              <a:ext uri="{FF2B5EF4-FFF2-40B4-BE49-F238E27FC236}">
                <a16:creationId xmlns:a16="http://schemas.microsoft.com/office/drawing/2014/main" id="{7D5FBED0-742A-A05F-5579-645C28B29AA8}"/>
              </a:ext>
            </a:extLst>
          </p:cNvPr>
          <p:cNvSpPr txBox="1"/>
          <p:nvPr/>
        </p:nvSpPr>
        <p:spPr>
          <a:xfrm>
            <a:off x="8694772" y="3146055"/>
            <a:ext cx="3274574" cy="523220"/>
          </a:xfrm>
          <a:prstGeom prst="rect">
            <a:avLst/>
          </a:prstGeom>
          <a:noFill/>
        </p:spPr>
        <p:txBody>
          <a:bodyPr wrap="square" rtlCol="0">
            <a:spAutoFit/>
          </a:bodyPr>
          <a:lstStyle/>
          <a:p>
            <a:pPr algn="ctr"/>
            <a:r>
              <a:rPr lang="en-US" sz="2800" b="1">
                <a:solidFill>
                  <a:srgbClr val="C00000"/>
                </a:solidFill>
                <a:latin typeface="AvantGarde" panose="00000400000000000000" pitchFamily="2" charset="0"/>
                <a:ea typeface="AvantGarde" panose="00000400000000000000" pitchFamily="2" charset="0"/>
                <a:cs typeface="AvantGarde" panose="00000400000000000000" pitchFamily="2" charset="0"/>
              </a:rPr>
              <a:t>Bộ đội giúp dân</a:t>
            </a:r>
          </a:p>
        </p:txBody>
      </p:sp>
      <p:sp>
        <p:nvSpPr>
          <p:cNvPr id="22" name="Hộp Văn bản 21">
            <a:extLst>
              <a:ext uri="{FF2B5EF4-FFF2-40B4-BE49-F238E27FC236}">
                <a16:creationId xmlns:a16="http://schemas.microsoft.com/office/drawing/2014/main" id="{4B527C88-9FDF-C29D-C60A-12C2CBBD3BF7}"/>
              </a:ext>
            </a:extLst>
          </p:cNvPr>
          <p:cNvSpPr txBox="1"/>
          <p:nvPr/>
        </p:nvSpPr>
        <p:spPr>
          <a:xfrm>
            <a:off x="4941024" y="5968805"/>
            <a:ext cx="3274574" cy="830997"/>
          </a:xfrm>
          <a:prstGeom prst="rect">
            <a:avLst/>
          </a:prstGeom>
          <a:noFill/>
        </p:spPr>
        <p:txBody>
          <a:bodyPr wrap="square" rtlCol="0">
            <a:spAutoFit/>
          </a:bodyPr>
          <a:lstStyle/>
          <a:p>
            <a:pPr algn="ctr"/>
            <a:r>
              <a:rPr lang="en-US" sz="2400" b="1">
                <a:solidFill>
                  <a:srgbClr val="C00000"/>
                </a:solidFill>
                <a:latin typeface="AvantGarde" panose="00000400000000000000" pitchFamily="2" charset="0"/>
                <a:ea typeface="AvantGarde" panose="00000400000000000000" pitchFamily="2" charset="0"/>
                <a:cs typeface="AvantGarde" panose="00000400000000000000" pitchFamily="2" charset="0"/>
              </a:rPr>
              <a:t>Thăm Bà mẹ Việt Nam anh hùng</a:t>
            </a:r>
          </a:p>
        </p:txBody>
      </p:sp>
      <p:sp>
        <p:nvSpPr>
          <p:cNvPr id="23" name="Hộp Văn bản 22">
            <a:extLst>
              <a:ext uri="{FF2B5EF4-FFF2-40B4-BE49-F238E27FC236}">
                <a16:creationId xmlns:a16="http://schemas.microsoft.com/office/drawing/2014/main" id="{AF0CDE03-CDDE-A933-1B21-01A46A5191B0}"/>
              </a:ext>
            </a:extLst>
          </p:cNvPr>
          <p:cNvSpPr txBox="1"/>
          <p:nvPr/>
        </p:nvSpPr>
        <p:spPr>
          <a:xfrm>
            <a:off x="8694772" y="5988130"/>
            <a:ext cx="3274574" cy="830997"/>
          </a:xfrm>
          <a:prstGeom prst="rect">
            <a:avLst/>
          </a:prstGeom>
          <a:noFill/>
        </p:spPr>
        <p:txBody>
          <a:bodyPr wrap="square" rtlCol="0">
            <a:spAutoFit/>
          </a:bodyPr>
          <a:lstStyle/>
          <a:p>
            <a:pPr algn="ctr"/>
            <a:r>
              <a:rPr lang="en-US" sz="2400" b="1">
                <a:solidFill>
                  <a:srgbClr val="C00000"/>
                </a:solidFill>
                <a:latin typeface="AvantGarde" panose="00000400000000000000" pitchFamily="2" charset="0"/>
                <a:ea typeface="AvantGarde" panose="00000400000000000000" pitchFamily="2" charset="0"/>
                <a:cs typeface="AvantGarde" panose="00000400000000000000" pitchFamily="2" charset="0"/>
              </a:rPr>
              <a:t>Trao tặng nhà tình nghĩa</a:t>
            </a:r>
          </a:p>
        </p:txBody>
      </p:sp>
      <p:grpSp>
        <p:nvGrpSpPr>
          <p:cNvPr id="27" name="Nhóm 26">
            <a:extLst>
              <a:ext uri="{FF2B5EF4-FFF2-40B4-BE49-F238E27FC236}">
                <a16:creationId xmlns:a16="http://schemas.microsoft.com/office/drawing/2014/main" id="{C0A1665E-1518-4702-0A2B-BFA7CFF3E9D2}"/>
              </a:ext>
            </a:extLst>
          </p:cNvPr>
          <p:cNvGrpSpPr/>
          <p:nvPr/>
        </p:nvGrpSpPr>
        <p:grpSpPr>
          <a:xfrm>
            <a:off x="175600" y="3279746"/>
            <a:ext cx="4286250" cy="2870258"/>
            <a:chOff x="175600" y="3279746"/>
            <a:chExt cx="4286250" cy="2870258"/>
          </a:xfrm>
        </p:grpSpPr>
        <p:pic>
          <p:nvPicPr>
            <p:cNvPr id="25" name="Hình ảnh 24" descr="Ảnh có chứa văn bản&#10;&#10;Mô tả được tạo tự động">
              <a:extLst>
                <a:ext uri="{FF2B5EF4-FFF2-40B4-BE49-F238E27FC236}">
                  <a16:creationId xmlns:a16="http://schemas.microsoft.com/office/drawing/2014/main" id="{E1BFC3CA-0922-73B6-3584-B826BF916B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600" y="3578254"/>
              <a:ext cx="4286250" cy="2571750"/>
            </a:xfrm>
            <a:prstGeom prst="rect">
              <a:avLst/>
            </a:prstGeom>
          </p:spPr>
        </p:pic>
        <p:sp>
          <p:nvSpPr>
            <p:cNvPr id="26" name="Bong bóng Lời nói: Hình bầu dục 25">
              <a:extLst>
                <a:ext uri="{FF2B5EF4-FFF2-40B4-BE49-F238E27FC236}">
                  <a16:creationId xmlns:a16="http://schemas.microsoft.com/office/drawing/2014/main" id="{9642D048-AE9C-70C0-B05B-84D92612DDBD}"/>
                </a:ext>
              </a:extLst>
            </p:cNvPr>
            <p:cNvSpPr/>
            <p:nvPr/>
          </p:nvSpPr>
          <p:spPr>
            <a:xfrm>
              <a:off x="740780" y="3279746"/>
              <a:ext cx="3218312" cy="432200"/>
            </a:xfrm>
            <a:prstGeom prst="wedgeEllipseCallout">
              <a:avLst>
                <a:gd name="adj1" fmla="val 20233"/>
                <a:gd name="adj2" fmla="val 9008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0000FF"/>
                  </a:solidFill>
                  <a:effectLst>
                    <a:outerShdw blurRad="38100" dist="38100" dir="2700000" algn="tl">
                      <a:srgbClr val="000000">
                        <a:alpha val="43137"/>
                      </a:srgbClr>
                    </a:outerShdw>
                  </a:effectLst>
                  <a:latin typeface="AvantGarde" panose="00000400000000000000" pitchFamily="2" charset="0"/>
                  <a:ea typeface="AvantGarde" panose="00000400000000000000" pitchFamily="2" charset="0"/>
                  <a:cs typeface="AvantGarde" panose="00000400000000000000" pitchFamily="2" charset="0"/>
                </a:rPr>
                <a:t>THẢO LUẬN NHÓM</a:t>
              </a:r>
            </a:p>
          </p:txBody>
        </p:sp>
      </p:grpSp>
    </p:spTree>
    <p:extLst>
      <p:ext uri="{BB962C8B-B14F-4D97-AF65-F5344CB8AC3E}">
        <p14:creationId xmlns:p14="http://schemas.microsoft.com/office/powerpoint/2010/main" val="1549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randombar(horizont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hong chóng, đồ họa véc-tơ, vật thể ngoài trời&#10;&#10;Mô tả được tạo tự động">
            <a:extLst>
              <a:ext uri="{FF2B5EF4-FFF2-40B4-BE49-F238E27FC236}">
                <a16:creationId xmlns:a16="http://schemas.microsoft.com/office/drawing/2014/main" id="{6295ED7A-38E1-9AE0-F1D3-91E333ED5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94" y="0"/>
            <a:ext cx="12141411" cy="6858000"/>
          </a:xfrm>
          <a:prstGeom prst="rect">
            <a:avLst/>
          </a:prstGeom>
        </p:spPr>
      </p:pic>
      <p:pic>
        <p:nvPicPr>
          <p:cNvPr id="3" name="Hình ảnh 2" descr="Ảnh có chứa văn bản, vật chứa, lon&#10;&#10;Mô tả được tạo tự động">
            <a:extLst>
              <a:ext uri="{FF2B5EF4-FFF2-40B4-BE49-F238E27FC236}">
                <a16:creationId xmlns:a16="http://schemas.microsoft.com/office/drawing/2014/main" id="{FCEBDDE8-8F09-E3DA-4642-D92EA73EC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414" y="3153325"/>
            <a:ext cx="5668166" cy="2495898"/>
          </a:xfrm>
          <a:prstGeom prst="rect">
            <a:avLst/>
          </a:prstGeom>
        </p:spPr>
      </p:pic>
    </p:spTree>
    <p:extLst>
      <p:ext uri="{BB962C8B-B14F-4D97-AF65-F5344CB8AC3E}">
        <p14:creationId xmlns:p14="http://schemas.microsoft.com/office/powerpoint/2010/main" val="3450689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70E623E-6BC0-8993-7263-2CEAA696FF3A}"/>
              </a:ext>
            </a:extLst>
          </p:cNvPr>
          <p:cNvSpPr txBox="1"/>
          <p:nvPr/>
        </p:nvSpPr>
        <p:spPr>
          <a:xfrm>
            <a:off x="3520633" y="362909"/>
            <a:ext cx="5150734" cy="769441"/>
          </a:xfrm>
          <a:prstGeom prst="rect">
            <a:avLst/>
          </a:prstGeom>
          <a:noFill/>
        </p:spPr>
        <p:txBody>
          <a:bodyPr wrap="square" rtlCol="0">
            <a:spAutoFit/>
          </a:bodyPr>
          <a:lstStyle/>
          <a:p>
            <a:pPr algn="ctr"/>
            <a:r>
              <a:rPr lang="en-US" sz="44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pic>
        <p:nvPicPr>
          <p:cNvPr id="4" name="Hình ảnh 3" descr="Ảnh có chứa văn bản&#10;&#10;Mô tả được tạo tự động">
            <a:extLst>
              <a:ext uri="{FF2B5EF4-FFF2-40B4-BE49-F238E27FC236}">
                <a16:creationId xmlns:a16="http://schemas.microsoft.com/office/drawing/2014/main" id="{A8C58D6E-8146-0BFE-6832-212427A3E0B1}"/>
              </a:ext>
            </a:extLst>
          </p:cNvPr>
          <p:cNvPicPr>
            <a:picLocks noChangeAspect="1"/>
          </p:cNvPicPr>
          <p:nvPr/>
        </p:nvPicPr>
        <p:blipFill rotWithShape="1">
          <a:blip r:embed="rId2">
            <a:extLst>
              <a:ext uri="{28A0092B-C50C-407E-A947-70E740481C1C}">
                <a14:useLocalDpi xmlns:a14="http://schemas.microsoft.com/office/drawing/2010/main" val="0"/>
              </a:ext>
            </a:extLst>
          </a:blip>
          <a:srcRect t="45738" b="30222"/>
          <a:stretch/>
        </p:blipFill>
        <p:spPr>
          <a:xfrm>
            <a:off x="0" y="1122220"/>
            <a:ext cx="12124992" cy="4988150"/>
          </a:xfrm>
          <a:prstGeom prst="rect">
            <a:avLst/>
          </a:prstGeom>
          <a:ln>
            <a:noFill/>
          </a:ln>
          <a:effectLst>
            <a:softEdge rad="112500"/>
          </a:effectLst>
        </p:spPr>
      </p:pic>
    </p:spTree>
    <p:extLst>
      <p:ext uri="{BB962C8B-B14F-4D97-AF65-F5344CB8AC3E}">
        <p14:creationId xmlns:p14="http://schemas.microsoft.com/office/powerpoint/2010/main" val="32302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B5D4433-C88A-57A6-8DA1-BE7CC1D76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267" y="1421403"/>
            <a:ext cx="5486453" cy="4339286"/>
          </a:xfrm>
          <a:prstGeom prst="rect">
            <a:avLst/>
          </a:prstGeom>
        </p:spPr>
      </p:pic>
    </p:spTree>
    <p:extLst>
      <p:ext uri="{BB962C8B-B14F-4D97-AF65-F5344CB8AC3E}">
        <p14:creationId xmlns:p14="http://schemas.microsoft.com/office/powerpoint/2010/main" val="268464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grpSp>
        <p:nvGrpSpPr>
          <p:cNvPr id="12" name="Nhóm 11">
            <a:extLst>
              <a:ext uri="{FF2B5EF4-FFF2-40B4-BE49-F238E27FC236}">
                <a16:creationId xmlns:a16="http://schemas.microsoft.com/office/drawing/2014/main" id="{887D5586-145A-7610-C11B-130FD5EC079B}"/>
              </a:ext>
            </a:extLst>
          </p:cNvPr>
          <p:cNvGrpSpPr/>
          <p:nvPr/>
        </p:nvGrpSpPr>
        <p:grpSpPr>
          <a:xfrm>
            <a:off x="401854" y="6121082"/>
            <a:ext cx="2884548" cy="713772"/>
            <a:chOff x="508724" y="6144228"/>
            <a:chExt cx="2884548" cy="713772"/>
          </a:xfrm>
        </p:grpSpPr>
        <p:sp>
          <p:nvSpPr>
            <p:cNvPr id="11" name="Hình chữ nhật: Góc Tròn 10">
              <a:extLst>
                <a:ext uri="{FF2B5EF4-FFF2-40B4-BE49-F238E27FC236}">
                  <a16:creationId xmlns:a16="http://schemas.microsoft.com/office/drawing/2014/main" id="{DC2AFD0B-BB33-175D-40FC-A04CC333D444}"/>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Nhóm 9">
              <a:extLst>
                <a:ext uri="{FF2B5EF4-FFF2-40B4-BE49-F238E27FC236}">
                  <a16:creationId xmlns:a16="http://schemas.microsoft.com/office/drawing/2014/main" id="{E080484F-9379-2343-4E3B-7296F3310202}"/>
                </a:ext>
              </a:extLst>
            </p:cNvPr>
            <p:cNvGrpSpPr/>
            <p:nvPr/>
          </p:nvGrpSpPr>
          <p:grpSpPr>
            <a:xfrm>
              <a:off x="508724" y="6144228"/>
              <a:ext cx="713772" cy="713772"/>
              <a:chOff x="508724" y="6144228"/>
              <a:chExt cx="713772" cy="713772"/>
            </a:xfrm>
          </p:grpSpPr>
          <p:sp>
            <p:nvSpPr>
              <p:cNvPr id="8" name="Hình Bầu dục 7">
                <a:extLst>
                  <a:ext uri="{FF2B5EF4-FFF2-40B4-BE49-F238E27FC236}">
                    <a16:creationId xmlns:a16="http://schemas.microsoft.com/office/drawing/2014/main" id="{11F0E035-D6BD-D926-9AE2-DB1CB4FED409}"/>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Bầu dục 8">
                <a:extLst>
                  <a:ext uri="{FF2B5EF4-FFF2-40B4-BE49-F238E27FC236}">
                    <a16:creationId xmlns:a16="http://schemas.microsoft.com/office/drawing/2014/main" id="{3D0C8BD8-B0AB-D40B-E20C-E2B0E160F39E}"/>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rPr>
                  <a:t>1</a:t>
                </a:r>
              </a:p>
            </p:txBody>
          </p:sp>
        </p:grpSp>
      </p:grpSp>
      <p:sp>
        <p:nvSpPr>
          <p:cNvPr id="13" name="Hộp Văn bản 12">
            <a:extLst>
              <a:ext uri="{FF2B5EF4-FFF2-40B4-BE49-F238E27FC236}">
                <a16:creationId xmlns:a16="http://schemas.microsoft.com/office/drawing/2014/main" id="{AE6DFBBC-8D86-B6C0-2D0B-11AB4252BA06}"/>
              </a:ext>
            </a:extLst>
          </p:cNvPr>
          <p:cNvSpPr txBox="1"/>
          <p:nvPr/>
        </p:nvSpPr>
        <p:spPr>
          <a:xfrm>
            <a:off x="1181711" y="6207454"/>
            <a:ext cx="2038605" cy="523220"/>
          </a:xfrm>
          <a:prstGeom prst="rect">
            <a:avLst/>
          </a:prstGeom>
          <a:noFill/>
        </p:spPr>
        <p:txBody>
          <a:bodyPr wrap="square" rtlCol="0">
            <a:spAutoFit/>
          </a:bodyPr>
          <a:lstStyle/>
          <a:p>
            <a:r>
              <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rPr>
              <a:t>Đọc mẫu</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spTree>
    <p:extLst>
      <p:ext uri="{BB962C8B-B14F-4D97-AF65-F5344CB8AC3E}">
        <p14:creationId xmlns:p14="http://schemas.microsoft.com/office/powerpoint/2010/main" val="27233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62055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29046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F7A33A1F-F358-9B46-5F25-1E39226BEF68}"/>
              </a:ext>
            </a:extLst>
          </p:cNvPr>
          <p:cNvSpPr txBox="1"/>
          <p:nvPr/>
        </p:nvSpPr>
        <p:spPr>
          <a:xfrm>
            <a:off x="279949" y="4598178"/>
            <a:ext cx="11632102" cy="2123658"/>
          </a:xfrm>
          <a:prstGeom prst="rect">
            <a:avLst/>
          </a:prstGeom>
          <a:solidFill>
            <a:srgbClr val="FFFFFF">
              <a:alpha val="69804"/>
            </a:srgbClr>
          </a:solidFill>
        </p:spPr>
        <p:txBody>
          <a:bodyPr wrap="square" rtlCol="0">
            <a:spAutoFit/>
          </a:bodyPr>
          <a:lstStyle/>
          <a:p>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	Đúng lúc đó, mưa vụt tạnh. Mặt trời ló ra. Một cây cầu vồng rực rỡ hiện lên trên nền trời. Họa sĩ liền vẽ bức tranh một cây cầu vồng vắt ngang qua cánh đồng lúa vàng rực. Các màu cũng bừng sáng. Chúng năm tay nhau. Và trong vòng tay ấy, các màu càng rực rỡ hơn cả ngàn lần khi đứng một mình.</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TRẦN THỊ NGÂN, PHẠM HỒNG THÚY, NGUYỄN THỊ MỸ NGỌC</a:t>
            </a:r>
          </a:p>
          <a:p>
            <a:pPr algn="r"/>
            <a:r>
              <a:rPr lang="en-US" sz="2200" b="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(Sưu tầm, biên soạn) </a:t>
            </a:r>
          </a:p>
        </p:txBody>
      </p:sp>
      <p:sp>
        <p:nvSpPr>
          <p:cNvPr id="4" name="Hộp Văn bản 3">
            <a:extLst>
              <a:ext uri="{FF2B5EF4-FFF2-40B4-BE49-F238E27FC236}">
                <a16:creationId xmlns:a16="http://schemas.microsoft.com/office/drawing/2014/main" id="{BB7666CA-3460-5DDD-4275-CD3590F225FF}"/>
              </a:ext>
            </a:extLst>
          </p:cNvPr>
          <p:cNvSpPr txBox="1"/>
          <p:nvPr/>
        </p:nvSpPr>
        <p:spPr>
          <a:xfrm>
            <a:off x="279949" y="520859"/>
            <a:ext cx="11632102" cy="769441"/>
          </a:xfrm>
          <a:prstGeom prst="rect">
            <a:avLst/>
          </a:prstGeom>
          <a:solidFill>
            <a:srgbClr val="FFFFFF">
              <a:alpha val="69804"/>
            </a:srgbClr>
          </a:solidFill>
        </p:spPr>
        <p:txBody>
          <a:bodyPr wrap="square" rtlCol="0">
            <a:spAutoFit/>
          </a:bodyPr>
          <a:lstStyle/>
          <a:p>
            <a:r>
              <a:rPr lang="en-US" sz="22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Một họa sĩ đang say sưa vẽ bức tranh phong cảnh đồng quê. Bỗng trờ đổ mưa. Họa sĩ vội lấy ô để che bức tranh đang vẽ dở.</a:t>
            </a:r>
          </a:p>
        </p:txBody>
      </p:sp>
      <p:sp>
        <p:nvSpPr>
          <p:cNvPr id="5" name="Hộp Văn bản 4">
            <a:extLst>
              <a:ext uri="{FF2B5EF4-FFF2-40B4-BE49-F238E27FC236}">
                <a16:creationId xmlns:a16="http://schemas.microsoft.com/office/drawing/2014/main" id="{4B91DF80-092A-AE37-BC31-02811B620876}"/>
              </a:ext>
            </a:extLst>
          </p:cNvPr>
          <p:cNvSpPr txBox="1"/>
          <p:nvPr/>
        </p:nvSpPr>
        <p:spPr>
          <a:xfrm>
            <a:off x="3838336" y="11571"/>
            <a:ext cx="4515329" cy="584775"/>
          </a:xfrm>
          <a:prstGeom prst="rect">
            <a:avLst/>
          </a:prstGeom>
          <a:noFill/>
        </p:spPr>
        <p:txBody>
          <a:bodyPr wrap="square" rtlCol="0">
            <a:spAutoFit/>
          </a:bodyPr>
          <a:lstStyle/>
          <a:p>
            <a:pPr algn="ctr"/>
            <a:r>
              <a:rPr lang="en-US" sz="3200" b="1">
                <a:solidFill>
                  <a:schemeClr val="accent2">
                    <a:lumMod val="75000"/>
                  </a:schemeClr>
                </a:solidFill>
                <a:latin typeface="AvantGarde" panose="00000400000000000000" pitchFamily="2" charset="0"/>
                <a:ea typeface="AvantGarde" panose="00000400000000000000" pitchFamily="2" charset="0"/>
                <a:cs typeface="AvantGarde" panose="00000400000000000000" pitchFamily="2" charset="0"/>
              </a:rPr>
              <a:t>Bảy sắc cầu vồng</a:t>
            </a:r>
          </a:p>
        </p:txBody>
      </p:sp>
      <p:sp>
        <p:nvSpPr>
          <p:cNvPr id="6" name="Hộp Văn bản 5">
            <a:extLst>
              <a:ext uri="{FF2B5EF4-FFF2-40B4-BE49-F238E27FC236}">
                <a16:creationId xmlns:a16="http://schemas.microsoft.com/office/drawing/2014/main" id="{2F01F649-D970-D6A9-9B77-65B0720523A4}"/>
              </a:ext>
            </a:extLst>
          </p:cNvPr>
          <p:cNvSpPr txBox="1"/>
          <p:nvPr/>
        </p:nvSpPr>
        <p:spPr>
          <a:xfrm>
            <a:off x="279949" y="1205302"/>
            <a:ext cx="11632102" cy="3477875"/>
          </a:xfrm>
          <a:prstGeom prst="rect">
            <a:avLst/>
          </a:prstGeom>
          <a:noFill/>
        </p:spPr>
        <p:txBody>
          <a:bodyPr wrap="square" rtlCol="0">
            <a:spAutoFit/>
          </a:bodyPr>
          <a:lstStyle/>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Bị mưa làm ướt, các màu bắt đầu càu nhàu. Màu đỏ thấy thế bèn lên tiếng: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Các bạn thật là những màu mềm yếu!</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da cam phản ứng:</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Bạn nói ai vậy? Mình là màu da cam nổi tiếng. Các quả cam đều sơn màu của mình đấy!</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Màu vàng đáp:</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Nhưng màu vàng của tớ mới là màu của Mặt trời, bạn nhé!</a:t>
            </a:r>
          </a:p>
          <a:p>
            <a:r>
              <a:rPr lang="en-US" sz="2200" b="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Thế là các màu quay ra tranh vãi xem màu nào đặc sắc nhất.  Màu xanh lục nói rằng mình là màu của cây cỏ, thiên nhiên. Màu xanh lam cho rằng mình là màu của bầu trời. Màu xanh dương bảo mình là sắc viếc của đại dương, sông suối. Màu tím thì tự hào vì có vẻ đẹp đằm thắm giống như hoa vi ô lét…</a:t>
            </a:r>
          </a:p>
        </p:txBody>
      </p:sp>
      <p:grpSp>
        <p:nvGrpSpPr>
          <p:cNvPr id="2" name="Nhóm 1">
            <a:extLst>
              <a:ext uri="{FF2B5EF4-FFF2-40B4-BE49-F238E27FC236}">
                <a16:creationId xmlns:a16="http://schemas.microsoft.com/office/drawing/2014/main" id="{2CFC8DF4-11C9-11BC-A55A-EE18B870466B}"/>
              </a:ext>
            </a:extLst>
          </p:cNvPr>
          <p:cNvGrpSpPr/>
          <p:nvPr/>
        </p:nvGrpSpPr>
        <p:grpSpPr>
          <a:xfrm>
            <a:off x="401854" y="6121082"/>
            <a:ext cx="2884548" cy="713772"/>
            <a:chOff x="508724" y="6144228"/>
            <a:chExt cx="2884548" cy="713772"/>
          </a:xfrm>
        </p:grpSpPr>
        <p:sp>
          <p:nvSpPr>
            <p:cNvPr id="3" name="Hình chữ nhật: Góc Tròn 2">
              <a:extLst>
                <a:ext uri="{FF2B5EF4-FFF2-40B4-BE49-F238E27FC236}">
                  <a16:creationId xmlns:a16="http://schemas.microsoft.com/office/drawing/2014/main" id="{AA577AA2-BCEE-D8CB-B45E-02959F7A98EC}"/>
                </a:ext>
              </a:extLst>
            </p:cNvPr>
            <p:cNvSpPr/>
            <p:nvPr/>
          </p:nvSpPr>
          <p:spPr>
            <a:xfrm>
              <a:off x="548472" y="6177626"/>
              <a:ext cx="2844800" cy="646331"/>
            </a:xfrm>
            <a:prstGeom prst="roundRect">
              <a:avLst>
                <a:gd name="adj" fmla="val 50000"/>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81368033-E8F0-0532-7E65-363BB5F61055}"/>
                </a:ext>
              </a:extLst>
            </p:cNvPr>
            <p:cNvGrpSpPr/>
            <p:nvPr/>
          </p:nvGrpSpPr>
          <p:grpSpPr>
            <a:xfrm>
              <a:off x="508724" y="6144228"/>
              <a:ext cx="713772" cy="713772"/>
              <a:chOff x="508724" y="6144228"/>
              <a:chExt cx="713772" cy="713772"/>
            </a:xfrm>
          </p:grpSpPr>
          <p:sp>
            <p:nvSpPr>
              <p:cNvPr id="15" name="Hình Bầu dục 14">
                <a:extLst>
                  <a:ext uri="{FF2B5EF4-FFF2-40B4-BE49-F238E27FC236}">
                    <a16:creationId xmlns:a16="http://schemas.microsoft.com/office/drawing/2014/main" id="{59F3D04A-FFB8-1089-86DF-255C7A1487A0}"/>
                  </a:ext>
                </a:extLst>
              </p:cNvPr>
              <p:cNvSpPr/>
              <p:nvPr/>
            </p:nvSpPr>
            <p:spPr>
              <a:xfrm>
                <a:off x="508724" y="6144228"/>
                <a:ext cx="713772" cy="713772"/>
              </a:xfrm>
              <a:prstGeom prst="ellipse">
                <a:avLst/>
              </a:prstGeom>
              <a:solidFill>
                <a:srgbClr val="FFFFFF"/>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ình Bầu dục 15">
                <a:extLst>
                  <a:ext uri="{FF2B5EF4-FFF2-40B4-BE49-F238E27FC236}">
                    <a16:creationId xmlns:a16="http://schemas.microsoft.com/office/drawing/2014/main" id="{00DEB1EA-6E98-0CB7-B7E7-094412F7B663}"/>
                  </a:ext>
                </a:extLst>
              </p:cNvPr>
              <p:cNvSpPr/>
              <p:nvPr/>
            </p:nvSpPr>
            <p:spPr>
              <a:xfrm>
                <a:off x="576022" y="6211526"/>
                <a:ext cx="579176" cy="57917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rPr>
                  <a:t>2</a:t>
                </a:r>
                <a:endParaRPr lang="en-US" sz="4000" b="1">
                  <a:solidFill>
                    <a:schemeClr val="bg1"/>
                  </a:solidFill>
                </a:endParaRPr>
              </a:p>
            </p:txBody>
          </p:sp>
        </p:grpSp>
      </p:grpSp>
      <p:sp>
        <p:nvSpPr>
          <p:cNvPr id="17" name="Hộp Văn bản 16">
            <a:extLst>
              <a:ext uri="{FF2B5EF4-FFF2-40B4-BE49-F238E27FC236}">
                <a16:creationId xmlns:a16="http://schemas.microsoft.com/office/drawing/2014/main" id="{04A0BE09-90B1-1BA1-D690-B9899BE8C389}"/>
              </a:ext>
            </a:extLst>
          </p:cNvPr>
          <p:cNvSpPr txBox="1"/>
          <p:nvPr/>
        </p:nvSpPr>
        <p:spPr>
          <a:xfrm>
            <a:off x="1151231" y="6207454"/>
            <a:ext cx="2144439" cy="523220"/>
          </a:xfrm>
          <a:prstGeom prst="rect">
            <a:avLst/>
          </a:prstGeom>
          <a:noFill/>
        </p:spPr>
        <p:txBody>
          <a:bodyPr wrap="square" rtlCol="0">
            <a:spAutoFit/>
          </a:bodyPr>
          <a:lstStyle/>
          <a:p>
            <a:r>
              <a:rPr lang="vi-VN" sz="2800" b="1">
                <a:solidFill>
                  <a:srgbClr val="00B050"/>
                </a:solidFill>
                <a:latin typeface="AvantGarde" panose="00000400000000000000" pitchFamily="2" charset="0"/>
                <a:ea typeface="AvantGarde" panose="00000400000000000000" pitchFamily="2" charset="0"/>
                <a:cs typeface="AvantGarde" panose="00000400000000000000" pitchFamily="2" charset="0"/>
              </a:rPr>
              <a:t>Chia đoạn</a:t>
            </a:r>
            <a:endParaRPr lang="en-US" sz="2800" b="1">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9193923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909</TotalTime>
  <Words>3210</Words>
  <Application>Microsoft Office PowerPoint</Application>
  <PresentationFormat>Widescreen</PresentationFormat>
  <Paragraphs>192</Paragraphs>
  <Slides>30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Arial-Rounded</vt:lpstr>
      <vt:lpstr>AvantGarde</vt:lpstr>
      <vt:lpstr>Calibri</vt:lpstr>
      <vt:lpstr>HP-087</vt:lpstr>
      <vt:lpstr>Times New Roman</vt:lpstr>
      <vt:lpstr>UTM Avo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Hà Nguyễn Thị Thu</cp:lastModifiedBy>
  <cp:revision>38</cp:revision>
  <dcterms:created xsi:type="dcterms:W3CDTF">2021-12-21T12:51:08Z</dcterms:created>
  <dcterms:modified xsi:type="dcterms:W3CDTF">2022-11-06T09:41:35Z</dcterms:modified>
</cp:coreProperties>
</file>