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sldIdLst>
    <p:sldId id="314" r:id="rId2"/>
    <p:sldId id="256" r:id="rId3"/>
    <p:sldId id="261" r:id="rId4"/>
    <p:sldId id="271" r:id="rId5"/>
    <p:sldId id="274" r:id="rId6"/>
    <p:sldId id="275" r:id="rId7"/>
    <p:sldId id="276" r:id="rId8"/>
    <p:sldId id="263" r:id="rId9"/>
    <p:sldId id="260" r:id="rId10"/>
    <p:sldId id="268" r:id="rId11"/>
    <p:sldId id="269" r:id="rId12"/>
    <p:sldId id="278" r:id="rId13"/>
    <p:sldId id="264"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00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59" d="100"/>
          <a:sy n="59" d="100"/>
        </p:scale>
        <p:origin x="952" y="64"/>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BF47EB3-531B-ABB1-8C8E-1AF79B8A4346}"/>
              </a:ext>
            </a:extLst>
          </p:cNvPr>
          <p:cNvGrpSpPr/>
          <p:nvPr userDrawn="1"/>
        </p:nvGrpSpPr>
        <p:grpSpPr>
          <a:xfrm>
            <a:off x="-51881" y="-40506"/>
            <a:ext cx="12295762" cy="2713375"/>
            <a:chOff x="-51881" y="-1175910"/>
            <a:chExt cx="12295762" cy="2713375"/>
          </a:xfrm>
        </p:grpSpPr>
        <p:sp>
          <p:nvSpPr>
            <p:cNvPr id="13" name="Rectangle 12">
              <a:extLst>
                <a:ext uri="{FF2B5EF4-FFF2-40B4-BE49-F238E27FC236}">
                  <a16:creationId xmlns:a16="http://schemas.microsoft.com/office/drawing/2014/main" id="{A3B2C702-E647-60F3-5B78-540B1397AE91}"/>
                </a:ext>
              </a:extLst>
            </p:cNvPr>
            <p:cNvSpPr/>
            <p:nvPr userDrawn="1"/>
          </p:nvSpPr>
          <p:spPr>
            <a:xfrm>
              <a:off x="-51881" y="-549104"/>
              <a:ext cx="12295762" cy="20865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E1D5C1D5-D96F-C2EC-5C1D-68F94175CD82}"/>
                </a:ext>
              </a:extLst>
            </p:cNvPr>
            <p:cNvSpPr/>
            <p:nvPr userDrawn="1"/>
          </p:nvSpPr>
          <p:spPr>
            <a:xfrm>
              <a:off x="-51881" y="-862507"/>
              <a:ext cx="12295762" cy="20865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FEC6DD56-68D9-7E22-8EFB-50F1379C5B79}"/>
                </a:ext>
              </a:extLst>
            </p:cNvPr>
            <p:cNvSpPr/>
            <p:nvPr userDrawn="1"/>
          </p:nvSpPr>
          <p:spPr>
            <a:xfrm>
              <a:off x="-51881" y="-1175910"/>
              <a:ext cx="12295762" cy="20865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descr="Logo, company name&#10;&#10;Description automatically generated">
            <a:extLst>
              <a:ext uri="{FF2B5EF4-FFF2-40B4-BE49-F238E27FC236}">
                <a16:creationId xmlns:a16="http://schemas.microsoft.com/office/drawing/2014/main" id="{757997BB-E157-E8F1-D8B4-D62DB93A5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800" y="0"/>
            <a:ext cx="1391200" cy="1761814"/>
          </a:xfrm>
          <a:prstGeom prst="rect">
            <a:avLst/>
          </a:prstGeom>
        </p:spPr>
      </p:pic>
      <p:sp>
        <p:nvSpPr>
          <p:cNvPr id="8" name="TextBox 7">
            <a:extLst>
              <a:ext uri="{FF2B5EF4-FFF2-40B4-BE49-F238E27FC236}">
                <a16:creationId xmlns:a16="http://schemas.microsoft.com/office/drawing/2014/main" id="{7F657D12-366B-103A-5DDF-B7769EA656A2}"/>
              </a:ext>
            </a:extLst>
          </p:cNvPr>
          <p:cNvSpPr txBox="1"/>
          <p:nvPr userDrawn="1"/>
        </p:nvSpPr>
        <p:spPr>
          <a:xfrm>
            <a:off x="3373097" y="827784"/>
            <a:ext cx="8260080" cy="1323439"/>
          </a:xfrm>
          <a:prstGeom prst="rect">
            <a:avLst/>
          </a:prstGeom>
          <a:noFill/>
        </p:spPr>
        <p:txBody>
          <a:bodyPr wrap="square" rtlCol="0">
            <a:spAutoFit/>
          </a:bodyPr>
          <a:lstStyle/>
          <a:p>
            <a:pPr algn="ct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Tiếng</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a:t>
            </a: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Việt</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3</a:t>
            </a:r>
          </a:p>
        </p:txBody>
      </p:sp>
      <p:pic>
        <p:nvPicPr>
          <p:cNvPr id="18" name="Picture 17">
            <a:extLst>
              <a:ext uri="{FF2B5EF4-FFF2-40B4-BE49-F238E27FC236}">
                <a16:creationId xmlns:a16="http://schemas.microsoft.com/office/drawing/2014/main" id="{8129A0D9-9B03-FEDF-B9D4-4560491131CB}"/>
              </a:ext>
            </a:extLst>
          </p:cNvPr>
          <p:cNvPicPr>
            <a:picLocks noChangeAspect="1"/>
          </p:cNvPicPr>
          <p:nvPr userDrawn="1"/>
        </p:nvPicPr>
        <p:blipFill rotWithShape="1">
          <a:blip r:embed="rId3">
            <a:duotone>
              <a:schemeClr val="accent4">
                <a:shade val="45000"/>
                <a:satMod val="135000"/>
              </a:schemeClr>
              <a:prstClr val="white"/>
            </a:duotone>
          </a:blip>
          <a:srcRect l="39046" t="29565"/>
          <a:stretch/>
        </p:blipFill>
        <p:spPr>
          <a:xfrm>
            <a:off x="-51881" y="-40506"/>
            <a:ext cx="4035682" cy="4676246"/>
          </a:xfrm>
          <a:prstGeom prst="rect">
            <a:avLst/>
          </a:prstGeom>
        </p:spPr>
      </p:pic>
      <p:sp>
        <p:nvSpPr>
          <p:cNvPr id="4" name="TextBox 3">
            <a:extLst>
              <a:ext uri="{FF2B5EF4-FFF2-40B4-BE49-F238E27FC236}">
                <a16:creationId xmlns:a16="http://schemas.microsoft.com/office/drawing/2014/main" id="{699CC354-3643-0A24-17D0-158968A6F79B}"/>
              </a:ext>
            </a:extLst>
          </p:cNvPr>
          <p:cNvSpPr txBox="1"/>
          <p:nvPr userDrawn="1"/>
        </p:nvSpPr>
        <p:spPr>
          <a:xfrm>
            <a:off x="3373097" y="805184"/>
            <a:ext cx="8260080" cy="1323439"/>
          </a:xfrm>
          <a:prstGeom prst="rect">
            <a:avLst/>
          </a:prstGeom>
          <a:noFill/>
        </p:spPr>
        <p:txBody>
          <a:bodyPr wrap="square" rtlCol="0">
            <a:spAutoFit/>
          </a:bodyPr>
          <a:lstStyle/>
          <a:p>
            <a:pPr algn="ct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Tiếng</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a:t>
            </a: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Việt</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3</a:t>
            </a:r>
          </a:p>
        </p:txBody>
      </p:sp>
      <p:pic>
        <p:nvPicPr>
          <p:cNvPr id="10" name="Picture 9">
            <a:extLst>
              <a:ext uri="{FF2B5EF4-FFF2-40B4-BE49-F238E27FC236}">
                <a16:creationId xmlns:a16="http://schemas.microsoft.com/office/drawing/2014/main" id="{CD32900D-9049-DADC-66A0-CBC4864F02FF}"/>
              </a:ext>
            </a:extLst>
          </p:cNvPr>
          <p:cNvPicPr>
            <a:picLocks noChangeAspect="1"/>
          </p:cNvPicPr>
          <p:nvPr userDrawn="1"/>
        </p:nvPicPr>
        <p:blipFill>
          <a:blip r:embed="rId4"/>
          <a:stretch>
            <a:fillRect/>
          </a:stretch>
        </p:blipFill>
        <p:spPr>
          <a:xfrm>
            <a:off x="5183449" y="0"/>
            <a:ext cx="4639376" cy="854037"/>
          </a:xfrm>
          <a:prstGeom prst="rect">
            <a:avLst/>
          </a:prstGeom>
        </p:spPr>
      </p:pic>
    </p:spTree>
    <p:extLst>
      <p:ext uri="{BB962C8B-B14F-4D97-AF65-F5344CB8AC3E}">
        <p14:creationId xmlns:p14="http://schemas.microsoft.com/office/powerpoint/2010/main" val="103609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spTree>
    <p:extLst>
      <p:ext uri="{BB962C8B-B14F-4D97-AF65-F5344CB8AC3E}">
        <p14:creationId xmlns:p14="http://schemas.microsoft.com/office/powerpoint/2010/main" val="173941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pic>
        <p:nvPicPr>
          <p:cNvPr id="5" name="Hình ảnh 4" descr="Ảnh có chứa văn bản, bánh xe&#10;&#10;Mô tả được tạo tự động">
            <a:extLst>
              <a:ext uri="{FF2B5EF4-FFF2-40B4-BE49-F238E27FC236}">
                <a16:creationId xmlns:a16="http://schemas.microsoft.com/office/drawing/2014/main" id="{365D5745-7E02-3905-1DAB-603EB28CCA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48" y="411474"/>
            <a:ext cx="12070104" cy="6035052"/>
          </a:xfrm>
          <a:prstGeom prst="rect">
            <a:avLst/>
          </a:prstGeom>
        </p:spPr>
      </p:pic>
    </p:spTree>
    <p:extLst>
      <p:ext uri="{BB962C8B-B14F-4D97-AF65-F5344CB8AC3E}">
        <p14:creationId xmlns:p14="http://schemas.microsoft.com/office/powerpoint/2010/main" val="231570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id="{FAEB351D-B959-4897-B1F4-6600B9184EF1}"/>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任意多边形 5">
            <a:extLst>
              <a:ext uri="{FF2B5EF4-FFF2-40B4-BE49-F238E27FC236}">
                <a16:creationId xmlns:a16="http://schemas.microsoft.com/office/drawing/2014/main" id="{8F3A2888-0977-43DD-9A71-AC932E61F402}"/>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53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2" name="任意多边形 4">
            <a:extLst>
              <a:ext uri="{FF2B5EF4-FFF2-40B4-BE49-F238E27FC236}">
                <a16:creationId xmlns:a16="http://schemas.microsoft.com/office/drawing/2014/main" id="{7B04F925-C1E5-35BA-70BC-0178E7D9C75E}"/>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任意多边形 5">
            <a:extLst>
              <a:ext uri="{FF2B5EF4-FFF2-40B4-BE49-F238E27FC236}">
                <a16:creationId xmlns:a16="http://schemas.microsoft.com/office/drawing/2014/main" id="{181ACF88-E471-25EC-B95E-D568948CEDD1}"/>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977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63CFB0B0-04AC-645B-A78C-183C4B379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2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C3E9CB06-D635-27D3-FC9B-D198E843A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05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10/9/2022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0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025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8" r:id="rId3"/>
    <p:sldLayoutId id="2147483655" r:id="rId4"/>
    <p:sldLayoutId id="2147483656" r:id="rId5"/>
    <p:sldLayoutId id="2147483657" r:id="rId6"/>
    <p:sldLayoutId id="2147483659" r:id="rId7"/>
    <p:sldLayoutId id="214748366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1"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177" y="4902200"/>
            <a:ext cx="6070658" cy="923215"/>
          </a:xfrm>
          <a:prstGeom prst="rect">
            <a:avLst/>
          </a:prstGeom>
          <a:noFill/>
        </p:spPr>
        <p:txBody>
          <a:bodyPr wrap="none" lIns="91324" tIns="45663" rIns="91324" bIns="45663">
            <a:spAutoFit/>
          </a:bodyPr>
          <a:lstStyle/>
          <a:p>
            <a:pPr algn="ctr">
              <a:defRPr/>
            </a:pP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6FA11D3-91D5-7DF4-67D9-0E2F75383F74}"/>
              </a:ext>
            </a:extLst>
          </p:cNvPr>
          <p:cNvSpPr txBox="1"/>
          <p:nvPr/>
        </p:nvSpPr>
        <p:spPr>
          <a:xfrm>
            <a:off x="922115" y="521236"/>
            <a:ext cx="10490523" cy="954107"/>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2800" b="1">
                <a:latin typeface="AvantGarde" panose="00000400000000000000" pitchFamily="2" charset="0"/>
                <a:ea typeface="AvantGarde" panose="00000400000000000000" pitchFamily="2" charset="0"/>
                <a:cs typeface="AvantGarde" panose="00000400000000000000" pitchFamily="2" charset="0"/>
              </a:rPr>
              <a:t>Trao đổi: Em làm thế nào để răng luôn sạch sẽ và không bị hỏng?</a:t>
            </a:r>
          </a:p>
        </p:txBody>
      </p:sp>
      <p:pic>
        <p:nvPicPr>
          <p:cNvPr id="21" name="Hình ảnh 20" descr="Ảnh có chứa văn bản&#10;&#10;Mô tả được tạo tự động">
            <a:extLst>
              <a:ext uri="{FF2B5EF4-FFF2-40B4-BE49-F238E27FC236}">
                <a16:creationId xmlns:a16="http://schemas.microsoft.com/office/drawing/2014/main" id="{9D18424E-186B-63CF-78FC-21E58B461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3429000"/>
            <a:ext cx="4062064" cy="4062064"/>
          </a:xfrm>
          <a:prstGeom prst="rect">
            <a:avLst/>
          </a:prstGeom>
        </p:spPr>
      </p:pic>
    </p:spTree>
    <p:extLst>
      <p:ext uri="{BB962C8B-B14F-4D97-AF65-F5344CB8AC3E}">
        <p14:creationId xmlns:p14="http://schemas.microsoft.com/office/powerpoint/2010/main" val="406120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DED7334-4768-92BF-EEEC-31786705C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714" y="1614037"/>
            <a:ext cx="6428572" cy="3629926"/>
          </a:xfrm>
          <a:prstGeom prst="rect">
            <a:avLst/>
          </a:prstGeom>
        </p:spPr>
      </p:pic>
    </p:spTree>
    <p:extLst>
      <p:ext uri="{BB962C8B-B14F-4D97-AF65-F5344CB8AC3E}">
        <p14:creationId xmlns:p14="http://schemas.microsoft.com/office/powerpoint/2010/main" val="1925097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EE588AB4-3236-7D08-92EC-FB12CDCD4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65" y="4410635"/>
            <a:ext cx="3179987" cy="2542852"/>
          </a:xfrm>
          <a:prstGeom prst="rect">
            <a:avLst/>
          </a:prstGeom>
        </p:spPr>
      </p:pic>
      <p:sp>
        <p:nvSpPr>
          <p:cNvPr id="3" name="Hộp Văn bản 2">
            <a:extLst>
              <a:ext uri="{FF2B5EF4-FFF2-40B4-BE49-F238E27FC236}">
                <a16:creationId xmlns:a16="http://schemas.microsoft.com/office/drawing/2014/main" id="{18449FFC-028C-3A8E-ED0E-9D927040B4FE}"/>
              </a:ext>
            </a:extLst>
          </p:cNvPr>
          <p:cNvSpPr txBox="1"/>
          <p:nvPr/>
        </p:nvSpPr>
        <p:spPr>
          <a:xfrm>
            <a:off x="408790" y="365641"/>
            <a:ext cx="11091134" cy="4163447"/>
          </a:xfrm>
          <a:prstGeom prst="rect">
            <a:avLst/>
          </a:prstGeom>
          <a:noFill/>
        </p:spPr>
        <p:txBody>
          <a:bodyPr wrap="square">
            <a:spAutoFit/>
          </a:bodyPr>
          <a:lstStyle/>
          <a:p>
            <a:pPr algn="just">
              <a:lnSpc>
                <a:spcPct val="120000"/>
              </a:lnSpc>
            </a:pPr>
            <a:r>
              <a:rPr lang="en-US" sz="3200">
                <a:latin typeface="AvantGarde" panose="00000400000000000000" pitchFamily="2" charset="0"/>
                <a:ea typeface="AvantGarde" panose="00000400000000000000" pitchFamily="2" charset="0"/>
                <a:cs typeface="AvantGarde" panose="00000400000000000000" pitchFamily="2" charset="0"/>
              </a:rPr>
              <a:t>	</a:t>
            </a:r>
            <a:r>
              <a:rPr lang="en-US" sz="3200">
                <a:effectLst/>
                <a:latin typeface="AvantGarde" panose="00000400000000000000" pitchFamily="2" charset="0"/>
                <a:ea typeface="AvantGarde" panose="00000400000000000000" pitchFamily="2" charset="0"/>
                <a:cs typeface="AvantGarde" panose="00000400000000000000" pitchFamily="2" charset="0"/>
              </a:rPr>
              <a:t>Để răng trắng, sạch đẹp, không bị sâu, em cần đánh răng ít nhất 2 lần trong ngày (buổi sáng và buổi tối trước khi đi ngủ). Tốt nhất là đánh răng sau mỗi bữa ăn.</a:t>
            </a:r>
          </a:p>
          <a:p>
            <a:pPr algn="just">
              <a:lnSpc>
                <a:spcPct val="120000"/>
              </a:lnSpc>
            </a:pPr>
            <a:r>
              <a:rPr lang="en-US" sz="3200">
                <a:latin typeface="AvantGarde" panose="00000400000000000000" pitchFamily="2" charset="0"/>
                <a:ea typeface="AvantGarde" panose="00000400000000000000" pitchFamily="2" charset="0"/>
                <a:cs typeface="AvantGarde" panose="00000400000000000000" pitchFamily="2" charset="0"/>
              </a:rPr>
              <a:t>	</a:t>
            </a:r>
            <a:r>
              <a:rPr lang="en-US" sz="3200">
                <a:effectLst/>
                <a:latin typeface="AvantGarde" panose="00000400000000000000" pitchFamily="2" charset="0"/>
                <a:ea typeface="AvantGarde" panose="00000400000000000000" pitchFamily="2" charset="0"/>
                <a:cs typeface="AvantGarde" panose="00000400000000000000" pitchFamily="2" charset="0"/>
              </a:rPr>
              <a:t>Không ăn quá nóng hoặc quá lạnh để khỏi làm hỏng men răng. Không ăn đồ ngọt vào buổi tối trước khi đi ngủ. Không dùng răng để cắn những vật cứng,...</a:t>
            </a:r>
          </a:p>
        </p:txBody>
      </p:sp>
    </p:spTree>
    <p:extLst>
      <p:ext uri="{BB962C8B-B14F-4D97-AF65-F5344CB8AC3E}">
        <p14:creationId xmlns:p14="http://schemas.microsoft.com/office/powerpoint/2010/main" val="285867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65DFEBD-88BD-AB9A-5670-5243C9A42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63" y="2320625"/>
            <a:ext cx="6248461" cy="2216749"/>
          </a:xfrm>
          <a:prstGeom prst="rect">
            <a:avLst/>
          </a:prstGeom>
        </p:spPr>
      </p:pic>
    </p:spTree>
    <p:extLst>
      <p:ext uri="{BB962C8B-B14F-4D97-AF65-F5344CB8AC3E}">
        <p14:creationId xmlns:p14="http://schemas.microsoft.com/office/powerpoint/2010/main" val="1909334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hong chóng, đồ họa véc-tơ, vật thể ngoài trời&#10;&#10;Mô tả được tạo tự động">
            <a:extLst>
              <a:ext uri="{FF2B5EF4-FFF2-40B4-BE49-F238E27FC236}">
                <a16:creationId xmlns:a16="http://schemas.microsoft.com/office/drawing/2014/main" id="{6295ED7A-38E1-9AE0-F1D3-91E333ED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pic>
        <p:nvPicPr>
          <p:cNvPr id="3" name="Hình ảnh 2" descr="Ảnh có chứa văn bản, vật chứa, lon&#10;&#10;Mô tả được tạo tự động">
            <a:extLst>
              <a:ext uri="{FF2B5EF4-FFF2-40B4-BE49-F238E27FC236}">
                <a16:creationId xmlns:a16="http://schemas.microsoft.com/office/drawing/2014/main" id="{FCEBDDE8-8F09-E3DA-4642-D92EA73EC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414" y="3153325"/>
            <a:ext cx="5668166" cy="2495898"/>
          </a:xfrm>
          <a:prstGeom prst="rect">
            <a:avLst/>
          </a:prstGeom>
        </p:spPr>
      </p:pic>
    </p:spTree>
    <p:extLst>
      <p:ext uri="{BB962C8B-B14F-4D97-AF65-F5344CB8AC3E}">
        <p14:creationId xmlns:p14="http://schemas.microsoft.com/office/powerpoint/2010/main" val="345068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11C1A2-C518-48C1-BA19-E9631310418F}"/>
              </a:ext>
            </a:extLst>
          </p:cNvPr>
          <p:cNvSpPr txBox="1"/>
          <p:nvPr/>
        </p:nvSpPr>
        <p:spPr>
          <a:xfrm>
            <a:off x="3386199" y="2774417"/>
            <a:ext cx="8260080" cy="830997"/>
          </a:xfrm>
          <a:prstGeom prst="rect">
            <a:avLst/>
          </a:prstGeom>
          <a:noFill/>
        </p:spPr>
        <p:txBody>
          <a:bodyPr wrap="square" rtlCol="0">
            <a:spAutoFit/>
          </a:bodyPr>
          <a:lstStyle/>
          <a:p>
            <a:pPr algn="ctr"/>
            <a:r>
              <a:rPr lang="en-US" sz="4800" b="1">
                <a:latin typeface="#9Slide04 SFU Belle" panose="00000400000000000000" pitchFamily="2" charset="0"/>
              </a:rPr>
              <a:t>Kể chuyện: Chiếc răng rụng</a:t>
            </a:r>
            <a:endParaRPr lang="en-US" sz="4800" b="1" dirty="0">
              <a:latin typeface="#9Slide04 SFU Belle" panose="00000400000000000000" pitchFamily="2" charset="0"/>
            </a:endParaRPr>
          </a:p>
        </p:txBody>
      </p:sp>
      <p:pic>
        <p:nvPicPr>
          <p:cNvPr id="9" name="Picture 8" descr="A picture containing text, vector graphics&#10;&#10;Description automatically generated">
            <a:extLst>
              <a:ext uri="{FF2B5EF4-FFF2-40B4-BE49-F238E27FC236}">
                <a16:creationId xmlns:a16="http://schemas.microsoft.com/office/drawing/2014/main" id="{FF1C9D50-B2FD-17C2-C096-19C096AEF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20" y="3898539"/>
            <a:ext cx="2491071" cy="2779249"/>
          </a:xfrm>
          <a:prstGeom prst="rect">
            <a:avLst/>
          </a:prstGeom>
        </p:spPr>
      </p:pic>
      <p:pic>
        <p:nvPicPr>
          <p:cNvPr id="11" name="Picture 10" descr="A cartoon of a child&#10;&#10;Description automatically generated with low confidence">
            <a:extLst>
              <a:ext uri="{FF2B5EF4-FFF2-40B4-BE49-F238E27FC236}">
                <a16:creationId xmlns:a16="http://schemas.microsoft.com/office/drawing/2014/main" id="{9219E0F9-3FD1-1CCD-E0D7-CCE5D63FF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022" y="3898539"/>
            <a:ext cx="2698892" cy="2463362"/>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5D23236B-492E-47F4-DB77-084319954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117" y="4533084"/>
            <a:ext cx="2274938" cy="2144704"/>
          </a:xfrm>
          <a:prstGeom prst="rect">
            <a:avLst/>
          </a:prstGeom>
        </p:spPr>
      </p:pic>
      <p:pic>
        <p:nvPicPr>
          <p:cNvPr id="6" name="Picture 5">
            <a:extLst>
              <a:ext uri="{FF2B5EF4-FFF2-40B4-BE49-F238E27FC236}">
                <a16:creationId xmlns:a16="http://schemas.microsoft.com/office/drawing/2014/main" id="{4A41424C-060D-4F2A-AB67-188A996F234D}"/>
              </a:ext>
            </a:extLst>
          </p:cNvPr>
          <p:cNvPicPr>
            <a:picLocks noChangeAspect="1"/>
          </p:cNvPicPr>
          <p:nvPr/>
        </p:nvPicPr>
        <p:blipFill>
          <a:blip r:embed="rId5"/>
          <a:stretch>
            <a:fillRect/>
          </a:stretch>
        </p:blipFill>
        <p:spPr>
          <a:xfrm>
            <a:off x="0" y="-15034"/>
            <a:ext cx="1411642" cy="2931854"/>
          </a:xfrm>
          <a:prstGeom prst="rect">
            <a:avLst/>
          </a:prstGeom>
        </p:spPr>
      </p:pic>
      <p:sp>
        <p:nvSpPr>
          <p:cNvPr id="2" name="TextBox 4">
            <a:extLst>
              <a:ext uri="{FF2B5EF4-FFF2-40B4-BE49-F238E27FC236}">
                <a16:creationId xmlns:a16="http://schemas.microsoft.com/office/drawing/2014/main" id="{EDC28943-EF19-8D99-3911-2E5C6314FF40}"/>
              </a:ext>
            </a:extLst>
          </p:cNvPr>
          <p:cNvSpPr txBox="1"/>
          <p:nvPr/>
        </p:nvSpPr>
        <p:spPr>
          <a:xfrm>
            <a:off x="203232" y="2670242"/>
            <a:ext cx="1014423" cy="1569660"/>
          </a:xfrm>
          <a:prstGeom prst="rect">
            <a:avLst/>
          </a:prstGeom>
          <a:noFill/>
        </p:spPr>
        <p:txBody>
          <a:bodyPr wrap="square" rtlCol="0">
            <a:spAutoFit/>
          </a:bodyPr>
          <a:lstStyle/>
          <a:p>
            <a:pPr algn="ctr"/>
            <a:r>
              <a:rPr lang="en-US" sz="9600" b="1">
                <a:ln w="38100">
                  <a:solidFill>
                    <a:schemeClr val="bg1"/>
                  </a:solidFill>
                </a:ln>
                <a:latin typeface="HP-087" panose="020B0803050302020204" pitchFamily="34" charset="0"/>
              </a:rPr>
              <a:t>6</a:t>
            </a:r>
            <a:endParaRPr lang="en-US" sz="9600" b="1" dirty="0">
              <a:ln w="38100">
                <a:solidFill>
                  <a:schemeClr val="bg1"/>
                </a:solidFill>
              </a:ln>
              <a:latin typeface="HP-087" panose="020B0803050302020204" pitchFamily="34" charset="0"/>
            </a:endParaRPr>
          </a:p>
        </p:txBody>
      </p:sp>
    </p:spTree>
    <p:extLst>
      <p:ext uri="{BB962C8B-B14F-4D97-AF65-F5344CB8AC3E}">
        <p14:creationId xmlns:p14="http://schemas.microsoft.com/office/powerpoint/2010/main" val="212081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B5D4433-C88A-57A6-8DA1-BE7CC1D76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267" y="1421403"/>
            <a:ext cx="5486453" cy="4339286"/>
          </a:xfrm>
          <a:prstGeom prst="rect">
            <a:avLst/>
          </a:prstGeom>
        </p:spPr>
      </p:pic>
    </p:spTree>
    <p:extLst>
      <p:ext uri="{BB962C8B-B14F-4D97-AF65-F5344CB8AC3E}">
        <p14:creationId xmlns:p14="http://schemas.microsoft.com/office/powerpoint/2010/main" val="268464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E5FBD635-4A18-418A-8672-7E47BB728FE5}"/>
              </a:ext>
            </a:extLst>
          </p:cNvPr>
          <p:cNvPicPr>
            <a:picLocks noChangeAspect="1"/>
          </p:cNvPicPr>
          <p:nvPr/>
        </p:nvPicPr>
        <p:blipFill rotWithShape="1">
          <a:blip r:embed="rId2">
            <a:extLst>
              <a:ext uri="{28A0092B-C50C-407E-A947-70E740481C1C}">
                <a14:useLocalDpi xmlns:a14="http://schemas.microsoft.com/office/drawing/2010/main" val="0"/>
              </a:ext>
            </a:extLst>
          </a:blip>
          <a:srcRect l="9238" t="20473" r="49646" b="49999"/>
          <a:stretch/>
        </p:blipFill>
        <p:spPr>
          <a:xfrm>
            <a:off x="1046720" y="1404004"/>
            <a:ext cx="4578382" cy="2453291"/>
          </a:xfrm>
          <a:prstGeom prst="rect">
            <a:avLst/>
          </a:prstGeom>
          <a:ln>
            <a:noFill/>
          </a:ln>
          <a:effectLst>
            <a:softEdge rad="112500"/>
          </a:effectLst>
        </p:spPr>
      </p:pic>
      <p:sp>
        <p:nvSpPr>
          <p:cNvPr id="6" name="Hộp Văn bản 5">
            <a:extLst>
              <a:ext uri="{FF2B5EF4-FFF2-40B4-BE49-F238E27FC236}">
                <a16:creationId xmlns:a16="http://schemas.microsoft.com/office/drawing/2014/main" id="{F70D19F2-586A-E2BE-F2E4-BF10A7563263}"/>
              </a:ext>
            </a:extLst>
          </p:cNvPr>
          <p:cNvSpPr txBox="1"/>
          <p:nvPr/>
        </p:nvSpPr>
        <p:spPr>
          <a:xfrm>
            <a:off x="4267200" y="0"/>
            <a:ext cx="4307840" cy="646331"/>
          </a:xfrm>
          <a:prstGeom prst="rect">
            <a:avLst/>
          </a:prstGeom>
          <a:noFill/>
        </p:spPr>
        <p:txBody>
          <a:bodyPr wrap="square" rtlCol="0">
            <a:spAutoFit/>
          </a:bodyPr>
          <a:lstStyle/>
          <a:p>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Chiếc răng rụng</a:t>
            </a:r>
          </a:p>
        </p:txBody>
      </p:sp>
      <p:sp>
        <p:nvSpPr>
          <p:cNvPr id="7" name="Hộp Văn bản 6">
            <a:extLst>
              <a:ext uri="{FF2B5EF4-FFF2-40B4-BE49-F238E27FC236}">
                <a16:creationId xmlns:a16="http://schemas.microsoft.com/office/drawing/2014/main" id="{2A3910A2-1D54-9C89-76B7-D57FB8E91544}"/>
              </a:ext>
            </a:extLst>
          </p:cNvPr>
          <p:cNvSpPr txBox="1"/>
          <p:nvPr/>
        </p:nvSpPr>
        <p:spPr>
          <a:xfrm>
            <a:off x="182880" y="664309"/>
            <a:ext cx="7792720" cy="646331"/>
          </a:xfrm>
          <a:prstGeom prst="rect">
            <a:avLst/>
          </a:prstGeom>
          <a:noFill/>
        </p:spPr>
        <p:txBody>
          <a:bodyPr wrap="square" rtlCol="0">
            <a:spAutoFit/>
          </a:bodyPr>
          <a:lstStyle/>
          <a:p>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a:latin typeface="AvantGarde" panose="00000400000000000000" pitchFamily="2" charset="0"/>
                <a:ea typeface="AvantGarde" panose="00000400000000000000" pitchFamily="2" charset="0"/>
                <a:cs typeface="AvantGarde" panose="00000400000000000000" pitchFamily="2" charset="0"/>
              </a:rPr>
              <a:t>Nghe và kể lại câu chuyện:</a:t>
            </a:r>
          </a:p>
        </p:txBody>
      </p:sp>
      <p:pic>
        <p:nvPicPr>
          <p:cNvPr id="8" name="Hình ảnh 7" descr="Ảnh có chứa văn bản&#10;&#10;Mô tả được tạo tự động">
            <a:extLst>
              <a:ext uri="{FF2B5EF4-FFF2-40B4-BE49-F238E27FC236}">
                <a16:creationId xmlns:a16="http://schemas.microsoft.com/office/drawing/2014/main" id="{84629A92-D7A5-D693-34A9-1BCD8B0C9A35}"/>
              </a:ext>
            </a:extLst>
          </p:cNvPr>
          <p:cNvPicPr>
            <a:picLocks noChangeAspect="1"/>
          </p:cNvPicPr>
          <p:nvPr/>
        </p:nvPicPr>
        <p:blipFill rotWithShape="1">
          <a:blip r:embed="rId2">
            <a:extLst>
              <a:ext uri="{28A0092B-C50C-407E-A947-70E740481C1C}">
                <a14:useLocalDpi xmlns:a14="http://schemas.microsoft.com/office/drawing/2010/main" val="0"/>
              </a:ext>
            </a:extLst>
          </a:blip>
          <a:srcRect l="49961" t="20472" r="8923" b="50000"/>
          <a:stretch/>
        </p:blipFill>
        <p:spPr>
          <a:xfrm>
            <a:off x="6489015" y="1404004"/>
            <a:ext cx="4578382" cy="2453291"/>
          </a:xfrm>
          <a:prstGeom prst="rect">
            <a:avLst/>
          </a:prstGeom>
          <a:ln>
            <a:noFill/>
          </a:ln>
          <a:effectLst>
            <a:softEdge rad="112500"/>
          </a:effectLst>
        </p:spPr>
      </p:pic>
      <p:pic>
        <p:nvPicPr>
          <p:cNvPr id="9" name="Hình ảnh 8" descr="Ảnh có chứa văn bản&#10;&#10;Mô tả được tạo tự động">
            <a:extLst>
              <a:ext uri="{FF2B5EF4-FFF2-40B4-BE49-F238E27FC236}">
                <a16:creationId xmlns:a16="http://schemas.microsoft.com/office/drawing/2014/main" id="{E65F0EAB-F828-DC26-6082-9BEEEABB1F87}"/>
              </a:ext>
            </a:extLst>
          </p:cNvPr>
          <p:cNvPicPr>
            <a:picLocks noChangeAspect="1"/>
          </p:cNvPicPr>
          <p:nvPr/>
        </p:nvPicPr>
        <p:blipFill rotWithShape="1">
          <a:blip r:embed="rId2">
            <a:extLst>
              <a:ext uri="{28A0092B-C50C-407E-A947-70E740481C1C}">
                <a14:useLocalDpi xmlns:a14="http://schemas.microsoft.com/office/drawing/2010/main" val="0"/>
              </a:ext>
            </a:extLst>
          </a:blip>
          <a:srcRect l="10490" t="61586" r="48394" b="8886"/>
          <a:stretch/>
        </p:blipFill>
        <p:spPr>
          <a:xfrm>
            <a:off x="1046720" y="3857295"/>
            <a:ext cx="4578382" cy="2453291"/>
          </a:xfrm>
          <a:prstGeom prst="rect">
            <a:avLst/>
          </a:prstGeom>
          <a:ln>
            <a:noFill/>
          </a:ln>
          <a:effectLst>
            <a:softEdge rad="112500"/>
          </a:effectLst>
        </p:spPr>
      </p:pic>
      <p:pic>
        <p:nvPicPr>
          <p:cNvPr id="10" name="Hình ảnh 9" descr="Ảnh có chứa văn bản&#10;&#10;Mô tả được tạo tự động">
            <a:extLst>
              <a:ext uri="{FF2B5EF4-FFF2-40B4-BE49-F238E27FC236}">
                <a16:creationId xmlns:a16="http://schemas.microsoft.com/office/drawing/2014/main" id="{7115C11D-2B80-87F0-3572-2D640094D355}"/>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1206" r="8884" b="9266"/>
          <a:stretch/>
        </p:blipFill>
        <p:spPr>
          <a:xfrm>
            <a:off x="6489015" y="3857295"/>
            <a:ext cx="4578382" cy="2453291"/>
          </a:xfrm>
          <a:prstGeom prst="rect">
            <a:avLst/>
          </a:prstGeom>
          <a:ln>
            <a:noFill/>
          </a:ln>
          <a:effectLst>
            <a:softEdge rad="112500"/>
          </a:effectLst>
        </p:spPr>
      </p:pic>
    </p:spTree>
    <p:extLst>
      <p:ext uri="{BB962C8B-B14F-4D97-AF65-F5344CB8AC3E}">
        <p14:creationId xmlns:p14="http://schemas.microsoft.com/office/powerpoint/2010/main" val="3414799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E5FBD635-4A18-418A-8672-7E47BB728FE5}"/>
              </a:ext>
            </a:extLst>
          </p:cNvPr>
          <p:cNvPicPr>
            <a:picLocks noChangeAspect="1"/>
          </p:cNvPicPr>
          <p:nvPr/>
        </p:nvPicPr>
        <p:blipFill rotWithShape="1">
          <a:blip r:embed="rId2">
            <a:extLst>
              <a:ext uri="{28A0092B-C50C-407E-A947-70E740481C1C}">
                <a14:useLocalDpi xmlns:a14="http://schemas.microsoft.com/office/drawing/2010/main" val="0"/>
              </a:ext>
            </a:extLst>
          </a:blip>
          <a:srcRect l="9238" t="20473" r="49646" b="49999"/>
          <a:stretch/>
        </p:blipFill>
        <p:spPr>
          <a:xfrm>
            <a:off x="1046720" y="1404004"/>
            <a:ext cx="4578382" cy="2453291"/>
          </a:xfrm>
          <a:prstGeom prst="rect">
            <a:avLst/>
          </a:prstGeom>
          <a:ln>
            <a:noFill/>
          </a:ln>
          <a:effectLst>
            <a:softEdge rad="112500"/>
          </a:effectLst>
        </p:spPr>
      </p:pic>
      <p:sp>
        <p:nvSpPr>
          <p:cNvPr id="6" name="Hộp Văn bản 5">
            <a:extLst>
              <a:ext uri="{FF2B5EF4-FFF2-40B4-BE49-F238E27FC236}">
                <a16:creationId xmlns:a16="http://schemas.microsoft.com/office/drawing/2014/main" id="{F70D19F2-586A-E2BE-F2E4-BF10A7563263}"/>
              </a:ext>
            </a:extLst>
          </p:cNvPr>
          <p:cNvSpPr txBox="1"/>
          <p:nvPr/>
        </p:nvSpPr>
        <p:spPr>
          <a:xfrm>
            <a:off x="4267200" y="0"/>
            <a:ext cx="4307840" cy="646331"/>
          </a:xfrm>
          <a:prstGeom prst="rect">
            <a:avLst/>
          </a:prstGeom>
          <a:noFill/>
        </p:spPr>
        <p:txBody>
          <a:bodyPr wrap="square" rtlCol="0">
            <a:spAutoFit/>
          </a:bodyPr>
          <a:lstStyle/>
          <a:p>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Chiếc răng rụng</a:t>
            </a:r>
          </a:p>
        </p:txBody>
      </p:sp>
      <p:sp>
        <p:nvSpPr>
          <p:cNvPr id="7" name="Hộp Văn bản 6">
            <a:extLst>
              <a:ext uri="{FF2B5EF4-FFF2-40B4-BE49-F238E27FC236}">
                <a16:creationId xmlns:a16="http://schemas.microsoft.com/office/drawing/2014/main" id="{2A3910A2-1D54-9C89-76B7-D57FB8E91544}"/>
              </a:ext>
            </a:extLst>
          </p:cNvPr>
          <p:cNvSpPr txBox="1"/>
          <p:nvPr/>
        </p:nvSpPr>
        <p:spPr>
          <a:xfrm>
            <a:off x="182880" y="664309"/>
            <a:ext cx="7792720" cy="646331"/>
          </a:xfrm>
          <a:prstGeom prst="rect">
            <a:avLst/>
          </a:prstGeom>
          <a:noFill/>
        </p:spPr>
        <p:txBody>
          <a:bodyPr wrap="square" rtlCol="0">
            <a:spAutoFit/>
          </a:bodyPr>
          <a:lstStyle/>
          <a:p>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a:latin typeface="AvantGarde" panose="00000400000000000000" pitchFamily="2" charset="0"/>
                <a:ea typeface="AvantGarde" panose="00000400000000000000" pitchFamily="2" charset="0"/>
                <a:cs typeface="AvantGarde" panose="00000400000000000000" pitchFamily="2" charset="0"/>
              </a:rPr>
              <a:t>Nghe và kể lại câu chuyện:</a:t>
            </a:r>
          </a:p>
        </p:txBody>
      </p:sp>
      <p:pic>
        <p:nvPicPr>
          <p:cNvPr id="8" name="Hình ảnh 7" descr="Ảnh có chứa văn bản&#10;&#10;Mô tả được tạo tự động">
            <a:extLst>
              <a:ext uri="{FF2B5EF4-FFF2-40B4-BE49-F238E27FC236}">
                <a16:creationId xmlns:a16="http://schemas.microsoft.com/office/drawing/2014/main" id="{84629A92-D7A5-D693-34A9-1BCD8B0C9A35}"/>
              </a:ext>
            </a:extLst>
          </p:cNvPr>
          <p:cNvPicPr>
            <a:picLocks noChangeAspect="1"/>
          </p:cNvPicPr>
          <p:nvPr/>
        </p:nvPicPr>
        <p:blipFill rotWithShape="1">
          <a:blip r:embed="rId2">
            <a:extLst>
              <a:ext uri="{28A0092B-C50C-407E-A947-70E740481C1C}">
                <a14:useLocalDpi xmlns:a14="http://schemas.microsoft.com/office/drawing/2010/main" val="0"/>
              </a:ext>
            </a:extLst>
          </a:blip>
          <a:srcRect l="49961" t="20472" r="8923" b="50000"/>
          <a:stretch/>
        </p:blipFill>
        <p:spPr>
          <a:xfrm>
            <a:off x="6489015" y="1404004"/>
            <a:ext cx="4578382" cy="2453291"/>
          </a:xfrm>
          <a:prstGeom prst="rect">
            <a:avLst/>
          </a:prstGeom>
          <a:ln>
            <a:noFill/>
          </a:ln>
          <a:effectLst>
            <a:softEdge rad="112500"/>
          </a:effectLst>
        </p:spPr>
      </p:pic>
      <p:sp>
        <p:nvSpPr>
          <p:cNvPr id="2" name="Hộp Văn bản 1">
            <a:extLst>
              <a:ext uri="{FF2B5EF4-FFF2-40B4-BE49-F238E27FC236}">
                <a16:creationId xmlns:a16="http://schemas.microsoft.com/office/drawing/2014/main" id="{0C5C90CC-0587-D3A9-1FF4-A3C019DAF621}"/>
              </a:ext>
            </a:extLst>
          </p:cNvPr>
          <p:cNvSpPr txBox="1"/>
          <p:nvPr/>
        </p:nvSpPr>
        <p:spPr>
          <a:xfrm>
            <a:off x="472440" y="3968637"/>
            <a:ext cx="5152662" cy="1815882"/>
          </a:xfrm>
          <a:prstGeom prst="rect">
            <a:avLst/>
          </a:prstGeom>
          <a:noFill/>
        </p:spPr>
        <p:txBody>
          <a:bodyPr wrap="square" rtlCol="0">
            <a:spAutoFit/>
          </a:bodyPr>
          <a:lstStyle/>
          <a:p>
            <a:r>
              <a:rPr lang="en-US" sz="2800">
                <a:latin typeface="AvantGarde" panose="00000400000000000000" pitchFamily="2" charset="0"/>
                <a:ea typeface="AvantGarde" panose="00000400000000000000" pitchFamily="2" charset="0"/>
                <a:cs typeface="AvantGarde" panose="00000400000000000000" pitchFamily="2" charset="0"/>
              </a:rPr>
              <a:t>Ở mỹ và Pháp, khi thay răng, trẻ em tin rằng Thần Răng cho các em những gì?</a:t>
            </a:r>
          </a:p>
        </p:txBody>
      </p:sp>
      <p:sp>
        <p:nvSpPr>
          <p:cNvPr id="11" name="Hộp Văn bản 10">
            <a:extLst>
              <a:ext uri="{FF2B5EF4-FFF2-40B4-BE49-F238E27FC236}">
                <a16:creationId xmlns:a16="http://schemas.microsoft.com/office/drawing/2014/main" id="{F3B0B32A-C207-29C7-B6A0-5369841DA61C}"/>
              </a:ext>
            </a:extLst>
          </p:cNvPr>
          <p:cNvSpPr txBox="1"/>
          <p:nvPr/>
        </p:nvSpPr>
        <p:spPr>
          <a:xfrm>
            <a:off x="6201874" y="3968637"/>
            <a:ext cx="5517685" cy="1384995"/>
          </a:xfrm>
          <a:prstGeom prst="rect">
            <a:avLst/>
          </a:prstGeom>
          <a:noFill/>
        </p:spPr>
        <p:txBody>
          <a:bodyPr wrap="square" rtlCol="0">
            <a:spAutoFit/>
          </a:bodyPr>
          <a:lstStyle/>
          <a:p>
            <a:r>
              <a:rPr lang="en-US" sz="2800">
                <a:latin typeface="AvantGarde" panose="00000400000000000000" pitchFamily="2" charset="0"/>
                <a:ea typeface="AvantGarde" panose="00000400000000000000" pitchFamily="2" charset="0"/>
                <a:cs typeface="AvantGarde" panose="00000400000000000000" pitchFamily="2" charset="0"/>
              </a:rPr>
              <a:t>Ở Tây Ban Nha, khi thay răng, trẻ em tin rằng chuột sẽ cho các em những gì?</a:t>
            </a:r>
          </a:p>
        </p:txBody>
      </p:sp>
    </p:spTree>
    <p:extLst>
      <p:ext uri="{BB962C8B-B14F-4D97-AF65-F5344CB8AC3E}">
        <p14:creationId xmlns:p14="http://schemas.microsoft.com/office/powerpoint/2010/main" val="307529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70D19F2-586A-E2BE-F2E4-BF10A7563263}"/>
              </a:ext>
            </a:extLst>
          </p:cNvPr>
          <p:cNvSpPr txBox="1"/>
          <p:nvPr/>
        </p:nvSpPr>
        <p:spPr>
          <a:xfrm>
            <a:off x="4267200" y="0"/>
            <a:ext cx="4307840" cy="646331"/>
          </a:xfrm>
          <a:prstGeom prst="rect">
            <a:avLst/>
          </a:prstGeom>
          <a:noFill/>
        </p:spPr>
        <p:txBody>
          <a:bodyPr wrap="square" rtlCol="0">
            <a:spAutoFit/>
          </a:bodyPr>
          <a:lstStyle/>
          <a:p>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Chiếc răng rụng</a:t>
            </a:r>
          </a:p>
        </p:txBody>
      </p:sp>
      <p:sp>
        <p:nvSpPr>
          <p:cNvPr id="7" name="Hộp Văn bản 6">
            <a:extLst>
              <a:ext uri="{FF2B5EF4-FFF2-40B4-BE49-F238E27FC236}">
                <a16:creationId xmlns:a16="http://schemas.microsoft.com/office/drawing/2014/main" id="{2A3910A2-1D54-9C89-76B7-D57FB8E91544}"/>
              </a:ext>
            </a:extLst>
          </p:cNvPr>
          <p:cNvSpPr txBox="1"/>
          <p:nvPr/>
        </p:nvSpPr>
        <p:spPr>
          <a:xfrm>
            <a:off x="182880" y="664309"/>
            <a:ext cx="7792720" cy="646331"/>
          </a:xfrm>
          <a:prstGeom prst="rect">
            <a:avLst/>
          </a:prstGeom>
          <a:noFill/>
        </p:spPr>
        <p:txBody>
          <a:bodyPr wrap="square" rtlCol="0">
            <a:spAutoFit/>
          </a:bodyPr>
          <a:lstStyle/>
          <a:p>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a:latin typeface="AvantGarde" panose="00000400000000000000" pitchFamily="2" charset="0"/>
                <a:ea typeface="AvantGarde" panose="00000400000000000000" pitchFamily="2" charset="0"/>
                <a:cs typeface="AvantGarde" panose="00000400000000000000" pitchFamily="2" charset="0"/>
              </a:rPr>
              <a:t>Nghe và kể lại câu chuyện:</a:t>
            </a:r>
          </a:p>
        </p:txBody>
      </p:sp>
      <p:pic>
        <p:nvPicPr>
          <p:cNvPr id="9" name="Hình ảnh 8" descr="Ảnh có chứa văn bản&#10;&#10;Mô tả được tạo tự động">
            <a:extLst>
              <a:ext uri="{FF2B5EF4-FFF2-40B4-BE49-F238E27FC236}">
                <a16:creationId xmlns:a16="http://schemas.microsoft.com/office/drawing/2014/main" id="{E65F0EAB-F828-DC26-6082-9BEEEABB1F87}"/>
              </a:ext>
            </a:extLst>
          </p:cNvPr>
          <p:cNvPicPr>
            <a:picLocks noChangeAspect="1"/>
          </p:cNvPicPr>
          <p:nvPr/>
        </p:nvPicPr>
        <p:blipFill rotWithShape="1">
          <a:blip r:embed="rId2">
            <a:extLst>
              <a:ext uri="{28A0092B-C50C-407E-A947-70E740481C1C}">
                <a14:useLocalDpi xmlns:a14="http://schemas.microsoft.com/office/drawing/2010/main" val="0"/>
              </a:ext>
            </a:extLst>
          </a:blip>
          <a:srcRect l="10490" t="61586" r="48394" b="8886"/>
          <a:stretch/>
        </p:blipFill>
        <p:spPr>
          <a:xfrm>
            <a:off x="1046720" y="1662735"/>
            <a:ext cx="4578382" cy="2453291"/>
          </a:xfrm>
          <a:prstGeom prst="rect">
            <a:avLst/>
          </a:prstGeom>
          <a:ln>
            <a:noFill/>
          </a:ln>
          <a:effectLst>
            <a:softEdge rad="112500"/>
          </a:effectLst>
        </p:spPr>
      </p:pic>
      <p:pic>
        <p:nvPicPr>
          <p:cNvPr id="10" name="Hình ảnh 9" descr="Ảnh có chứa văn bản&#10;&#10;Mô tả được tạo tự động">
            <a:extLst>
              <a:ext uri="{FF2B5EF4-FFF2-40B4-BE49-F238E27FC236}">
                <a16:creationId xmlns:a16="http://schemas.microsoft.com/office/drawing/2014/main" id="{7115C11D-2B80-87F0-3572-2D640094D355}"/>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1206" r="8884" b="9266"/>
          <a:stretch/>
        </p:blipFill>
        <p:spPr>
          <a:xfrm>
            <a:off x="6489015" y="1662735"/>
            <a:ext cx="4578382" cy="2453291"/>
          </a:xfrm>
          <a:prstGeom prst="rect">
            <a:avLst/>
          </a:prstGeom>
          <a:ln>
            <a:noFill/>
          </a:ln>
          <a:effectLst>
            <a:softEdge rad="112500"/>
          </a:effectLst>
        </p:spPr>
      </p:pic>
      <p:sp>
        <p:nvSpPr>
          <p:cNvPr id="2" name="Hộp Văn bản 1">
            <a:extLst>
              <a:ext uri="{FF2B5EF4-FFF2-40B4-BE49-F238E27FC236}">
                <a16:creationId xmlns:a16="http://schemas.microsoft.com/office/drawing/2014/main" id="{ECD8977A-45E8-8DC4-5F17-324518D62845}"/>
              </a:ext>
            </a:extLst>
          </p:cNvPr>
          <p:cNvSpPr txBox="1"/>
          <p:nvPr/>
        </p:nvSpPr>
        <p:spPr>
          <a:xfrm>
            <a:off x="472440" y="3968637"/>
            <a:ext cx="5152662" cy="1815882"/>
          </a:xfrm>
          <a:prstGeom prst="rect">
            <a:avLst/>
          </a:prstGeom>
          <a:noFill/>
        </p:spPr>
        <p:txBody>
          <a:bodyPr wrap="square" rtlCol="0">
            <a:spAutoFit/>
          </a:bodyPr>
          <a:lstStyle/>
          <a:p>
            <a:r>
              <a:rPr lang="en-US" sz="2800">
                <a:latin typeface="AvantGarde" panose="00000400000000000000" pitchFamily="2" charset="0"/>
                <a:ea typeface="AvantGarde" panose="00000400000000000000" pitchFamily="2" charset="0"/>
                <a:cs typeface="AvantGarde" panose="00000400000000000000" pitchFamily="2" charset="0"/>
              </a:rPr>
              <a:t>Ở Việt Nam, trẻ em để những chiếc răng rụng ở đâu? Các em nói gì với chuột?</a:t>
            </a:r>
          </a:p>
        </p:txBody>
      </p:sp>
      <p:sp>
        <p:nvSpPr>
          <p:cNvPr id="3" name="Hộp Văn bản 2">
            <a:extLst>
              <a:ext uri="{FF2B5EF4-FFF2-40B4-BE49-F238E27FC236}">
                <a16:creationId xmlns:a16="http://schemas.microsoft.com/office/drawing/2014/main" id="{88B7826F-B041-A92A-B52A-3547DB2327AE}"/>
              </a:ext>
            </a:extLst>
          </p:cNvPr>
          <p:cNvSpPr txBox="1"/>
          <p:nvPr/>
        </p:nvSpPr>
        <p:spPr>
          <a:xfrm>
            <a:off x="6201874" y="3968637"/>
            <a:ext cx="5517685" cy="1384995"/>
          </a:xfrm>
          <a:prstGeom prst="rect">
            <a:avLst/>
          </a:prstGeom>
          <a:noFill/>
        </p:spPr>
        <p:txBody>
          <a:bodyPr wrap="square" rtlCol="0">
            <a:spAutoFit/>
          </a:bodyPr>
          <a:lstStyle/>
          <a:p>
            <a:r>
              <a:rPr lang="en-US" sz="2800">
                <a:latin typeface="AvantGarde" panose="00000400000000000000" pitchFamily="2" charset="0"/>
                <a:ea typeface="AvantGarde" panose="00000400000000000000" pitchFamily="2" charset="0"/>
                <a:cs typeface="AvantGarde" panose="00000400000000000000" pitchFamily="2" charset="0"/>
              </a:rPr>
              <a:t>Trẻ em các nước đều ao ước có những chiếc răng mới như thế nào?</a:t>
            </a:r>
          </a:p>
        </p:txBody>
      </p:sp>
    </p:spTree>
    <p:extLst>
      <p:ext uri="{BB962C8B-B14F-4D97-AF65-F5344CB8AC3E}">
        <p14:creationId xmlns:p14="http://schemas.microsoft.com/office/powerpoint/2010/main" val="1066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E5FBD635-4A18-418A-8672-7E47BB728FE5}"/>
              </a:ext>
            </a:extLst>
          </p:cNvPr>
          <p:cNvPicPr>
            <a:picLocks noChangeAspect="1"/>
          </p:cNvPicPr>
          <p:nvPr/>
        </p:nvPicPr>
        <p:blipFill rotWithShape="1">
          <a:blip r:embed="rId2">
            <a:extLst>
              <a:ext uri="{28A0092B-C50C-407E-A947-70E740481C1C}">
                <a14:useLocalDpi xmlns:a14="http://schemas.microsoft.com/office/drawing/2010/main" val="0"/>
              </a:ext>
            </a:extLst>
          </a:blip>
          <a:srcRect l="9238" t="20473" r="49646" b="49999"/>
          <a:stretch/>
        </p:blipFill>
        <p:spPr>
          <a:xfrm>
            <a:off x="1046720" y="1404004"/>
            <a:ext cx="4194225" cy="2453291"/>
          </a:xfrm>
          <a:prstGeom prst="rect">
            <a:avLst/>
          </a:prstGeom>
          <a:ln>
            <a:noFill/>
          </a:ln>
          <a:effectLst>
            <a:softEdge rad="112500"/>
          </a:effectLst>
        </p:spPr>
      </p:pic>
      <p:sp>
        <p:nvSpPr>
          <p:cNvPr id="6" name="Hộp Văn bản 5">
            <a:extLst>
              <a:ext uri="{FF2B5EF4-FFF2-40B4-BE49-F238E27FC236}">
                <a16:creationId xmlns:a16="http://schemas.microsoft.com/office/drawing/2014/main" id="{F70D19F2-586A-E2BE-F2E4-BF10A7563263}"/>
              </a:ext>
            </a:extLst>
          </p:cNvPr>
          <p:cNvSpPr txBox="1"/>
          <p:nvPr/>
        </p:nvSpPr>
        <p:spPr>
          <a:xfrm>
            <a:off x="4267200" y="0"/>
            <a:ext cx="4307840" cy="646331"/>
          </a:xfrm>
          <a:prstGeom prst="rect">
            <a:avLst/>
          </a:prstGeom>
          <a:noFill/>
        </p:spPr>
        <p:txBody>
          <a:bodyPr wrap="square" rtlCol="0">
            <a:spAutoFit/>
          </a:bodyPr>
          <a:lstStyle/>
          <a:p>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Chiếc răng rụng</a:t>
            </a:r>
          </a:p>
        </p:txBody>
      </p:sp>
      <p:sp>
        <p:nvSpPr>
          <p:cNvPr id="7" name="Hộp Văn bản 6">
            <a:extLst>
              <a:ext uri="{FF2B5EF4-FFF2-40B4-BE49-F238E27FC236}">
                <a16:creationId xmlns:a16="http://schemas.microsoft.com/office/drawing/2014/main" id="{2A3910A2-1D54-9C89-76B7-D57FB8E91544}"/>
              </a:ext>
            </a:extLst>
          </p:cNvPr>
          <p:cNvSpPr txBox="1"/>
          <p:nvPr/>
        </p:nvSpPr>
        <p:spPr>
          <a:xfrm>
            <a:off x="182880" y="664309"/>
            <a:ext cx="7792720" cy="646331"/>
          </a:xfrm>
          <a:prstGeom prst="rect">
            <a:avLst/>
          </a:prstGeom>
          <a:noFill/>
        </p:spPr>
        <p:txBody>
          <a:bodyPr wrap="square" rtlCol="0">
            <a:spAutoFit/>
          </a:bodyPr>
          <a:lstStyle/>
          <a:p>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a:latin typeface="AvantGarde" panose="00000400000000000000" pitchFamily="2" charset="0"/>
                <a:ea typeface="AvantGarde" panose="00000400000000000000" pitchFamily="2" charset="0"/>
                <a:cs typeface="AvantGarde" panose="00000400000000000000" pitchFamily="2" charset="0"/>
              </a:rPr>
              <a:t>Kể lại câu chuyện:</a:t>
            </a:r>
          </a:p>
        </p:txBody>
      </p:sp>
      <p:pic>
        <p:nvPicPr>
          <p:cNvPr id="8" name="Hình ảnh 7" descr="Ảnh có chứa văn bản&#10;&#10;Mô tả được tạo tự động">
            <a:extLst>
              <a:ext uri="{FF2B5EF4-FFF2-40B4-BE49-F238E27FC236}">
                <a16:creationId xmlns:a16="http://schemas.microsoft.com/office/drawing/2014/main" id="{84629A92-D7A5-D693-34A9-1BCD8B0C9A35}"/>
              </a:ext>
            </a:extLst>
          </p:cNvPr>
          <p:cNvPicPr>
            <a:picLocks noChangeAspect="1"/>
          </p:cNvPicPr>
          <p:nvPr/>
        </p:nvPicPr>
        <p:blipFill rotWithShape="1">
          <a:blip r:embed="rId2">
            <a:extLst>
              <a:ext uri="{28A0092B-C50C-407E-A947-70E740481C1C}">
                <a14:useLocalDpi xmlns:a14="http://schemas.microsoft.com/office/drawing/2010/main" val="0"/>
              </a:ext>
            </a:extLst>
          </a:blip>
          <a:srcRect l="49961" t="20472" r="8923" b="50000"/>
          <a:stretch/>
        </p:blipFill>
        <p:spPr>
          <a:xfrm>
            <a:off x="5240945" y="1404004"/>
            <a:ext cx="4194225" cy="2453291"/>
          </a:xfrm>
          <a:prstGeom prst="rect">
            <a:avLst/>
          </a:prstGeom>
          <a:ln>
            <a:noFill/>
          </a:ln>
          <a:effectLst>
            <a:softEdge rad="112500"/>
          </a:effectLst>
        </p:spPr>
      </p:pic>
      <p:pic>
        <p:nvPicPr>
          <p:cNvPr id="9" name="Hình ảnh 8" descr="Ảnh có chứa văn bản&#10;&#10;Mô tả được tạo tự động">
            <a:extLst>
              <a:ext uri="{FF2B5EF4-FFF2-40B4-BE49-F238E27FC236}">
                <a16:creationId xmlns:a16="http://schemas.microsoft.com/office/drawing/2014/main" id="{E65F0EAB-F828-DC26-6082-9BEEEABB1F87}"/>
              </a:ext>
            </a:extLst>
          </p:cNvPr>
          <p:cNvPicPr>
            <a:picLocks noChangeAspect="1"/>
          </p:cNvPicPr>
          <p:nvPr/>
        </p:nvPicPr>
        <p:blipFill rotWithShape="1">
          <a:blip r:embed="rId2">
            <a:extLst>
              <a:ext uri="{28A0092B-C50C-407E-A947-70E740481C1C}">
                <a14:useLocalDpi xmlns:a14="http://schemas.microsoft.com/office/drawing/2010/main" val="0"/>
              </a:ext>
            </a:extLst>
          </a:blip>
          <a:srcRect l="10490" t="61586" r="48394" b="8886"/>
          <a:stretch/>
        </p:blipFill>
        <p:spPr>
          <a:xfrm>
            <a:off x="1046720" y="3857295"/>
            <a:ext cx="4194225" cy="2453291"/>
          </a:xfrm>
          <a:prstGeom prst="rect">
            <a:avLst/>
          </a:prstGeom>
          <a:ln>
            <a:noFill/>
          </a:ln>
          <a:effectLst>
            <a:softEdge rad="112500"/>
          </a:effectLst>
        </p:spPr>
      </p:pic>
      <p:pic>
        <p:nvPicPr>
          <p:cNvPr id="10" name="Hình ảnh 9" descr="Ảnh có chứa văn bản&#10;&#10;Mô tả được tạo tự động">
            <a:extLst>
              <a:ext uri="{FF2B5EF4-FFF2-40B4-BE49-F238E27FC236}">
                <a16:creationId xmlns:a16="http://schemas.microsoft.com/office/drawing/2014/main" id="{7115C11D-2B80-87F0-3572-2D640094D355}"/>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1206" r="8884" b="9266"/>
          <a:stretch/>
        </p:blipFill>
        <p:spPr>
          <a:xfrm>
            <a:off x="5240945" y="3857295"/>
            <a:ext cx="4194225" cy="2453291"/>
          </a:xfrm>
          <a:prstGeom prst="rect">
            <a:avLst/>
          </a:prstGeom>
          <a:ln>
            <a:noFill/>
          </a:ln>
          <a:effectLst>
            <a:softEdge rad="112500"/>
          </a:effectLst>
        </p:spPr>
      </p:pic>
      <p:pic>
        <p:nvPicPr>
          <p:cNvPr id="3" name="Hình ảnh 2" descr="Ảnh có chứa văn bản&#10;&#10;Mô tả được tạo tự động">
            <a:extLst>
              <a:ext uri="{FF2B5EF4-FFF2-40B4-BE49-F238E27FC236}">
                <a16:creationId xmlns:a16="http://schemas.microsoft.com/office/drawing/2014/main" id="{0164EC0D-78DF-1216-373C-DE84C1E2A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5170" y="5069996"/>
            <a:ext cx="2756830" cy="1769467"/>
          </a:xfrm>
          <a:prstGeom prst="rect">
            <a:avLst/>
          </a:prstGeom>
        </p:spPr>
      </p:pic>
    </p:spTree>
    <p:extLst>
      <p:ext uri="{BB962C8B-B14F-4D97-AF65-F5344CB8AC3E}">
        <p14:creationId xmlns:p14="http://schemas.microsoft.com/office/powerpoint/2010/main" val="15901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DED7334-4768-92BF-EEEC-31786705C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714" y="1614037"/>
            <a:ext cx="6428572" cy="3629926"/>
          </a:xfrm>
          <a:prstGeom prst="rect">
            <a:avLst/>
          </a:prstGeom>
        </p:spPr>
      </p:pic>
    </p:spTree>
    <p:extLst>
      <p:ext uri="{BB962C8B-B14F-4D97-AF65-F5344CB8AC3E}">
        <p14:creationId xmlns:p14="http://schemas.microsoft.com/office/powerpoint/2010/main" val="2800645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8AC7E06-226F-33C7-261B-31AD4D5C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69" y="1259357"/>
            <a:ext cx="6248461" cy="4339286"/>
          </a:xfrm>
          <a:prstGeom prst="rect">
            <a:avLst/>
          </a:prstGeom>
        </p:spPr>
      </p:pic>
    </p:spTree>
    <p:extLst>
      <p:ext uri="{BB962C8B-B14F-4D97-AF65-F5344CB8AC3E}">
        <p14:creationId xmlns:p14="http://schemas.microsoft.com/office/powerpoint/2010/main" val="29546366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TotalTime>
  <Words>254</Words>
  <Application>Microsoft Office PowerPoint</Application>
  <PresentationFormat>Widescreen</PresentationFormat>
  <Paragraphs>22</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#9Slide04 SFU Belle</vt:lpstr>
      <vt:lpstr>Arial</vt:lpstr>
      <vt:lpstr>AvantGarde</vt:lpstr>
      <vt:lpstr>Calibri</vt:lpstr>
      <vt:lpstr>HP-087</vt:lpstr>
      <vt:lpstr>ITC Avant Garde Std Bk</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Hà Nguyễn Thị Thu</cp:lastModifiedBy>
  <cp:revision>19</cp:revision>
  <dcterms:created xsi:type="dcterms:W3CDTF">2021-12-21T12:51:08Z</dcterms:created>
  <dcterms:modified xsi:type="dcterms:W3CDTF">2022-10-09T09:36:05Z</dcterms:modified>
</cp:coreProperties>
</file>