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30"/>
  </p:notesMasterIdLst>
  <p:sldIdLst>
    <p:sldId id="314" r:id="rId2"/>
    <p:sldId id="256" r:id="rId3"/>
    <p:sldId id="257" r:id="rId4"/>
    <p:sldId id="287" r:id="rId5"/>
    <p:sldId id="266" r:id="rId6"/>
    <p:sldId id="261" r:id="rId7"/>
    <p:sldId id="270" r:id="rId8"/>
    <p:sldId id="271" r:id="rId9"/>
    <p:sldId id="274" r:id="rId10"/>
    <p:sldId id="276" r:id="rId11"/>
    <p:sldId id="277" r:id="rId12"/>
    <p:sldId id="275" r:id="rId13"/>
    <p:sldId id="315" r:id="rId14"/>
    <p:sldId id="263" r:id="rId15"/>
    <p:sldId id="316" r:id="rId16"/>
    <p:sldId id="262" r:id="rId17"/>
    <p:sldId id="280" r:id="rId18"/>
    <p:sldId id="281" r:id="rId19"/>
    <p:sldId id="282" r:id="rId20"/>
    <p:sldId id="283" r:id="rId21"/>
    <p:sldId id="284" r:id="rId22"/>
    <p:sldId id="260" r:id="rId23"/>
    <p:sldId id="285" r:id="rId24"/>
    <p:sldId id="288" r:id="rId25"/>
    <p:sldId id="286" r:id="rId26"/>
    <p:sldId id="291" r:id="rId27"/>
    <p:sldId id="264" r:id="rId28"/>
    <p:sldId id="2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CC"/>
    <a:srgbClr val="262626"/>
    <a:srgbClr val="7DCC32"/>
    <a:srgbClr val="ABDA2A"/>
    <a:srgbClr val="FFFFFF"/>
    <a:srgbClr val="FFC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2" autoAdjust="0"/>
    <p:restoredTop sz="70159" autoAdjust="0"/>
  </p:normalViewPr>
  <p:slideViewPr>
    <p:cSldViewPr snapToGrid="0">
      <p:cViewPr varScale="1">
        <p:scale>
          <a:sx n="63" d="100"/>
          <a:sy n="63" d="100"/>
        </p:scale>
        <p:origin x="700" y="56"/>
      </p:cViewPr>
      <p:guideLst/>
    </p:cSldViewPr>
  </p:slideViewPr>
  <p:notesTextViewPr>
    <p:cViewPr>
      <p:scale>
        <a:sx n="150" d="100"/>
        <a:sy n="150" d="100"/>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D0E66-46D7-4B7D-BA28-7A85180D5968}" type="datetimeFigureOut">
              <a:rPr lang="en-US" smtClean="0"/>
              <a:t>10/9/2022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64898D-60F4-4B9F-BB41-F03D4893E50F}" type="slidenum">
              <a:rPr lang="en-US" smtClean="0"/>
              <a:t>‹#›</a:t>
            </a:fld>
            <a:endParaRPr lang="en-US"/>
          </a:p>
        </p:txBody>
      </p:sp>
    </p:spTree>
    <p:extLst>
      <p:ext uri="{BB962C8B-B14F-4D97-AF65-F5344CB8AC3E}">
        <p14:creationId xmlns:p14="http://schemas.microsoft.com/office/powerpoint/2010/main" val="2070548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Giáo viên gõ đáp án hs chọn vào từng ô trên màn hình trình chiếu</a:t>
            </a:r>
          </a:p>
          <a:p>
            <a:r>
              <a:rPr lang="en-US"/>
              <a:t>- Bài này tổ chức trò chơi xếp thẻ gắn lên bảng , thi xem đội nào gắn nhanh – đúng là hay nhất ^^</a:t>
            </a:r>
          </a:p>
        </p:txBody>
      </p:sp>
      <p:sp>
        <p:nvSpPr>
          <p:cNvPr id="4" name="Chỗ dành sẵn cho Số hiệu Bản chiếu 3"/>
          <p:cNvSpPr>
            <a:spLocks noGrp="1"/>
          </p:cNvSpPr>
          <p:nvPr>
            <p:ph type="sldNum" sz="quarter" idx="5"/>
          </p:nvPr>
        </p:nvSpPr>
        <p:spPr/>
        <p:txBody>
          <a:bodyPr/>
          <a:lstStyle/>
          <a:p>
            <a:fld id="{FD64898D-60F4-4B9F-BB41-F03D4893E50F}" type="slidenum">
              <a:rPr lang="en-US" smtClean="0"/>
              <a:t>23</a:t>
            </a:fld>
            <a:endParaRPr lang="en-US"/>
          </a:p>
        </p:txBody>
      </p:sp>
    </p:spTree>
    <p:extLst>
      <p:ext uri="{BB962C8B-B14F-4D97-AF65-F5344CB8AC3E}">
        <p14:creationId xmlns:p14="http://schemas.microsoft.com/office/powerpoint/2010/main" val="929486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Giáo viên gõ đáp án hs chọn vào từng ô trên màn hình trình chiếu</a:t>
            </a:r>
          </a:p>
          <a:p>
            <a:r>
              <a:rPr lang="en-US"/>
              <a:t>- Bài này tổ chức trò chơi xếp thẻ gắn lên bảng , thi xem đội nào gắn nhanh – đúng là hay nhất ^^</a:t>
            </a:r>
          </a:p>
        </p:txBody>
      </p:sp>
      <p:sp>
        <p:nvSpPr>
          <p:cNvPr id="4" name="Chỗ dành sẵn cho Số hiệu Bản chiếu 3"/>
          <p:cNvSpPr>
            <a:spLocks noGrp="1"/>
          </p:cNvSpPr>
          <p:nvPr>
            <p:ph type="sldNum" sz="quarter" idx="5"/>
          </p:nvPr>
        </p:nvSpPr>
        <p:spPr/>
        <p:txBody>
          <a:bodyPr/>
          <a:lstStyle/>
          <a:p>
            <a:fld id="{FD64898D-60F4-4B9F-BB41-F03D4893E50F}" type="slidenum">
              <a:rPr lang="en-US" smtClean="0"/>
              <a:t>24</a:t>
            </a:fld>
            <a:endParaRPr lang="en-US"/>
          </a:p>
        </p:txBody>
      </p:sp>
    </p:spTree>
    <p:extLst>
      <p:ext uri="{BB962C8B-B14F-4D97-AF65-F5344CB8AC3E}">
        <p14:creationId xmlns:p14="http://schemas.microsoft.com/office/powerpoint/2010/main" val="2567198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FD64898D-60F4-4B9F-BB41-F03D4893E50F}" type="slidenum">
              <a:rPr lang="en-US" smtClean="0"/>
              <a:t>25</a:t>
            </a:fld>
            <a:endParaRPr lang="en-US"/>
          </a:p>
        </p:txBody>
      </p:sp>
    </p:spTree>
    <p:extLst>
      <p:ext uri="{BB962C8B-B14F-4D97-AF65-F5344CB8AC3E}">
        <p14:creationId xmlns:p14="http://schemas.microsoft.com/office/powerpoint/2010/main" val="18357190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BF47EB3-531B-ABB1-8C8E-1AF79B8A4346}"/>
              </a:ext>
            </a:extLst>
          </p:cNvPr>
          <p:cNvGrpSpPr/>
          <p:nvPr userDrawn="1"/>
        </p:nvGrpSpPr>
        <p:grpSpPr>
          <a:xfrm>
            <a:off x="-51881" y="-40506"/>
            <a:ext cx="12295762" cy="2713375"/>
            <a:chOff x="-51881" y="-1175910"/>
            <a:chExt cx="12295762" cy="2713375"/>
          </a:xfrm>
        </p:grpSpPr>
        <p:sp>
          <p:nvSpPr>
            <p:cNvPr id="13" name="Rectangle 12">
              <a:extLst>
                <a:ext uri="{FF2B5EF4-FFF2-40B4-BE49-F238E27FC236}">
                  <a16:creationId xmlns:a16="http://schemas.microsoft.com/office/drawing/2014/main" id="{A3B2C702-E647-60F3-5B78-540B1397AE91}"/>
                </a:ext>
              </a:extLst>
            </p:cNvPr>
            <p:cNvSpPr/>
            <p:nvPr userDrawn="1"/>
          </p:nvSpPr>
          <p:spPr>
            <a:xfrm>
              <a:off x="-51881" y="-549104"/>
              <a:ext cx="12295762" cy="208656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a16="http://schemas.microsoft.com/office/drawing/2014/main" id="{E1D5C1D5-D96F-C2EC-5C1D-68F94175CD82}"/>
                </a:ext>
              </a:extLst>
            </p:cNvPr>
            <p:cNvSpPr/>
            <p:nvPr userDrawn="1"/>
          </p:nvSpPr>
          <p:spPr>
            <a:xfrm>
              <a:off x="-51881" y="-862507"/>
              <a:ext cx="12295762" cy="208656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FEC6DD56-68D9-7E22-8EFB-50F1379C5B79}"/>
                </a:ext>
              </a:extLst>
            </p:cNvPr>
            <p:cNvSpPr/>
            <p:nvPr userDrawn="1"/>
          </p:nvSpPr>
          <p:spPr>
            <a:xfrm>
              <a:off x="-51881" y="-1175910"/>
              <a:ext cx="12295762" cy="208656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3" name="Picture 2" descr="Logo, company name&#10;&#10;Description automatically generated">
            <a:extLst>
              <a:ext uri="{FF2B5EF4-FFF2-40B4-BE49-F238E27FC236}">
                <a16:creationId xmlns:a16="http://schemas.microsoft.com/office/drawing/2014/main" id="{757997BB-E157-E8F1-D8B4-D62DB93A55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0800" y="0"/>
            <a:ext cx="1391200" cy="1761814"/>
          </a:xfrm>
          <a:prstGeom prst="rect">
            <a:avLst/>
          </a:prstGeom>
        </p:spPr>
      </p:pic>
      <p:sp>
        <p:nvSpPr>
          <p:cNvPr id="8" name="TextBox 7">
            <a:extLst>
              <a:ext uri="{FF2B5EF4-FFF2-40B4-BE49-F238E27FC236}">
                <a16:creationId xmlns:a16="http://schemas.microsoft.com/office/drawing/2014/main" id="{7F657D12-366B-103A-5DDF-B7769EA656A2}"/>
              </a:ext>
            </a:extLst>
          </p:cNvPr>
          <p:cNvSpPr txBox="1"/>
          <p:nvPr userDrawn="1"/>
        </p:nvSpPr>
        <p:spPr>
          <a:xfrm>
            <a:off x="3373097" y="827784"/>
            <a:ext cx="8260080" cy="1323439"/>
          </a:xfrm>
          <a:prstGeom prst="rect">
            <a:avLst/>
          </a:prstGeom>
          <a:noFill/>
        </p:spPr>
        <p:txBody>
          <a:bodyPr wrap="square" rtlCol="0">
            <a:spAutoFit/>
          </a:bodyPr>
          <a:lstStyle/>
          <a:p>
            <a:pPr algn="ctr"/>
            <a:r>
              <a:rPr lang="en-US" sz="8000" dirty="0" err="1">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Tiếng</a:t>
            </a:r>
            <a:r>
              <a:rPr lang="en-US" sz="8000" dirty="0">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 </a:t>
            </a:r>
            <a:r>
              <a:rPr lang="en-US" sz="8000" dirty="0" err="1">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Việt</a:t>
            </a:r>
            <a:r>
              <a:rPr lang="en-US" sz="8000" dirty="0">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 3</a:t>
            </a:r>
          </a:p>
        </p:txBody>
      </p:sp>
      <p:pic>
        <p:nvPicPr>
          <p:cNvPr id="18" name="Picture 17">
            <a:extLst>
              <a:ext uri="{FF2B5EF4-FFF2-40B4-BE49-F238E27FC236}">
                <a16:creationId xmlns:a16="http://schemas.microsoft.com/office/drawing/2014/main" id="{8129A0D9-9B03-FEDF-B9D4-4560491131CB}"/>
              </a:ext>
            </a:extLst>
          </p:cNvPr>
          <p:cNvPicPr>
            <a:picLocks noChangeAspect="1"/>
          </p:cNvPicPr>
          <p:nvPr userDrawn="1"/>
        </p:nvPicPr>
        <p:blipFill rotWithShape="1">
          <a:blip r:embed="rId3">
            <a:duotone>
              <a:schemeClr val="accent4">
                <a:shade val="45000"/>
                <a:satMod val="135000"/>
              </a:schemeClr>
              <a:prstClr val="white"/>
            </a:duotone>
          </a:blip>
          <a:srcRect l="39046" t="29565"/>
          <a:stretch/>
        </p:blipFill>
        <p:spPr>
          <a:xfrm>
            <a:off x="-51881" y="-40506"/>
            <a:ext cx="4035682" cy="4676246"/>
          </a:xfrm>
          <a:prstGeom prst="rect">
            <a:avLst/>
          </a:prstGeom>
        </p:spPr>
      </p:pic>
      <p:sp>
        <p:nvSpPr>
          <p:cNvPr id="4" name="TextBox 3">
            <a:extLst>
              <a:ext uri="{FF2B5EF4-FFF2-40B4-BE49-F238E27FC236}">
                <a16:creationId xmlns:a16="http://schemas.microsoft.com/office/drawing/2014/main" id="{699CC354-3643-0A24-17D0-158968A6F79B}"/>
              </a:ext>
            </a:extLst>
          </p:cNvPr>
          <p:cNvSpPr txBox="1"/>
          <p:nvPr userDrawn="1"/>
        </p:nvSpPr>
        <p:spPr>
          <a:xfrm>
            <a:off x="3373097" y="805184"/>
            <a:ext cx="8260080" cy="1323439"/>
          </a:xfrm>
          <a:prstGeom prst="rect">
            <a:avLst/>
          </a:prstGeom>
          <a:noFill/>
        </p:spPr>
        <p:txBody>
          <a:bodyPr wrap="square" rtlCol="0">
            <a:spAutoFit/>
          </a:bodyPr>
          <a:lstStyle/>
          <a:p>
            <a:pPr algn="ctr"/>
            <a:r>
              <a:rPr lang="en-US" sz="8000" dirty="0" err="1">
                <a:solidFill>
                  <a:schemeClr val="accent4">
                    <a:lumMod val="20000"/>
                    <a:lumOff val="80000"/>
                  </a:schemeClr>
                </a:solidFill>
                <a:latin typeface="HP-087" panose="020B0803050302020204" pitchFamily="34" charset="0"/>
                <a:cs typeface="#9Slide03 Arima Madurai ExtraBo" panose="00000900000000000000" pitchFamily="2" charset="0"/>
              </a:rPr>
              <a:t>Tiếng</a:t>
            </a:r>
            <a:r>
              <a:rPr lang="en-US" sz="8000" dirty="0">
                <a:solidFill>
                  <a:schemeClr val="accent4">
                    <a:lumMod val="20000"/>
                    <a:lumOff val="80000"/>
                  </a:schemeClr>
                </a:solidFill>
                <a:latin typeface="HP-087" panose="020B0803050302020204" pitchFamily="34" charset="0"/>
                <a:cs typeface="#9Slide03 Arima Madurai ExtraBo" panose="00000900000000000000" pitchFamily="2" charset="0"/>
              </a:rPr>
              <a:t> </a:t>
            </a:r>
            <a:r>
              <a:rPr lang="en-US" sz="8000" dirty="0" err="1">
                <a:solidFill>
                  <a:schemeClr val="accent4">
                    <a:lumMod val="20000"/>
                    <a:lumOff val="80000"/>
                  </a:schemeClr>
                </a:solidFill>
                <a:latin typeface="HP-087" panose="020B0803050302020204" pitchFamily="34" charset="0"/>
                <a:cs typeface="#9Slide03 Arima Madurai ExtraBo" panose="00000900000000000000" pitchFamily="2" charset="0"/>
              </a:rPr>
              <a:t>Việt</a:t>
            </a:r>
            <a:r>
              <a:rPr lang="en-US" sz="8000" dirty="0">
                <a:solidFill>
                  <a:schemeClr val="accent4">
                    <a:lumMod val="20000"/>
                    <a:lumOff val="80000"/>
                  </a:schemeClr>
                </a:solidFill>
                <a:latin typeface="HP-087" panose="020B0803050302020204" pitchFamily="34" charset="0"/>
                <a:cs typeface="#9Slide03 Arima Madurai ExtraBo" panose="00000900000000000000" pitchFamily="2" charset="0"/>
              </a:rPr>
              <a:t> 3</a:t>
            </a:r>
          </a:p>
        </p:txBody>
      </p:sp>
      <p:pic>
        <p:nvPicPr>
          <p:cNvPr id="10" name="Picture 9">
            <a:extLst>
              <a:ext uri="{FF2B5EF4-FFF2-40B4-BE49-F238E27FC236}">
                <a16:creationId xmlns:a16="http://schemas.microsoft.com/office/drawing/2014/main" id="{CD32900D-9049-DADC-66A0-CBC4864F02FF}"/>
              </a:ext>
            </a:extLst>
          </p:cNvPr>
          <p:cNvPicPr>
            <a:picLocks noChangeAspect="1"/>
          </p:cNvPicPr>
          <p:nvPr userDrawn="1"/>
        </p:nvPicPr>
        <p:blipFill>
          <a:blip r:embed="rId4"/>
          <a:stretch>
            <a:fillRect/>
          </a:stretch>
        </p:blipFill>
        <p:spPr>
          <a:xfrm>
            <a:off x="5183449" y="0"/>
            <a:ext cx="4639376" cy="854037"/>
          </a:xfrm>
          <a:prstGeom prst="rect">
            <a:avLst/>
          </a:prstGeom>
        </p:spPr>
      </p:pic>
    </p:spTree>
    <p:extLst>
      <p:ext uri="{BB962C8B-B14F-4D97-AF65-F5344CB8AC3E}">
        <p14:creationId xmlns:p14="http://schemas.microsoft.com/office/powerpoint/2010/main" val="1036099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F3A5DF-6F2D-0E10-F31F-2BF72592E574}"/>
              </a:ext>
            </a:extLst>
          </p:cNvPr>
          <p:cNvPicPr>
            <a:picLocks noChangeAspect="1"/>
          </p:cNvPicPr>
          <p:nvPr userDrawn="1"/>
        </p:nvPicPr>
        <p:blipFill rotWithShape="1">
          <a:blip r:embed="rId2">
            <a:duotone>
              <a:schemeClr val="accent4">
                <a:shade val="45000"/>
                <a:satMod val="135000"/>
              </a:schemeClr>
              <a:prstClr val="white"/>
            </a:duotone>
          </a:blip>
          <a:srcRect t="58030"/>
          <a:stretch/>
        </p:blipFill>
        <p:spPr>
          <a:xfrm flipH="1" flipV="1">
            <a:off x="0" y="6097939"/>
            <a:ext cx="12192000" cy="760061"/>
          </a:xfrm>
          <a:prstGeom prst="rect">
            <a:avLst/>
          </a:prstGeom>
        </p:spPr>
      </p:pic>
      <p:pic>
        <p:nvPicPr>
          <p:cNvPr id="11" name="Picture 10">
            <a:extLst>
              <a:ext uri="{FF2B5EF4-FFF2-40B4-BE49-F238E27FC236}">
                <a16:creationId xmlns:a16="http://schemas.microsoft.com/office/drawing/2014/main" id="{54715F48-DC4A-170B-917E-1B389B5407DA}"/>
              </a:ext>
            </a:extLst>
          </p:cNvPr>
          <p:cNvPicPr>
            <a:picLocks noChangeAspect="1"/>
          </p:cNvPicPr>
          <p:nvPr userDrawn="1"/>
        </p:nvPicPr>
        <p:blipFill rotWithShape="1">
          <a:blip r:embed="rId3">
            <a:duotone>
              <a:schemeClr val="accent4">
                <a:shade val="45000"/>
                <a:satMod val="135000"/>
              </a:schemeClr>
              <a:prstClr val="white"/>
            </a:duotone>
          </a:blip>
          <a:srcRect l="4858" b="1525"/>
          <a:stretch/>
        </p:blipFill>
        <p:spPr>
          <a:xfrm>
            <a:off x="0" y="0"/>
            <a:ext cx="3659552" cy="498764"/>
          </a:xfrm>
          <a:prstGeom prst="rect">
            <a:avLst/>
          </a:prstGeom>
        </p:spPr>
      </p:pic>
    </p:spTree>
    <p:extLst>
      <p:ext uri="{BB962C8B-B14F-4D97-AF65-F5344CB8AC3E}">
        <p14:creationId xmlns:p14="http://schemas.microsoft.com/office/powerpoint/2010/main" val="1739412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F3A5DF-6F2D-0E10-F31F-2BF72592E574}"/>
              </a:ext>
            </a:extLst>
          </p:cNvPr>
          <p:cNvPicPr>
            <a:picLocks noChangeAspect="1"/>
          </p:cNvPicPr>
          <p:nvPr userDrawn="1"/>
        </p:nvPicPr>
        <p:blipFill rotWithShape="1">
          <a:blip r:embed="rId2">
            <a:duotone>
              <a:schemeClr val="accent4">
                <a:shade val="45000"/>
                <a:satMod val="135000"/>
              </a:schemeClr>
              <a:prstClr val="white"/>
            </a:duotone>
          </a:blip>
          <a:srcRect t="58030"/>
          <a:stretch/>
        </p:blipFill>
        <p:spPr>
          <a:xfrm flipH="1" flipV="1">
            <a:off x="0" y="6097939"/>
            <a:ext cx="12192000" cy="760061"/>
          </a:xfrm>
          <a:prstGeom prst="rect">
            <a:avLst/>
          </a:prstGeom>
        </p:spPr>
      </p:pic>
      <p:pic>
        <p:nvPicPr>
          <p:cNvPr id="11" name="Picture 10">
            <a:extLst>
              <a:ext uri="{FF2B5EF4-FFF2-40B4-BE49-F238E27FC236}">
                <a16:creationId xmlns:a16="http://schemas.microsoft.com/office/drawing/2014/main" id="{54715F48-DC4A-170B-917E-1B389B5407DA}"/>
              </a:ext>
            </a:extLst>
          </p:cNvPr>
          <p:cNvPicPr>
            <a:picLocks noChangeAspect="1"/>
          </p:cNvPicPr>
          <p:nvPr userDrawn="1"/>
        </p:nvPicPr>
        <p:blipFill rotWithShape="1">
          <a:blip r:embed="rId3">
            <a:duotone>
              <a:schemeClr val="accent4">
                <a:shade val="45000"/>
                <a:satMod val="135000"/>
              </a:schemeClr>
              <a:prstClr val="white"/>
            </a:duotone>
          </a:blip>
          <a:srcRect l="4858" b="1525"/>
          <a:stretch/>
        </p:blipFill>
        <p:spPr>
          <a:xfrm>
            <a:off x="0" y="0"/>
            <a:ext cx="3659552" cy="498764"/>
          </a:xfrm>
          <a:prstGeom prst="rect">
            <a:avLst/>
          </a:prstGeom>
        </p:spPr>
      </p:pic>
      <p:pic>
        <p:nvPicPr>
          <p:cNvPr id="5" name="Hình ảnh 4" descr="Ảnh có chứa văn bản, bánh xe&#10;&#10;Mô tả được tạo tự động">
            <a:extLst>
              <a:ext uri="{FF2B5EF4-FFF2-40B4-BE49-F238E27FC236}">
                <a16:creationId xmlns:a16="http://schemas.microsoft.com/office/drawing/2014/main" id="{365D5745-7E02-3905-1DAB-603EB28CCA7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48" y="411474"/>
            <a:ext cx="12070104" cy="6035052"/>
          </a:xfrm>
          <a:prstGeom prst="rect">
            <a:avLst/>
          </a:prstGeom>
        </p:spPr>
      </p:pic>
    </p:spTree>
    <p:extLst>
      <p:ext uri="{BB962C8B-B14F-4D97-AF65-F5344CB8AC3E}">
        <p14:creationId xmlns:p14="http://schemas.microsoft.com/office/powerpoint/2010/main" val="231570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任意多边形 4">
            <a:extLst>
              <a:ext uri="{FF2B5EF4-FFF2-40B4-BE49-F238E27FC236}">
                <a16:creationId xmlns:a16="http://schemas.microsoft.com/office/drawing/2014/main" id="{FAEB351D-B959-4897-B1F4-6600B9184EF1}"/>
              </a:ext>
            </a:extLst>
          </p:cNvPr>
          <p:cNvSpPr/>
          <p:nvPr userDrawn="1"/>
        </p:nvSpPr>
        <p:spPr>
          <a:xfrm>
            <a:off x="0" y="5953125"/>
            <a:ext cx="12192000" cy="904875"/>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 name="任意多边形 5">
            <a:extLst>
              <a:ext uri="{FF2B5EF4-FFF2-40B4-BE49-F238E27FC236}">
                <a16:creationId xmlns:a16="http://schemas.microsoft.com/office/drawing/2014/main" id="{8F3A2888-0977-43DD-9A71-AC932E61F402}"/>
              </a:ext>
            </a:extLst>
          </p:cNvPr>
          <p:cNvSpPr/>
          <p:nvPr userDrawn="1"/>
        </p:nvSpPr>
        <p:spPr>
          <a:xfrm>
            <a:off x="0" y="6191251"/>
            <a:ext cx="12192000" cy="666750"/>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6536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B7CD407F-3C52-8FCE-7966-3AF85B651D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887" y="0"/>
            <a:ext cx="10936225" cy="6858000"/>
          </a:xfrm>
          <a:prstGeom prst="rect">
            <a:avLst/>
          </a:prstGeom>
        </p:spPr>
      </p:pic>
      <p:sp>
        <p:nvSpPr>
          <p:cNvPr id="2" name="任意多边形 4">
            <a:extLst>
              <a:ext uri="{FF2B5EF4-FFF2-40B4-BE49-F238E27FC236}">
                <a16:creationId xmlns:a16="http://schemas.microsoft.com/office/drawing/2014/main" id="{7B04F925-C1E5-35BA-70BC-0178E7D9C75E}"/>
              </a:ext>
            </a:extLst>
          </p:cNvPr>
          <p:cNvSpPr/>
          <p:nvPr userDrawn="1"/>
        </p:nvSpPr>
        <p:spPr>
          <a:xfrm>
            <a:off x="0" y="5953125"/>
            <a:ext cx="12192000" cy="904875"/>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任意多边形 5">
            <a:extLst>
              <a:ext uri="{FF2B5EF4-FFF2-40B4-BE49-F238E27FC236}">
                <a16:creationId xmlns:a16="http://schemas.microsoft.com/office/drawing/2014/main" id="{181ACF88-E471-25EC-B95E-D568948CEDD1}"/>
              </a:ext>
            </a:extLst>
          </p:cNvPr>
          <p:cNvSpPr/>
          <p:nvPr userDrawn="1"/>
        </p:nvSpPr>
        <p:spPr>
          <a:xfrm>
            <a:off x="0" y="6191251"/>
            <a:ext cx="12192000" cy="666750"/>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19778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63CFB0B0-04AC-645B-A78C-183C4B379E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6258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ố trí Tùy chỉnh">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82EDC1C8-E89D-8EC0-E94B-41F5AC344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56150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C3E9CB06-D635-27D3-FC9B-D198E843A6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8053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10/9/2022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02708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902501"/>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8" r:id="rId3"/>
    <p:sldLayoutId id="2147483655" r:id="rId4"/>
    <p:sldLayoutId id="2147483656" r:id="rId5"/>
    <p:sldLayoutId id="2147483657" r:id="rId6"/>
    <p:sldLayoutId id="2147483660" r:id="rId7"/>
    <p:sldLayoutId id="2147483659" r:id="rId8"/>
    <p:sldLayoutId id="214748366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control" Target="../activeX/activeX3.xml"/><Relationship Id="rId7" Type="http://schemas.microsoft.com/office/2007/relationships/hdphoto" Target="../media/hdphoto1.wdp"/><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image" Target="../media/image28.png"/><Relationship Id="rId5" Type="http://schemas.openxmlformats.org/officeDocument/2006/relationships/notesSlide" Target="../notesSlides/notesSlide1.xml"/><Relationship Id="rId10" Type="http://schemas.openxmlformats.org/officeDocument/2006/relationships/image" Target="../media/image31.wmf"/><Relationship Id="rId4" Type="http://schemas.openxmlformats.org/officeDocument/2006/relationships/slideLayout" Target="../slideLayouts/slideLayout2.xml"/><Relationship Id="rId9" Type="http://schemas.openxmlformats.org/officeDocument/2006/relationships/image" Target="../media/image30.wmf"/></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3"/>
            <a:ext cx="8204823"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1" y="3937000"/>
            <a:ext cx="8561117" cy="282635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4"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4"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4"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0" y="816748"/>
            <a:ext cx="1308555"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975177" y="4902200"/>
            <a:ext cx="6070658" cy="923215"/>
          </a:xfrm>
          <a:prstGeom prst="rect">
            <a:avLst/>
          </a:prstGeom>
          <a:noFill/>
        </p:spPr>
        <p:txBody>
          <a:bodyPr wrap="none" lIns="91324" tIns="45663" rIns="91324" bIns="45663">
            <a:spAutoFit/>
          </a:bodyPr>
          <a:lstStyle/>
          <a:p>
            <a:pPr algn="ctr">
              <a:defRPr/>
            </a:pPr>
            <a:r>
              <a:rPr lang="en-US" sz="54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54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184BB4C5-C204-FC3B-A234-992632B583D0}"/>
              </a:ext>
            </a:extLst>
          </p:cNvPr>
          <p:cNvSpPr txBox="1"/>
          <p:nvPr/>
        </p:nvSpPr>
        <p:spPr>
          <a:xfrm>
            <a:off x="3594100" y="127000"/>
            <a:ext cx="5486400" cy="707886"/>
          </a:xfrm>
          <a:prstGeom prst="rect">
            <a:avLst/>
          </a:prstGeom>
          <a:noFill/>
        </p:spPr>
        <p:txBody>
          <a:bodyPr wrap="square" rtlCol="0">
            <a:spAutoFit/>
          </a:bodyPr>
          <a:lstStyle/>
          <a:p>
            <a:pPr algn="ctr"/>
            <a:r>
              <a:rPr lang="en-US" sz="4000" b="1">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AvantGarde" panose="00000400000000000000" pitchFamily="2" charset="0"/>
                <a:cs typeface="Times New Roman" panose="02020603050405020304" pitchFamily="18" charset="0"/>
              </a:rPr>
              <a:t>LUYỆN CÂU DÀI</a:t>
            </a:r>
          </a:p>
        </p:txBody>
      </p:sp>
      <p:sp>
        <p:nvSpPr>
          <p:cNvPr id="4" name="Hộp Văn bản 3">
            <a:extLst>
              <a:ext uri="{FF2B5EF4-FFF2-40B4-BE49-F238E27FC236}">
                <a16:creationId xmlns:a16="http://schemas.microsoft.com/office/drawing/2014/main" id="{36CF3BA4-4B90-D3E2-CC65-208CEA450D48}"/>
              </a:ext>
            </a:extLst>
          </p:cNvPr>
          <p:cNvSpPr txBox="1"/>
          <p:nvPr/>
        </p:nvSpPr>
        <p:spPr>
          <a:xfrm>
            <a:off x="716604" y="2276432"/>
            <a:ext cx="10758792" cy="1323439"/>
          </a:xfrm>
          <a:prstGeom prst="rect">
            <a:avLst/>
          </a:prstGeom>
          <a:noFill/>
        </p:spPr>
        <p:txBody>
          <a:bodyPr wrap="square">
            <a:spAutoFit/>
          </a:bodyPr>
          <a:lstStyle/>
          <a:p>
            <a:r>
              <a:rPr lang="en-US" sz="40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Nhưng không may, ông già Nô-en bị ốm nên chỉ có tuần lộc vừa kéo xe vừa phát quà.</a:t>
            </a:r>
            <a:endParaRPr lang="en-US" sz="4000">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8A52F81D-5083-A176-09DC-15804E301E34}"/>
              </a:ext>
            </a:extLst>
          </p:cNvPr>
          <p:cNvSpPr txBox="1"/>
          <p:nvPr/>
        </p:nvSpPr>
        <p:spPr>
          <a:xfrm>
            <a:off x="4676224" y="2197184"/>
            <a:ext cx="444500" cy="830997"/>
          </a:xfrm>
          <a:prstGeom prst="rect">
            <a:avLst/>
          </a:prstGeom>
          <a:noFill/>
        </p:spPr>
        <p:txBody>
          <a:bodyPr wrap="square" rtlCol="0">
            <a:spAutoFit/>
          </a:bodyPr>
          <a:lstStyle/>
          <a:p>
            <a:r>
              <a:rPr lang="en-US" sz="48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3" name="Hộp Văn bản 2">
            <a:extLst>
              <a:ext uri="{FF2B5EF4-FFF2-40B4-BE49-F238E27FC236}">
                <a16:creationId xmlns:a16="http://schemas.microsoft.com/office/drawing/2014/main" id="{51B56E55-550B-DC1D-EDF5-0A28042AA1C0}"/>
              </a:ext>
            </a:extLst>
          </p:cNvPr>
          <p:cNvSpPr txBox="1"/>
          <p:nvPr/>
        </p:nvSpPr>
        <p:spPr>
          <a:xfrm>
            <a:off x="9350422" y="2197184"/>
            <a:ext cx="444500" cy="830997"/>
          </a:xfrm>
          <a:prstGeom prst="rect">
            <a:avLst/>
          </a:prstGeom>
          <a:noFill/>
        </p:spPr>
        <p:txBody>
          <a:bodyPr wrap="square" rtlCol="0">
            <a:spAutoFit/>
          </a:bodyPr>
          <a:lstStyle/>
          <a:p>
            <a:r>
              <a:rPr lang="en-US" sz="48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6" name="Hộp Văn bản 5">
            <a:extLst>
              <a:ext uri="{FF2B5EF4-FFF2-40B4-BE49-F238E27FC236}">
                <a16:creationId xmlns:a16="http://schemas.microsoft.com/office/drawing/2014/main" id="{F61E9A27-0763-78DC-C78A-F874B77C91C1}"/>
              </a:ext>
            </a:extLst>
          </p:cNvPr>
          <p:cNvSpPr txBox="1"/>
          <p:nvPr/>
        </p:nvSpPr>
        <p:spPr>
          <a:xfrm>
            <a:off x="3046953" y="2848122"/>
            <a:ext cx="444500" cy="830997"/>
          </a:xfrm>
          <a:prstGeom prst="rect">
            <a:avLst/>
          </a:prstGeom>
          <a:noFill/>
        </p:spPr>
        <p:txBody>
          <a:bodyPr wrap="square" rtlCol="0">
            <a:spAutoFit/>
          </a:bodyPr>
          <a:lstStyle/>
          <a:p>
            <a:r>
              <a:rPr lang="en-US" sz="48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7" name="Hộp Văn bản 6">
            <a:extLst>
              <a:ext uri="{FF2B5EF4-FFF2-40B4-BE49-F238E27FC236}">
                <a16:creationId xmlns:a16="http://schemas.microsoft.com/office/drawing/2014/main" id="{28FE4B25-A7BA-4772-B68F-D7E3646A1F4D}"/>
              </a:ext>
            </a:extLst>
          </p:cNvPr>
          <p:cNvSpPr txBox="1"/>
          <p:nvPr/>
        </p:nvSpPr>
        <p:spPr>
          <a:xfrm>
            <a:off x="5481817" y="2808498"/>
            <a:ext cx="444500" cy="830997"/>
          </a:xfrm>
          <a:prstGeom prst="rect">
            <a:avLst/>
          </a:prstGeom>
          <a:noFill/>
        </p:spPr>
        <p:txBody>
          <a:bodyPr wrap="square" rtlCol="0">
            <a:spAutoFit/>
          </a:bodyPr>
          <a:lstStyle/>
          <a:p>
            <a:r>
              <a:rPr lang="en-US" sz="48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10" name="Nhóm 9">
            <a:extLst>
              <a:ext uri="{FF2B5EF4-FFF2-40B4-BE49-F238E27FC236}">
                <a16:creationId xmlns:a16="http://schemas.microsoft.com/office/drawing/2014/main" id="{302D4BE3-ED53-E1B1-80FC-BE8CEBE95FD3}"/>
              </a:ext>
            </a:extLst>
          </p:cNvPr>
          <p:cNvGrpSpPr/>
          <p:nvPr/>
        </p:nvGrpSpPr>
        <p:grpSpPr>
          <a:xfrm>
            <a:off x="8642563" y="2839160"/>
            <a:ext cx="550246" cy="830998"/>
            <a:chOff x="8401822" y="2768873"/>
            <a:chExt cx="550246" cy="830998"/>
          </a:xfrm>
        </p:grpSpPr>
        <p:sp>
          <p:nvSpPr>
            <p:cNvPr id="8" name="Hộp Văn bản 7">
              <a:extLst>
                <a:ext uri="{FF2B5EF4-FFF2-40B4-BE49-F238E27FC236}">
                  <a16:creationId xmlns:a16="http://schemas.microsoft.com/office/drawing/2014/main" id="{D41181CF-FE8F-DF4C-54D6-C951B8335A00}"/>
                </a:ext>
              </a:extLst>
            </p:cNvPr>
            <p:cNvSpPr txBox="1"/>
            <p:nvPr/>
          </p:nvSpPr>
          <p:spPr>
            <a:xfrm>
              <a:off x="8401822" y="2768874"/>
              <a:ext cx="444500" cy="830997"/>
            </a:xfrm>
            <a:prstGeom prst="rect">
              <a:avLst/>
            </a:prstGeom>
            <a:noFill/>
          </p:spPr>
          <p:txBody>
            <a:bodyPr wrap="square" rtlCol="0">
              <a:spAutoFit/>
            </a:bodyPr>
            <a:lstStyle/>
            <a:p>
              <a:r>
                <a:rPr lang="en-US" sz="48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9" name="Hộp Văn bản 8">
              <a:extLst>
                <a:ext uri="{FF2B5EF4-FFF2-40B4-BE49-F238E27FC236}">
                  <a16:creationId xmlns:a16="http://schemas.microsoft.com/office/drawing/2014/main" id="{671978B7-1044-C98C-B9D8-43917A2D1314}"/>
                </a:ext>
              </a:extLst>
            </p:cNvPr>
            <p:cNvSpPr txBox="1"/>
            <p:nvPr/>
          </p:nvSpPr>
          <p:spPr>
            <a:xfrm>
              <a:off x="8507568" y="2768873"/>
              <a:ext cx="444500" cy="830997"/>
            </a:xfrm>
            <a:prstGeom prst="rect">
              <a:avLst/>
            </a:prstGeom>
            <a:noFill/>
          </p:spPr>
          <p:txBody>
            <a:bodyPr wrap="square" rtlCol="0">
              <a:spAutoFit/>
            </a:bodyPr>
            <a:lstStyle/>
            <a:p>
              <a:r>
                <a:rPr lang="en-US" sz="48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grpSp>
    </p:spTree>
    <p:extLst>
      <p:ext uri="{BB962C8B-B14F-4D97-AF65-F5344CB8AC3E}">
        <p14:creationId xmlns:p14="http://schemas.microsoft.com/office/powerpoint/2010/main" val="161131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22" presetClass="entr" presetSubtype="1"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3"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BB7666CA-3460-5DDD-4275-CD3590F225FF}"/>
              </a:ext>
            </a:extLst>
          </p:cNvPr>
          <p:cNvSpPr txBox="1"/>
          <p:nvPr/>
        </p:nvSpPr>
        <p:spPr>
          <a:xfrm>
            <a:off x="362674" y="520859"/>
            <a:ext cx="11674998" cy="6370975"/>
          </a:xfrm>
          <a:prstGeom prst="rect">
            <a:avLst/>
          </a:prstGeom>
          <a:solidFill>
            <a:srgbClr val="FFFFFF">
              <a:alpha val="69804"/>
            </a:srgbClr>
          </a:solidFill>
        </p:spPr>
        <p:txBody>
          <a:bodyPr wrap="square" rtlCol="0">
            <a:spAutoFit/>
          </a:bodyPr>
          <a:lstStyle/>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Mi-sa là một chú gấu bông rất dễ thương. Nhưng sáng nay, cô chủ bỗng túm lấy chú, bỏ vào nhà kho. Mi-sa tủi thân, bèn lách qua cái lỗ mèo chui rồi bỏ đi.</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Chú đi mãi, thấm mệt, bèn trèo lên chạc cây cao và ngủ một giấc.</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Khi chú gấu tỉnh dậy, trời đã tối. Bỗng chú nghe thấy tiếng nhạc leng keng. Rồi một chiếc xe tuần lộc hiện ra. Đó là xe đi phát đồ chơi cho trẻ nhỏ. Bởi vì đêm ấy là đêm Giáng sinh rồi. Nhưng không may, Ông già Nô-en bị ốm nên chỉ có tuần lộc vừa kéo xe vừa phát quà.</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Tuần lộc gặp Mi-sa thì mừng lắm, bảo:</a:t>
            </a:r>
          </a:p>
          <a:p>
            <a:pPr marL="1257300" lvl="2" indent="-342900">
              <a:buFontTx/>
              <a:buChar char="-"/>
            </a:pPr>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Trèo lên xe đi! Bạn giúp mình phát quà nhé!</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Cỗ xe bay trong tuyết. Trời nhiều sao quá, sáng như ban ngày.</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Mi-sa lần lượt đặt ở mỗi nhà một thứ đồ chơi.</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Cuối cùng, cỗ xe đến một túp lều. Nhưng túi đồ chơi chẳng còn gì. Tuần lộc rền rĩ. Trong lều có một cậu bé đang ốm. Sáng mai thức dậy, chắc cậu bé sẽ rất thất vọng nếu thấy đôi ủng đựng quà Giáng sinh rỗng không.</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Mi-sa thở dài. Rồi chú nhấc cao chân, bước vào túp lều. Chú ngồi lên chiếc ủng và chờ trời sáng.</a:t>
            </a:r>
          </a:p>
          <a:p>
            <a:pPr algn="r"/>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MA_RI CÔN_MÔNG (Vũ Tú Nam dịch)</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520633" y="23146"/>
            <a:ext cx="5150734" cy="646331"/>
          </a:xfrm>
          <a:prstGeom prst="rect">
            <a:avLst/>
          </a:prstGeom>
          <a:noFill/>
        </p:spPr>
        <p:txBody>
          <a:bodyPr wrap="square" rtlCol="0">
            <a:spAutoFit/>
          </a:bodyPr>
          <a:lstStyle/>
          <a:p>
            <a:pPr algn="ctr"/>
            <a:r>
              <a:rPr lang="en-US" sz="3600" b="1">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Chú gấu Mi-sa</a:t>
            </a:r>
          </a:p>
        </p:txBody>
      </p:sp>
      <p:grpSp>
        <p:nvGrpSpPr>
          <p:cNvPr id="2" name="Nhóm 1">
            <a:extLst>
              <a:ext uri="{FF2B5EF4-FFF2-40B4-BE49-F238E27FC236}">
                <a16:creationId xmlns:a16="http://schemas.microsoft.com/office/drawing/2014/main" id="{0FD681A9-A377-57AB-076F-F6F4747D7746}"/>
              </a:ext>
            </a:extLst>
          </p:cNvPr>
          <p:cNvGrpSpPr/>
          <p:nvPr/>
        </p:nvGrpSpPr>
        <p:grpSpPr>
          <a:xfrm>
            <a:off x="3189237" y="6116197"/>
            <a:ext cx="3291530" cy="713772"/>
            <a:chOff x="508724" y="6144228"/>
            <a:chExt cx="3291530" cy="713772"/>
          </a:xfrm>
        </p:grpSpPr>
        <p:sp>
          <p:nvSpPr>
            <p:cNvPr id="3" name="Hình chữ nhật: Góc Tròn 2">
              <a:extLst>
                <a:ext uri="{FF2B5EF4-FFF2-40B4-BE49-F238E27FC236}">
                  <a16:creationId xmlns:a16="http://schemas.microsoft.com/office/drawing/2014/main" id="{9B097AB0-C782-7B97-2346-D9FF860BFFAF}"/>
                </a:ext>
              </a:extLst>
            </p:cNvPr>
            <p:cNvSpPr/>
            <p:nvPr/>
          </p:nvSpPr>
          <p:spPr>
            <a:xfrm>
              <a:off x="548471" y="6177626"/>
              <a:ext cx="3251783"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6" name="Nhóm 5">
              <a:extLst>
                <a:ext uri="{FF2B5EF4-FFF2-40B4-BE49-F238E27FC236}">
                  <a16:creationId xmlns:a16="http://schemas.microsoft.com/office/drawing/2014/main" id="{4EDE5953-EAC2-9481-B3F6-FB031E641AE5}"/>
                </a:ext>
              </a:extLst>
            </p:cNvPr>
            <p:cNvGrpSpPr/>
            <p:nvPr/>
          </p:nvGrpSpPr>
          <p:grpSpPr>
            <a:xfrm>
              <a:off x="508724" y="6144228"/>
              <a:ext cx="713772" cy="713772"/>
              <a:chOff x="508724" y="6144228"/>
              <a:chExt cx="713772" cy="713772"/>
            </a:xfrm>
          </p:grpSpPr>
          <p:sp>
            <p:nvSpPr>
              <p:cNvPr id="7" name="Hình Bầu dục 6">
                <a:extLst>
                  <a:ext uri="{FF2B5EF4-FFF2-40B4-BE49-F238E27FC236}">
                    <a16:creationId xmlns:a16="http://schemas.microsoft.com/office/drawing/2014/main" id="{4E51844B-735E-FC12-C7A0-E804E88E402B}"/>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Hình Bầu dục 13">
                <a:extLst>
                  <a:ext uri="{FF2B5EF4-FFF2-40B4-BE49-F238E27FC236}">
                    <a16:creationId xmlns:a16="http://schemas.microsoft.com/office/drawing/2014/main" id="{55073DF6-FFDD-3434-126E-95B407069750}"/>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Times New Roman" panose="02020603050405020304" pitchFamily="18" charset="0"/>
                    <a:cs typeface="Times New Roman" panose="02020603050405020304" pitchFamily="18" charset="0"/>
                  </a:rPr>
                  <a:t>4</a:t>
                </a:r>
              </a:p>
            </p:txBody>
          </p:sp>
        </p:grpSp>
      </p:grpSp>
      <p:sp>
        <p:nvSpPr>
          <p:cNvPr id="15" name="Hộp Văn bản 14">
            <a:extLst>
              <a:ext uri="{FF2B5EF4-FFF2-40B4-BE49-F238E27FC236}">
                <a16:creationId xmlns:a16="http://schemas.microsoft.com/office/drawing/2014/main" id="{71E97425-684A-DFE2-0D06-564664F762F0}"/>
              </a:ext>
            </a:extLst>
          </p:cNvPr>
          <p:cNvSpPr txBox="1"/>
          <p:nvPr/>
        </p:nvSpPr>
        <p:spPr>
          <a:xfrm>
            <a:off x="3856644" y="6213975"/>
            <a:ext cx="2725573" cy="523220"/>
          </a:xfrm>
          <a:prstGeom prst="rect">
            <a:avLst/>
          </a:prstGeom>
          <a:noFill/>
        </p:spPr>
        <p:txBody>
          <a:bodyPr wrap="square" rtlCol="0">
            <a:spAutoFit/>
          </a:bodyPr>
          <a:lstStyle/>
          <a:p>
            <a:r>
              <a:rPr lang="en-US" sz="2800" b="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Nối tiếp đoạn</a:t>
            </a:r>
          </a:p>
        </p:txBody>
      </p:sp>
      <p:sp>
        <p:nvSpPr>
          <p:cNvPr id="16" name="Hộp Văn bản 15">
            <a:extLst>
              <a:ext uri="{FF2B5EF4-FFF2-40B4-BE49-F238E27FC236}">
                <a16:creationId xmlns:a16="http://schemas.microsoft.com/office/drawing/2014/main" id="{5F4378ED-0846-211B-F8C2-F9541689250B}"/>
              </a:ext>
            </a:extLst>
          </p:cNvPr>
          <p:cNvSpPr txBox="1"/>
          <p:nvPr/>
        </p:nvSpPr>
        <p:spPr>
          <a:xfrm>
            <a:off x="4875497" y="2293182"/>
            <a:ext cx="4445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17" name="Hộp Văn bản 16">
            <a:extLst>
              <a:ext uri="{FF2B5EF4-FFF2-40B4-BE49-F238E27FC236}">
                <a16:creationId xmlns:a16="http://schemas.microsoft.com/office/drawing/2014/main" id="{3F8F1587-9DF6-7D68-BC79-79F1AE603E55}"/>
              </a:ext>
            </a:extLst>
          </p:cNvPr>
          <p:cNvSpPr txBox="1"/>
          <p:nvPr/>
        </p:nvSpPr>
        <p:spPr>
          <a:xfrm>
            <a:off x="3972436" y="888636"/>
            <a:ext cx="1478346" cy="461665"/>
          </a:xfrm>
          <a:prstGeom prst="rect">
            <a:avLst/>
          </a:prstGeom>
          <a:noFill/>
        </p:spPr>
        <p:txBody>
          <a:bodyPr wrap="square" rtlCol="0">
            <a:spAutoFit/>
          </a:bodyPr>
          <a:lstStyle/>
          <a:p>
            <a:r>
              <a:rPr lang="en-US" sz="2400" b="1">
                <a:ln w="19050">
                  <a:solidFill>
                    <a:srgbClr val="FF000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tủi thân</a:t>
            </a:r>
          </a:p>
        </p:txBody>
      </p:sp>
      <p:sp>
        <p:nvSpPr>
          <p:cNvPr id="18" name="Hộp Văn bản 17">
            <a:extLst>
              <a:ext uri="{FF2B5EF4-FFF2-40B4-BE49-F238E27FC236}">
                <a16:creationId xmlns:a16="http://schemas.microsoft.com/office/drawing/2014/main" id="{D00574EF-9C23-2ADE-0553-DABE0B65AE07}"/>
              </a:ext>
            </a:extLst>
          </p:cNvPr>
          <p:cNvSpPr txBox="1"/>
          <p:nvPr/>
        </p:nvSpPr>
        <p:spPr>
          <a:xfrm>
            <a:off x="5920767" y="1250497"/>
            <a:ext cx="1478346" cy="461665"/>
          </a:xfrm>
          <a:prstGeom prst="rect">
            <a:avLst/>
          </a:prstGeom>
          <a:noFill/>
        </p:spPr>
        <p:txBody>
          <a:bodyPr wrap="square" rtlCol="0">
            <a:spAutoFit/>
          </a:bodyPr>
          <a:lstStyle/>
          <a:p>
            <a:r>
              <a:rPr lang="en-US" sz="2400" b="1">
                <a:ln w="19050">
                  <a:solidFill>
                    <a:srgbClr val="FF000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chạc cây</a:t>
            </a:r>
          </a:p>
        </p:txBody>
      </p:sp>
      <p:sp>
        <p:nvSpPr>
          <p:cNvPr id="19" name="Hộp Văn bản 18">
            <a:extLst>
              <a:ext uri="{FF2B5EF4-FFF2-40B4-BE49-F238E27FC236}">
                <a16:creationId xmlns:a16="http://schemas.microsoft.com/office/drawing/2014/main" id="{4544FAD7-72F0-95CB-27CE-F34DC0261965}"/>
              </a:ext>
            </a:extLst>
          </p:cNvPr>
          <p:cNvSpPr txBox="1"/>
          <p:nvPr/>
        </p:nvSpPr>
        <p:spPr>
          <a:xfrm>
            <a:off x="2040864" y="2000485"/>
            <a:ext cx="2155925" cy="461665"/>
          </a:xfrm>
          <a:prstGeom prst="rect">
            <a:avLst/>
          </a:prstGeom>
          <a:noFill/>
        </p:spPr>
        <p:txBody>
          <a:bodyPr wrap="square" rtlCol="0">
            <a:spAutoFit/>
          </a:bodyPr>
          <a:lstStyle/>
          <a:p>
            <a:r>
              <a:rPr lang="en-US" sz="2400" b="1">
                <a:ln w="19050">
                  <a:solidFill>
                    <a:srgbClr val="FF000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tuần lộc</a:t>
            </a:r>
          </a:p>
        </p:txBody>
      </p:sp>
      <p:sp>
        <p:nvSpPr>
          <p:cNvPr id="20" name="Hộp Văn bản 19">
            <a:extLst>
              <a:ext uri="{FF2B5EF4-FFF2-40B4-BE49-F238E27FC236}">
                <a16:creationId xmlns:a16="http://schemas.microsoft.com/office/drawing/2014/main" id="{E5D8C8B7-DA47-DAD7-35FF-CA4120B4CC4F}"/>
              </a:ext>
            </a:extLst>
          </p:cNvPr>
          <p:cNvSpPr txBox="1"/>
          <p:nvPr/>
        </p:nvSpPr>
        <p:spPr>
          <a:xfrm>
            <a:off x="11114037" y="4529626"/>
            <a:ext cx="2155925" cy="461665"/>
          </a:xfrm>
          <a:prstGeom prst="rect">
            <a:avLst/>
          </a:prstGeom>
          <a:noFill/>
        </p:spPr>
        <p:txBody>
          <a:bodyPr wrap="square" rtlCol="0">
            <a:spAutoFit/>
          </a:bodyPr>
          <a:lstStyle/>
          <a:p>
            <a:r>
              <a:rPr lang="en-US" sz="2400" b="1">
                <a:ln w="19050">
                  <a:solidFill>
                    <a:srgbClr val="FF000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rền rĩ</a:t>
            </a:r>
          </a:p>
        </p:txBody>
      </p:sp>
      <p:sp>
        <p:nvSpPr>
          <p:cNvPr id="11" name="Hộp Văn bản 10">
            <a:extLst>
              <a:ext uri="{FF2B5EF4-FFF2-40B4-BE49-F238E27FC236}">
                <a16:creationId xmlns:a16="http://schemas.microsoft.com/office/drawing/2014/main" id="{CEA42929-A879-71B4-CD07-A1E4731C1C9D}"/>
              </a:ext>
            </a:extLst>
          </p:cNvPr>
          <p:cNvSpPr txBox="1"/>
          <p:nvPr/>
        </p:nvSpPr>
        <p:spPr>
          <a:xfrm>
            <a:off x="2039549" y="5276866"/>
            <a:ext cx="2155925" cy="461665"/>
          </a:xfrm>
          <a:prstGeom prst="rect">
            <a:avLst/>
          </a:prstGeom>
          <a:noFill/>
        </p:spPr>
        <p:txBody>
          <a:bodyPr wrap="square" rtlCol="0">
            <a:spAutoFit/>
          </a:bodyPr>
          <a:lstStyle/>
          <a:p>
            <a:r>
              <a:rPr lang="en-US" sz="2400" b="1">
                <a:ln w="19050">
                  <a:solidFill>
                    <a:srgbClr val="FF000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ủng đựng quà</a:t>
            </a:r>
          </a:p>
        </p:txBody>
      </p:sp>
      <p:sp>
        <p:nvSpPr>
          <p:cNvPr id="12" name="Hộp Văn bản 11">
            <a:extLst>
              <a:ext uri="{FF2B5EF4-FFF2-40B4-BE49-F238E27FC236}">
                <a16:creationId xmlns:a16="http://schemas.microsoft.com/office/drawing/2014/main" id="{07B5F4CC-BC12-953C-088C-4C6C47CC8010}"/>
              </a:ext>
            </a:extLst>
          </p:cNvPr>
          <p:cNvSpPr txBox="1"/>
          <p:nvPr/>
        </p:nvSpPr>
        <p:spPr>
          <a:xfrm>
            <a:off x="7635101" y="2293182"/>
            <a:ext cx="4445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13" name="Hộp Văn bản 12">
            <a:extLst>
              <a:ext uri="{FF2B5EF4-FFF2-40B4-BE49-F238E27FC236}">
                <a16:creationId xmlns:a16="http://schemas.microsoft.com/office/drawing/2014/main" id="{725657EE-9EB1-04C6-9961-DE526ADF5674}"/>
              </a:ext>
            </a:extLst>
          </p:cNvPr>
          <p:cNvSpPr txBox="1"/>
          <p:nvPr/>
        </p:nvSpPr>
        <p:spPr>
          <a:xfrm>
            <a:off x="10130816" y="2293182"/>
            <a:ext cx="4445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21" name="Hộp Văn bản 20">
            <a:extLst>
              <a:ext uri="{FF2B5EF4-FFF2-40B4-BE49-F238E27FC236}">
                <a16:creationId xmlns:a16="http://schemas.microsoft.com/office/drawing/2014/main" id="{98652EE3-4008-7729-30FE-99A194D60DD7}"/>
              </a:ext>
            </a:extLst>
          </p:cNvPr>
          <p:cNvSpPr txBox="1"/>
          <p:nvPr/>
        </p:nvSpPr>
        <p:spPr>
          <a:xfrm>
            <a:off x="11607076" y="2293183"/>
            <a:ext cx="4445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24" name="Nhóm 23">
            <a:extLst>
              <a:ext uri="{FF2B5EF4-FFF2-40B4-BE49-F238E27FC236}">
                <a16:creationId xmlns:a16="http://schemas.microsoft.com/office/drawing/2014/main" id="{85B64459-C81B-709B-98A8-1D737F849482}"/>
              </a:ext>
            </a:extLst>
          </p:cNvPr>
          <p:cNvGrpSpPr/>
          <p:nvPr/>
        </p:nvGrpSpPr>
        <p:grpSpPr>
          <a:xfrm>
            <a:off x="2208302" y="2632887"/>
            <a:ext cx="490373" cy="619363"/>
            <a:chOff x="13135674" y="2293182"/>
            <a:chExt cx="490373" cy="619363"/>
          </a:xfrm>
        </p:grpSpPr>
        <p:sp>
          <p:nvSpPr>
            <p:cNvPr id="22" name="Hộp Văn bản 21">
              <a:extLst>
                <a:ext uri="{FF2B5EF4-FFF2-40B4-BE49-F238E27FC236}">
                  <a16:creationId xmlns:a16="http://schemas.microsoft.com/office/drawing/2014/main" id="{B9E76302-ED9B-CE62-94E2-44E2EC616B61}"/>
                </a:ext>
              </a:extLst>
            </p:cNvPr>
            <p:cNvSpPr txBox="1"/>
            <p:nvPr/>
          </p:nvSpPr>
          <p:spPr>
            <a:xfrm>
              <a:off x="13181547" y="2327770"/>
              <a:ext cx="4445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23" name="Hộp Văn bản 22">
              <a:extLst>
                <a:ext uri="{FF2B5EF4-FFF2-40B4-BE49-F238E27FC236}">
                  <a16:creationId xmlns:a16="http://schemas.microsoft.com/office/drawing/2014/main" id="{06866EB9-3CD4-EDC8-735E-A0F8AEA17054}"/>
                </a:ext>
              </a:extLst>
            </p:cNvPr>
            <p:cNvSpPr txBox="1"/>
            <p:nvPr/>
          </p:nvSpPr>
          <p:spPr>
            <a:xfrm>
              <a:off x="13135674" y="2293182"/>
              <a:ext cx="4445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grpSp>
    </p:spTree>
    <p:extLst>
      <p:ext uri="{BB962C8B-B14F-4D97-AF65-F5344CB8AC3E}">
        <p14:creationId xmlns:p14="http://schemas.microsoft.com/office/powerpoint/2010/main" val="28803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withEffect">
                                  <p:stCondLst>
                                    <p:cond delay="0"/>
                                  </p:stCondLst>
                                  <p:iterate type="lt">
                                    <p:tmPct val="4000"/>
                                  </p:iterate>
                                  <p:childTnLst>
                                    <p:set>
                                      <p:cBhvr override="childStyle">
                                        <p:cTn id="6" dur="10" fill="hold"/>
                                        <p:tgtEl>
                                          <p:spTgt spid="4">
                                            <p:txEl>
                                              <p:pRg st="0" end="0"/>
                                            </p:txEl>
                                          </p:spTgt>
                                        </p:tgtEl>
                                        <p:attrNameLst>
                                          <p:attrName>style.color</p:attrName>
                                        </p:attrNameLst>
                                      </p:cBhvr>
                                      <p:to>
                                        <p:clrVal>
                                          <a:schemeClr val="accent2"/>
                                        </p:clrVal>
                                      </p:to>
                                    </p:set>
                                    <p:set>
                                      <p:cBhvr>
                                        <p:cTn id="7" dur="10" fill="hold"/>
                                        <p:tgtEl>
                                          <p:spTgt spid="4">
                                            <p:txEl>
                                              <p:pRg st="0" end="0"/>
                                            </p:txEl>
                                          </p:spTgt>
                                        </p:tgtEl>
                                        <p:attrNameLst>
                                          <p:attrName>fillcolor</p:attrName>
                                        </p:attrNameLst>
                                      </p:cBhvr>
                                      <p:to>
                                        <p:clrVal>
                                          <a:schemeClr val="accent2"/>
                                        </p:clrVal>
                                      </p:to>
                                    </p:set>
                                    <p:set>
                                      <p:cBhvr>
                                        <p:cTn id="8" dur="10" fill="hold"/>
                                        <p:tgtEl>
                                          <p:spTgt spid="4">
                                            <p:txEl>
                                              <p:pRg st="0" end="0"/>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10" fill="hold"/>
                                        <p:tgtEl>
                                          <p:spTgt spid="4">
                                            <p:txEl>
                                              <p:pRg st="1" end="1"/>
                                            </p:txEl>
                                          </p:spTgt>
                                        </p:tgtEl>
                                        <p:attrNameLst>
                                          <p:attrName>style.color</p:attrName>
                                        </p:attrNameLst>
                                      </p:cBhvr>
                                      <p:to>
                                        <p:clrVal>
                                          <a:srgbClr val="CC00CC"/>
                                        </p:clrVal>
                                      </p:to>
                                    </p:set>
                                    <p:set>
                                      <p:cBhvr>
                                        <p:cTn id="11" dur="10" fill="hold"/>
                                        <p:tgtEl>
                                          <p:spTgt spid="4">
                                            <p:txEl>
                                              <p:pRg st="1" end="1"/>
                                            </p:txEl>
                                          </p:spTgt>
                                        </p:tgtEl>
                                        <p:attrNameLst>
                                          <p:attrName>fillcolor</p:attrName>
                                        </p:attrNameLst>
                                      </p:cBhvr>
                                      <p:to>
                                        <p:clrVal>
                                          <a:srgbClr val="CC00CC"/>
                                        </p:clrVal>
                                      </p:to>
                                    </p:set>
                                    <p:set>
                                      <p:cBhvr>
                                        <p:cTn id="12" dur="10" fill="hold"/>
                                        <p:tgtEl>
                                          <p:spTgt spid="4">
                                            <p:txEl>
                                              <p:pRg st="1" end="1"/>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10" fill="hold"/>
                                        <p:tgtEl>
                                          <p:spTgt spid="4">
                                            <p:txEl>
                                              <p:pRg st="2" end="2"/>
                                            </p:txEl>
                                          </p:spTgt>
                                        </p:tgtEl>
                                        <p:attrNameLst>
                                          <p:attrName>style.color</p:attrName>
                                        </p:attrNameLst>
                                      </p:cBhvr>
                                      <p:to>
                                        <p:clrVal>
                                          <a:srgbClr val="CC00CC"/>
                                        </p:clrVal>
                                      </p:to>
                                    </p:set>
                                    <p:set>
                                      <p:cBhvr>
                                        <p:cTn id="15" dur="10" fill="hold"/>
                                        <p:tgtEl>
                                          <p:spTgt spid="4">
                                            <p:txEl>
                                              <p:pRg st="2" end="2"/>
                                            </p:txEl>
                                          </p:spTgt>
                                        </p:tgtEl>
                                        <p:attrNameLst>
                                          <p:attrName>fillcolor</p:attrName>
                                        </p:attrNameLst>
                                      </p:cBhvr>
                                      <p:to>
                                        <p:clrVal>
                                          <a:srgbClr val="CC00CC"/>
                                        </p:clrVal>
                                      </p:to>
                                    </p:set>
                                    <p:set>
                                      <p:cBhvr>
                                        <p:cTn id="16" dur="10" fill="hold"/>
                                        <p:tgtEl>
                                          <p:spTgt spid="4">
                                            <p:txEl>
                                              <p:pRg st="2" end="2"/>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10" fill="hold"/>
                                        <p:tgtEl>
                                          <p:spTgt spid="4">
                                            <p:txEl>
                                              <p:pRg st="3" end="3"/>
                                            </p:txEl>
                                          </p:spTgt>
                                        </p:tgtEl>
                                        <p:attrNameLst>
                                          <p:attrName>style.color</p:attrName>
                                        </p:attrNameLst>
                                      </p:cBhvr>
                                      <p:to>
                                        <p:clrVal>
                                          <a:srgbClr val="CC00CC"/>
                                        </p:clrVal>
                                      </p:to>
                                    </p:set>
                                    <p:set>
                                      <p:cBhvr>
                                        <p:cTn id="19" dur="10" fill="hold"/>
                                        <p:tgtEl>
                                          <p:spTgt spid="4">
                                            <p:txEl>
                                              <p:pRg st="3" end="3"/>
                                            </p:txEl>
                                          </p:spTgt>
                                        </p:tgtEl>
                                        <p:attrNameLst>
                                          <p:attrName>fillcolor</p:attrName>
                                        </p:attrNameLst>
                                      </p:cBhvr>
                                      <p:to>
                                        <p:clrVal>
                                          <a:srgbClr val="CC00CC"/>
                                        </p:clrVal>
                                      </p:to>
                                    </p:set>
                                    <p:set>
                                      <p:cBhvr>
                                        <p:cTn id="20" dur="10" fill="hold"/>
                                        <p:tgtEl>
                                          <p:spTgt spid="4">
                                            <p:txEl>
                                              <p:pRg st="3" end="3"/>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10" fill="hold"/>
                                        <p:tgtEl>
                                          <p:spTgt spid="4">
                                            <p:txEl>
                                              <p:pRg st="4" end="4"/>
                                            </p:txEl>
                                          </p:spTgt>
                                        </p:tgtEl>
                                        <p:attrNameLst>
                                          <p:attrName>style.color</p:attrName>
                                        </p:attrNameLst>
                                      </p:cBhvr>
                                      <p:to>
                                        <p:clrVal>
                                          <a:srgbClr val="CC00CC"/>
                                        </p:clrVal>
                                      </p:to>
                                    </p:set>
                                    <p:set>
                                      <p:cBhvr>
                                        <p:cTn id="23" dur="10" fill="hold"/>
                                        <p:tgtEl>
                                          <p:spTgt spid="4">
                                            <p:txEl>
                                              <p:pRg st="4" end="4"/>
                                            </p:txEl>
                                          </p:spTgt>
                                        </p:tgtEl>
                                        <p:attrNameLst>
                                          <p:attrName>fillcolor</p:attrName>
                                        </p:attrNameLst>
                                      </p:cBhvr>
                                      <p:to>
                                        <p:clrVal>
                                          <a:srgbClr val="CC00CC"/>
                                        </p:clrVal>
                                      </p:to>
                                    </p:set>
                                    <p:set>
                                      <p:cBhvr>
                                        <p:cTn id="24" dur="10" fill="hold"/>
                                        <p:tgtEl>
                                          <p:spTgt spid="4">
                                            <p:txEl>
                                              <p:pRg st="4" end="4"/>
                                            </p:txEl>
                                          </p:spTgt>
                                        </p:tgtEl>
                                        <p:attrNameLst>
                                          <p:attrName>fill.type</p:attrName>
                                        </p:attrNameLst>
                                      </p:cBhvr>
                                      <p:to>
                                        <p:strVal val="solid"/>
                                      </p:to>
                                    </p:set>
                                  </p:childTnLst>
                                </p:cTn>
                              </p:par>
                              <p:par>
                                <p:cTn id="25" presetID="16" presetClass="emph" presetSubtype="0" fill="hold" nodeType="withEffect">
                                  <p:stCondLst>
                                    <p:cond delay="0"/>
                                  </p:stCondLst>
                                  <p:iterate type="lt">
                                    <p:tmPct val="4000"/>
                                  </p:iterate>
                                  <p:childTnLst>
                                    <p:set>
                                      <p:cBhvr override="childStyle">
                                        <p:cTn id="26" dur="10" fill="hold"/>
                                        <p:tgtEl>
                                          <p:spTgt spid="4">
                                            <p:txEl>
                                              <p:pRg st="5" end="5"/>
                                            </p:txEl>
                                          </p:spTgt>
                                        </p:tgtEl>
                                        <p:attrNameLst>
                                          <p:attrName>style.color</p:attrName>
                                        </p:attrNameLst>
                                      </p:cBhvr>
                                      <p:to>
                                        <p:clrVal>
                                          <a:srgbClr val="CC00CC"/>
                                        </p:clrVal>
                                      </p:to>
                                    </p:set>
                                    <p:set>
                                      <p:cBhvr>
                                        <p:cTn id="27" dur="10" fill="hold"/>
                                        <p:tgtEl>
                                          <p:spTgt spid="4">
                                            <p:txEl>
                                              <p:pRg st="5" end="5"/>
                                            </p:txEl>
                                          </p:spTgt>
                                        </p:tgtEl>
                                        <p:attrNameLst>
                                          <p:attrName>fillcolor</p:attrName>
                                        </p:attrNameLst>
                                      </p:cBhvr>
                                      <p:to>
                                        <p:clrVal>
                                          <a:srgbClr val="CC00CC"/>
                                        </p:clrVal>
                                      </p:to>
                                    </p:set>
                                    <p:set>
                                      <p:cBhvr>
                                        <p:cTn id="28" dur="10" fill="hold"/>
                                        <p:tgtEl>
                                          <p:spTgt spid="4">
                                            <p:txEl>
                                              <p:pRg st="5" end="5"/>
                                            </p:txEl>
                                          </p:spTgt>
                                        </p:tgtEl>
                                        <p:attrNameLst>
                                          <p:attrName>fill.type</p:attrName>
                                        </p:attrNameLst>
                                      </p:cBhvr>
                                      <p:to>
                                        <p:strVal val="solid"/>
                                      </p:to>
                                    </p:set>
                                  </p:childTnLst>
                                </p:cTn>
                              </p:par>
                              <p:par>
                                <p:cTn id="29" presetID="16" presetClass="emph" presetSubtype="0" fill="hold" nodeType="withEffect">
                                  <p:stCondLst>
                                    <p:cond delay="0"/>
                                  </p:stCondLst>
                                  <p:iterate type="lt">
                                    <p:tmPct val="4000"/>
                                  </p:iterate>
                                  <p:childTnLst>
                                    <p:set>
                                      <p:cBhvr override="childStyle">
                                        <p:cTn id="30" dur="10" fill="hold"/>
                                        <p:tgtEl>
                                          <p:spTgt spid="4">
                                            <p:txEl>
                                              <p:pRg st="6" end="6"/>
                                            </p:txEl>
                                          </p:spTgt>
                                        </p:tgtEl>
                                        <p:attrNameLst>
                                          <p:attrName>style.color</p:attrName>
                                        </p:attrNameLst>
                                      </p:cBhvr>
                                      <p:to>
                                        <p:clrVal>
                                          <a:srgbClr val="CC00CC"/>
                                        </p:clrVal>
                                      </p:to>
                                    </p:set>
                                    <p:set>
                                      <p:cBhvr>
                                        <p:cTn id="31" dur="10" fill="hold"/>
                                        <p:tgtEl>
                                          <p:spTgt spid="4">
                                            <p:txEl>
                                              <p:pRg st="6" end="6"/>
                                            </p:txEl>
                                          </p:spTgt>
                                        </p:tgtEl>
                                        <p:attrNameLst>
                                          <p:attrName>fillcolor</p:attrName>
                                        </p:attrNameLst>
                                      </p:cBhvr>
                                      <p:to>
                                        <p:clrVal>
                                          <a:srgbClr val="CC00CC"/>
                                        </p:clrVal>
                                      </p:to>
                                    </p:set>
                                    <p:set>
                                      <p:cBhvr>
                                        <p:cTn id="32" dur="10" fill="hold"/>
                                        <p:tgtEl>
                                          <p:spTgt spid="4">
                                            <p:txEl>
                                              <p:pRg st="6" end="6"/>
                                            </p:txEl>
                                          </p:spTgt>
                                        </p:tgtEl>
                                        <p:attrNameLst>
                                          <p:attrName>fill.type</p:attrName>
                                        </p:attrNameLst>
                                      </p:cBhvr>
                                      <p:to>
                                        <p:strVal val="solid"/>
                                      </p:to>
                                    </p:set>
                                  </p:childTnLst>
                                </p:cTn>
                              </p:par>
                              <p:par>
                                <p:cTn id="33" presetID="16" presetClass="emph" presetSubtype="0" fill="hold" nodeType="withEffect">
                                  <p:stCondLst>
                                    <p:cond delay="0"/>
                                  </p:stCondLst>
                                  <p:iterate type="lt">
                                    <p:tmPct val="4000"/>
                                  </p:iterate>
                                  <p:childTnLst>
                                    <p:set>
                                      <p:cBhvr override="childStyle">
                                        <p:cTn id="34" dur="10" fill="hold"/>
                                        <p:tgtEl>
                                          <p:spTgt spid="4">
                                            <p:txEl>
                                              <p:pRg st="7" end="7"/>
                                            </p:txEl>
                                          </p:spTgt>
                                        </p:tgtEl>
                                        <p:attrNameLst>
                                          <p:attrName>style.color</p:attrName>
                                        </p:attrNameLst>
                                      </p:cBhvr>
                                      <p:to>
                                        <p:clrVal>
                                          <a:srgbClr val="00B050"/>
                                        </p:clrVal>
                                      </p:to>
                                    </p:set>
                                    <p:set>
                                      <p:cBhvr>
                                        <p:cTn id="35" dur="10" fill="hold"/>
                                        <p:tgtEl>
                                          <p:spTgt spid="4">
                                            <p:txEl>
                                              <p:pRg st="7" end="7"/>
                                            </p:txEl>
                                          </p:spTgt>
                                        </p:tgtEl>
                                        <p:attrNameLst>
                                          <p:attrName>fillcolor</p:attrName>
                                        </p:attrNameLst>
                                      </p:cBhvr>
                                      <p:to>
                                        <p:clrVal>
                                          <a:srgbClr val="00B050"/>
                                        </p:clrVal>
                                      </p:to>
                                    </p:set>
                                    <p:set>
                                      <p:cBhvr>
                                        <p:cTn id="36" dur="10" fill="hold"/>
                                        <p:tgtEl>
                                          <p:spTgt spid="4">
                                            <p:txEl>
                                              <p:pRg st="7" end="7"/>
                                            </p:txEl>
                                          </p:spTgt>
                                        </p:tgtEl>
                                        <p:attrNameLst>
                                          <p:attrName>fill.type</p:attrName>
                                        </p:attrNameLst>
                                      </p:cBhvr>
                                      <p:to>
                                        <p:strVal val="solid"/>
                                      </p:to>
                                    </p:set>
                                  </p:childTnLst>
                                </p:cTn>
                              </p:par>
                              <p:par>
                                <p:cTn id="37" presetID="16" presetClass="emph" presetSubtype="0" fill="hold" nodeType="withEffect">
                                  <p:stCondLst>
                                    <p:cond delay="0"/>
                                  </p:stCondLst>
                                  <p:iterate type="lt">
                                    <p:tmPct val="4000"/>
                                  </p:iterate>
                                  <p:childTnLst>
                                    <p:set>
                                      <p:cBhvr override="childStyle">
                                        <p:cTn id="38" dur="10" fill="hold"/>
                                        <p:tgtEl>
                                          <p:spTgt spid="4">
                                            <p:txEl>
                                              <p:pRg st="8" end="8"/>
                                            </p:txEl>
                                          </p:spTgt>
                                        </p:tgtEl>
                                        <p:attrNameLst>
                                          <p:attrName>style.color</p:attrName>
                                        </p:attrNameLst>
                                      </p:cBhvr>
                                      <p:to>
                                        <p:clrVal>
                                          <a:srgbClr val="00B050"/>
                                        </p:clrVal>
                                      </p:to>
                                    </p:set>
                                    <p:set>
                                      <p:cBhvr>
                                        <p:cTn id="39" dur="10" fill="hold"/>
                                        <p:tgtEl>
                                          <p:spTgt spid="4">
                                            <p:txEl>
                                              <p:pRg st="8" end="8"/>
                                            </p:txEl>
                                          </p:spTgt>
                                        </p:tgtEl>
                                        <p:attrNameLst>
                                          <p:attrName>fillcolor</p:attrName>
                                        </p:attrNameLst>
                                      </p:cBhvr>
                                      <p:to>
                                        <p:clrVal>
                                          <a:srgbClr val="00B050"/>
                                        </p:clrVal>
                                      </p:to>
                                    </p:set>
                                    <p:set>
                                      <p:cBhvr>
                                        <p:cTn id="40" dur="10" fill="hold"/>
                                        <p:tgtEl>
                                          <p:spTgt spid="4">
                                            <p:txEl>
                                              <p:pRg st="8" end="8"/>
                                            </p:txEl>
                                          </p:spTgt>
                                        </p:tgtEl>
                                        <p:attrNameLst>
                                          <p:attrName>fill.type</p:attrName>
                                        </p:attrNameLst>
                                      </p:cBhvr>
                                      <p:to>
                                        <p:strVal val="solid"/>
                                      </p:to>
                                    </p:set>
                                  </p:childTnLst>
                                </p:cTn>
                              </p:par>
                              <p:par>
                                <p:cTn id="41" presetID="16" presetClass="emph" presetSubtype="0" fill="hold" nodeType="withEffect">
                                  <p:stCondLst>
                                    <p:cond delay="0"/>
                                  </p:stCondLst>
                                  <p:iterate type="lt">
                                    <p:tmPct val="4000"/>
                                  </p:iterate>
                                  <p:childTnLst>
                                    <p:set>
                                      <p:cBhvr override="childStyle">
                                        <p:cTn id="42" dur="10" fill="hold"/>
                                        <p:tgtEl>
                                          <p:spTgt spid="4">
                                            <p:txEl>
                                              <p:pRg st="9" end="9"/>
                                            </p:txEl>
                                          </p:spTgt>
                                        </p:tgtEl>
                                        <p:attrNameLst>
                                          <p:attrName>style.color</p:attrName>
                                        </p:attrNameLst>
                                      </p:cBhvr>
                                      <p:to>
                                        <p:clrVal>
                                          <a:srgbClr val="00B050"/>
                                        </p:clrVal>
                                      </p:to>
                                    </p:set>
                                    <p:set>
                                      <p:cBhvr>
                                        <p:cTn id="43" dur="10" fill="hold"/>
                                        <p:tgtEl>
                                          <p:spTgt spid="4">
                                            <p:txEl>
                                              <p:pRg st="9" end="9"/>
                                            </p:txEl>
                                          </p:spTgt>
                                        </p:tgtEl>
                                        <p:attrNameLst>
                                          <p:attrName>fillcolor</p:attrName>
                                        </p:attrNameLst>
                                      </p:cBhvr>
                                      <p:to>
                                        <p:clrVal>
                                          <a:srgbClr val="00B050"/>
                                        </p:clrVal>
                                      </p:to>
                                    </p:set>
                                    <p:set>
                                      <p:cBhvr>
                                        <p:cTn id="44" dur="10" fill="hold"/>
                                        <p:tgtEl>
                                          <p:spTgt spid="4">
                                            <p:txEl>
                                              <p:pRg st="9" end="9"/>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left)">
                                      <p:cBhvr>
                                        <p:cTn id="7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6">
            <a:extLst>
              <a:ext uri="{FF2B5EF4-FFF2-40B4-BE49-F238E27FC236}">
                <a16:creationId xmlns:a16="http://schemas.microsoft.com/office/drawing/2014/main" id="{30A6727E-74B9-FF19-CE33-1E3E613F39CF}"/>
              </a:ext>
            </a:extLst>
          </p:cNvPr>
          <p:cNvSpPr/>
          <p:nvPr/>
        </p:nvSpPr>
        <p:spPr>
          <a:xfrm>
            <a:off x="176437" y="791592"/>
            <a:ext cx="11802203" cy="1077218"/>
          </a:xfrm>
          <a:prstGeom prst="rect">
            <a:avLst/>
          </a:prstGeom>
        </p:spPr>
        <p:txBody>
          <a:bodyPr wrap="square">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Tủi thân: </a:t>
            </a:r>
          </a:p>
          <a:p>
            <a:pPr algn="ctr"/>
            <a:r>
              <a:rPr lang="en-US" sz="3200" b="1">
                <a:solidFill>
                  <a:srgbClr val="00B050"/>
                </a:solidFill>
                <a:latin typeface="Times New Roman" panose="02020603050405020304" pitchFamily="18" charset="0"/>
                <a:cs typeface="Times New Roman" panose="02020603050405020304" pitchFamily="18" charset="0"/>
              </a:rPr>
              <a:t>tự thân thấy thương xót và buồn cho mình.</a:t>
            </a:r>
          </a:p>
        </p:txBody>
      </p:sp>
      <p:sp>
        <p:nvSpPr>
          <p:cNvPr id="4" name="Rectangle 1">
            <a:extLst>
              <a:ext uri="{FF2B5EF4-FFF2-40B4-BE49-F238E27FC236}">
                <a16:creationId xmlns:a16="http://schemas.microsoft.com/office/drawing/2014/main" id="{08D79E67-75ED-C865-07B3-7D053FB5B515}"/>
              </a:ext>
            </a:extLst>
          </p:cNvPr>
          <p:cNvSpPr/>
          <p:nvPr/>
        </p:nvSpPr>
        <p:spPr>
          <a:xfrm>
            <a:off x="213360" y="1811933"/>
            <a:ext cx="11765280" cy="1077218"/>
          </a:xfrm>
          <a:prstGeom prst="rect">
            <a:avLst/>
          </a:prstGeom>
        </p:spPr>
        <p:txBody>
          <a:bodyPr wrap="square">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Chạc cây:</a:t>
            </a:r>
          </a:p>
          <a:p>
            <a:pPr algn="ctr"/>
            <a:r>
              <a:rPr lang="en-US" sz="3200" b="1">
                <a:solidFill>
                  <a:srgbClr val="0000CC"/>
                </a:solidFill>
                <a:latin typeface="Times New Roman" panose="02020603050405020304" pitchFamily="18" charset="0"/>
                <a:cs typeface="Times New Roman" panose="02020603050405020304" pitchFamily="18" charset="0"/>
              </a:rPr>
              <a:t>Chỗ cành cây rẽ ra làm nhiều nhánh.</a:t>
            </a:r>
          </a:p>
        </p:txBody>
      </p:sp>
      <p:sp>
        <p:nvSpPr>
          <p:cNvPr id="5" name="Rectangle 25">
            <a:extLst>
              <a:ext uri="{FF2B5EF4-FFF2-40B4-BE49-F238E27FC236}">
                <a16:creationId xmlns:a16="http://schemas.microsoft.com/office/drawing/2014/main" id="{A953021B-C870-F7A8-C89F-7CD295C9E5A3}"/>
              </a:ext>
            </a:extLst>
          </p:cNvPr>
          <p:cNvSpPr/>
          <p:nvPr/>
        </p:nvSpPr>
        <p:spPr>
          <a:xfrm>
            <a:off x="213360" y="2832274"/>
            <a:ext cx="11765280" cy="1569660"/>
          </a:xfrm>
          <a:prstGeom prst="rect">
            <a:avLst/>
          </a:prstGeom>
        </p:spPr>
        <p:txBody>
          <a:bodyPr wrap="square">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Tuần lộc:</a:t>
            </a:r>
            <a:r>
              <a:rPr lang="en-US" sz="3200" b="1">
                <a:solidFill>
                  <a:srgbClr val="0000CC"/>
                </a:solidFill>
                <a:latin typeface="Times New Roman" panose="02020603050405020304" pitchFamily="18" charset="0"/>
                <a:cs typeface="Times New Roman" panose="02020603050405020304" pitchFamily="18" charset="0"/>
              </a:rPr>
              <a:t> </a:t>
            </a:r>
          </a:p>
          <a:p>
            <a:pPr algn="ctr"/>
            <a:r>
              <a:rPr lang="en-US" sz="3200" b="1">
                <a:solidFill>
                  <a:schemeClr val="accent4">
                    <a:lumMod val="75000"/>
                  </a:schemeClr>
                </a:solidFill>
                <a:latin typeface="Times New Roman" panose="02020603050405020304" pitchFamily="18" charset="0"/>
                <a:cs typeface="Times New Roman" panose="02020603050405020304" pitchFamily="18" charset="0"/>
              </a:rPr>
              <a:t>Hươu sống ở vùng Bắc Cực, sừng lớn có nhiều nhánh, được nuôi để kéo xe.</a:t>
            </a:r>
          </a:p>
        </p:txBody>
      </p:sp>
      <p:sp>
        <p:nvSpPr>
          <p:cNvPr id="6" name="Hộp Văn bản 5">
            <a:extLst>
              <a:ext uri="{FF2B5EF4-FFF2-40B4-BE49-F238E27FC236}">
                <a16:creationId xmlns:a16="http://schemas.microsoft.com/office/drawing/2014/main" id="{54180520-0B72-B4EC-9D55-2D044AC88902}"/>
              </a:ext>
            </a:extLst>
          </p:cNvPr>
          <p:cNvSpPr txBox="1"/>
          <p:nvPr/>
        </p:nvSpPr>
        <p:spPr>
          <a:xfrm>
            <a:off x="3594100" y="127000"/>
            <a:ext cx="5486400" cy="707886"/>
          </a:xfrm>
          <a:prstGeom prst="rect">
            <a:avLst/>
          </a:prstGeom>
          <a:noFill/>
        </p:spPr>
        <p:txBody>
          <a:bodyPr wrap="square" rtlCol="0">
            <a:spAutoFit/>
          </a:bodyPr>
          <a:lstStyle/>
          <a:p>
            <a:pPr algn="ctr"/>
            <a:r>
              <a:rPr lang="en-US" sz="4000" b="1">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AvantGarde" panose="00000400000000000000" pitchFamily="2" charset="0"/>
                <a:cs typeface="Times New Roman" panose="02020603050405020304" pitchFamily="18" charset="0"/>
              </a:rPr>
              <a:t>Giải nghĩa từ</a:t>
            </a:r>
          </a:p>
        </p:txBody>
      </p:sp>
      <p:pic>
        <p:nvPicPr>
          <p:cNvPr id="8" name="Hình ảnh 7" descr="Ảnh có chứa văn bản&#10;&#10;Mô tả được tạo tự động">
            <a:extLst>
              <a:ext uri="{FF2B5EF4-FFF2-40B4-BE49-F238E27FC236}">
                <a16:creationId xmlns:a16="http://schemas.microsoft.com/office/drawing/2014/main" id="{DCDE65CB-0316-0DCB-0786-2B323B4E7A3A}"/>
              </a:ext>
            </a:extLst>
          </p:cNvPr>
          <p:cNvPicPr>
            <a:picLocks noChangeAspect="1"/>
          </p:cNvPicPr>
          <p:nvPr/>
        </p:nvPicPr>
        <p:blipFill rotWithShape="1">
          <a:blip r:embed="rId2">
            <a:extLst>
              <a:ext uri="{28A0092B-C50C-407E-A947-70E740481C1C}">
                <a14:useLocalDpi xmlns:a14="http://schemas.microsoft.com/office/drawing/2010/main" val="0"/>
              </a:ext>
            </a:extLst>
          </a:blip>
          <a:srcRect l="8210" t="82547"/>
          <a:stretch/>
        </p:blipFill>
        <p:spPr>
          <a:xfrm>
            <a:off x="-18462" y="-3701812"/>
            <a:ext cx="12192000" cy="3459480"/>
          </a:xfrm>
          <a:prstGeom prst="rect">
            <a:avLst/>
          </a:prstGeom>
        </p:spPr>
      </p:pic>
      <p:sp>
        <p:nvSpPr>
          <p:cNvPr id="9" name="Rectangle 25">
            <a:extLst>
              <a:ext uri="{FF2B5EF4-FFF2-40B4-BE49-F238E27FC236}">
                <a16:creationId xmlns:a16="http://schemas.microsoft.com/office/drawing/2014/main" id="{C37C9602-4F3A-A81F-FFB3-27F920382192}"/>
              </a:ext>
            </a:extLst>
          </p:cNvPr>
          <p:cNvSpPr/>
          <p:nvPr/>
        </p:nvSpPr>
        <p:spPr>
          <a:xfrm>
            <a:off x="213360" y="4345057"/>
            <a:ext cx="11765280" cy="1077218"/>
          </a:xfrm>
          <a:prstGeom prst="rect">
            <a:avLst/>
          </a:prstGeom>
        </p:spPr>
        <p:txBody>
          <a:bodyPr wrap="square">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Rền rĩ:</a:t>
            </a:r>
            <a:r>
              <a:rPr lang="en-US" sz="3200" b="1">
                <a:solidFill>
                  <a:srgbClr val="0000CC"/>
                </a:solidFill>
                <a:latin typeface="Times New Roman" panose="02020603050405020304" pitchFamily="18" charset="0"/>
                <a:cs typeface="Times New Roman" panose="02020603050405020304" pitchFamily="18" charset="0"/>
              </a:rPr>
              <a:t> </a:t>
            </a:r>
          </a:p>
          <a:p>
            <a:pPr algn="ctr"/>
            <a:r>
              <a:rPr lang="en-US" sz="3200" b="1">
                <a:solidFill>
                  <a:srgbClr val="CC00CC"/>
                </a:solidFill>
                <a:latin typeface="Times New Roman" panose="02020603050405020304" pitchFamily="18" charset="0"/>
                <a:cs typeface="Times New Roman" panose="02020603050405020304" pitchFamily="18" charset="0"/>
              </a:rPr>
              <a:t>Kêu la, than thở vì quá buồn.</a:t>
            </a:r>
          </a:p>
        </p:txBody>
      </p:sp>
      <p:sp>
        <p:nvSpPr>
          <p:cNvPr id="10" name="Rectangle 25">
            <a:extLst>
              <a:ext uri="{FF2B5EF4-FFF2-40B4-BE49-F238E27FC236}">
                <a16:creationId xmlns:a16="http://schemas.microsoft.com/office/drawing/2014/main" id="{364A6A14-7FCC-9D43-0A16-54E67A3C5E63}"/>
              </a:ext>
            </a:extLst>
          </p:cNvPr>
          <p:cNvSpPr/>
          <p:nvPr/>
        </p:nvSpPr>
        <p:spPr>
          <a:xfrm>
            <a:off x="213360" y="5365397"/>
            <a:ext cx="11765280" cy="1077218"/>
          </a:xfrm>
          <a:prstGeom prst="rect">
            <a:avLst/>
          </a:prstGeom>
        </p:spPr>
        <p:txBody>
          <a:bodyPr wrap="square">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Ủng đựng quà:</a:t>
            </a:r>
            <a:r>
              <a:rPr lang="en-US" sz="3200" b="1">
                <a:solidFill>
                  <a:srgbClr val="0000CC"/>
                </a:solidFill>
                <a:latin typeface="Times New Roman" panose="02020603050405020304" pitchFamily="18" charset="0"/>
                <a:cs typeface="Times New Roman" panose="02020603050405020304" pitchFamily="18" charset="0"/>
              </a:rPr>
              <a:t> </a:t>
            </a:r>
          </a:p>
          <a:p>
            <a:pPr algn="ctr"/>
            <a:r>
              <a:rPr lang="en-US" sz="3200" b="1">
                <a:latin typeface="Times New Roman" panose="02020603050405020304" pitchFamily="18" charset="0"/>
                <a:cs typeface="Times New Roman" panose="02020603050405020304" pitchFamily="18" charset="0"/>
              </a:rPr>
              <a:t>Đồ vật hình chiếc ủng đẹp để đựng quà Giáng sinh.</a:t>
            </a:r>
          </a:p>
        </p:txBody>
      </p:sp>
    </p:spTree>
    <p:extLst>
      <p:ext uri="{BB962C8B-B14F-4D97-AF65-F5344CB8AC3E}">
        <p14:creationId xmlns:p14="http://schemas.microsoft.com/office/powerpoint/2010/main" val="250970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left)">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wipe(left)">
                                      <p:cBhvr>
                                        <p:cTn id="34" dur="500"/>
                                        <p:tgtEl>
                                          <p:spTgt spid="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Effect transition="in" filter="wipe(left)">
                                      <p:cBhvr>
                                        <p:cTn id="39" dur="500"/>
                                        <p:tgtEl>
                                          <p:spTgt spid="5">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wipe(left)">
                                      <p:cBhvr>
                                        <p:cTn id="44" dur="50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Effect transition="in" filter="wipe(left)">
                                      <p:cBhvr>
                                        <p:cTn id="49" dur="500"/>
                                        <p:tgtEl>
                                          <p:spTgt spid="9">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0">
                                            <p:txEl>
                                              <p:pRg st="0" end="0"/>
                                            </p:txEl>
                                          </p:spTgt>
                                        </p:tgtEl>
                                        <p:attrNameLst>
                                          <p:attrName>style.visibility</p:attrName>
                                        </p:attrNameLst>
                                      </p:cBhvr>
                                      <p:to>
                                        <p:strVal val="visible"/>
                                      </p:to>
                                    </p:set>
                                    <p:animEffect transition="in" filter="wipe(left)">
                                      <p:cBhvr>
                                        <p:cTn id="54" dur="500"/>
                                        <p:tgtEl>
                                          <p:spTgt spid="10">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0">
                                            <p:txEl>
                                              <p:pRg st="1" end="1"/>
                                            </p:txEl>
                                          </p:spTgt>
                                        </p:tgtEl>
                                        <p:attrNameLst>
                                          <p:attrName>style.visibility</p:attrName>
                                        </p:attrNameLst>
                                      </p:cBhvr>
                                      <p:to>
                                        <p:strVal val="visible"/>
                                      </p:to>
                                    </p:set>
                                    <p:animEffect transition="in" filter="wipe(left)">
                                      <p:cBhvr>
                                        <p:cTn id="59"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BB7666CA-3460-5DDD-4275-CD3590F225FF}"/>
              </a:ext>
            </a:extLst>
          </p:cNvPr>
          <p:cNvSpPr txBox="1"/>
          <p:nvPr/>
        </p:nvSpPr>
        <p:spPr>
          <a:xfrm>
            <a:off x="362674" y="520859"/>
            <a:ext cx="11674998" cy="6370975"/>
          </a:xfrm>
          <a:prstGeom prst="rect">
            <a:avLst/>
          </a:prstGeom>
          <a:solidFill>
            <a:srgbClr val="FFFFFF">
              <a:alpha val="69804"/>
            </a:srgbClr>
          </a:solidFill>
        </p:spPr>
        <p:txBody>
          <a:bodyPr wrap="square" rtlCol="0">
            <a:spAutoFit/>
          </a:bodyPr>
          <a:lstStyle/>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Mi-sa là một chú gấu bông rất dễ thương. Nhưng sáng nay, cô chủ bỗng túm lấy chú, bỏ vào nhà kho. Mi-sa tủi thân, bèn lách qua cái lỗ mèo chui rồi bỏ đi.</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Chú đi mãi, thấm mệt, bèn trèo lên chạc cây cao và ngủ một giấc.</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Khi chú gấu tỉnh dậy, trời đã tối. Bỗng chú nghe thấy tiếng nhạc leng keng. Rồi một chiếc xe tuần lộc hiện ra. Đó là xe đi phát đồ chơi cho trẻ nhỏ. Bởi vì đêm ấy là đêm Giáng sinh rồi. Nhưng không may, Ông già Nô-en bị ốm nên chỉ có tuần lộc vừa kéo xe vừa phát quà.</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Tuần lộc gặp Mi-sa thì mừng lắm, bảo:</a:t>
            </a:r>
          </a:p>
          <a:p>
            <a:pPr marL="1257300" lvl="2" indent="-342900">
              <a:buFontTx/>
              <a:buChar char="-"/>
            </a:pPr>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Trèo lên xe đi! Bạn giúp mình phát quà nhé!</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Cỗ xe bay trong tuyết. Trời nhiều sao quá, sáng như ban ngày.</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Mi-sa lần lượt đặt ở mỗi nhà một thứ đồ chơi.</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Cuối cùng, cỗ xe đến một túp lều. Nhưng túi đồ chơi chẳng còn gì. Tuần lộc rền rĩ. Trong lều có một cậu bé đang ốm. Sáng mai thức dậy, chắc cậu bé sẽ rất thất vọng nếu thấy đôi ủng đựng quà Giáng sinh rỗng không.</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Mi-sa thở dài. Rồi chú nhấc cao chân, bước vào túp lều. Chú ngồi lên chiếc ủng và chờ trời sáng.</a:t>
            </a:r>
          </a:p>
          <a:p>
            <a:pPr algn="r"/>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MA_RI CÔN_MÔNG (Vũ Tú Nam dịch)</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520633" y="23146"/>
            <a:ext cx="5150734" cy="646331"/>
          </a:xfrm>
          <a:prstGeom prst="rect">
            <a:avLst/>
          </a:prstGeom>
          <a:noFill/>
        </p:spPr>
        <p:txBody>
          <a:bodyPr wrap="square" rtlCol="0">
            <a:spAutoFit/>
          </a:bodyPr>
          <a:lstStyle/>
          <a:p>
            <a:pPr algn="ctr"/>
            <a:r>
              <a:rPr lang="en-US" sz="3600" b="1">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Chú gấu Mi-sa</a:t>
            </a:r>
          </a:p>
        </p:txBody>
      </p:sp>
      <p:grpSp>
        <p:nvGrpSpPr>
          <p:cNvPr id="2" name="Nhóm 1">
            <a:extLst>
              <a:ext uri="{FF2B5EF4-FFF2-40B4-BE49-F238E27FC236}">
                <a16:creationId xmlns:a16="http://schemas.microsoft.com/office/drawing/2014/main" id="{0FD681A9-A377-57AB-076F-F6F4747D7746}"/>
              </a:ext>
            </a:extLst>
          </p:cNvPr>
          <p:cNvGrpSpPr/>
          <p:nvPr/>
        </p:nvGrpSpPr>
        <p:grpSpPr>
          <a:xfrm>
            <a:off x="2704130" y="6070320"/>
            <a:ext cx="3496043" cy="713772"/>
            <a:chOff x="508724" y="6144228"/>
            <a:chExt cx="3291530" cy="713772"/>
          </a:xfrm>
        </p:grpSpPr>
        <p:sp>
          <p:nvSpPr>
            <p:cNvPr id="3" name="Hình chữ nhật: Góc Tròn 2">
              <a:extLst>
                <a:ext uri="{FF2B5EF4-FFF2-40B4-BE49-F238E27FC236}">
                  <a16:creationId xmlns:a16="http://schemas.microsoft.com/office/drawing/2014/main" id="{9B097AB0-C782-7B97-2346-D9FF860BFFAF}"/>
                </a:ext>
              </a:extLst>
            </p:cNvPr>
            <p:cNvSpPr/>
            <p:nvPr/>
          </p:nvSpPr>
          <p:spPr>
            <a:xfrm>
              <a:off x="548471" y="6177626"/>
              <a:ext cx="3251783"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6" name="Nhóm 5">
              <a:extLst>
                <a:ext uri="{FF2B5EF4-FFF2-40B4-BE49-F238E27FC236}">
                  <a16:creationId xmlns:a16="http://schemas.microsoft.com/office/drawing/2014/main" id="{4EDE5953-EAC2-9481-B3F6-FB031E641AE5}"/>
                </a:ext>
              </a:extLst>
            </p:cNvPr>
            <p:cNvGrpSpPr/>
            <p:nvPr/>
          </p:nvGrpSpPr>
          <p:grpSpPr>
            <a:xfrm>
              <a:off x="508724" y="6144228"/>
              <a:ext cx="713772" cy="713772"/>
              <a:chOff x="508724" y="6144228"/>
              <a:chExt cx="713772" cy="713772"/>
            </a:xfrm>
          </p:grpSpPr>
          <p:sp>
            <p:nvSpPr>
              <p:cNvPr id="7" name="Hình Bầu dục 6">
                <a:extLst>
                  <a:ext uri="{FF2B5EF4-FFF2-40B4-BE49-F238E27FC236}">
                    <a16:creationId xmlns:a16="http://schemas.microsoft.com/office/drawing/2014/main" id="{4E51844B-735E-FC12-C7A0-E804E88E402B}"/>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Hình Bầu dục 13">
                <a:extLst>
                  <a:ext uri="{FF2B5EF4-FFF2-40B4-BE49-F238E27FC236}">
                    <a16:creationId xmlns:a16="http://schemas.microsoft.com/office/drawing/2014/main" id="{55073DF6-FFDD-3434-126E-95B407069750}"/>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Times New Roman" panose="02020603050405020304" pitchFamily="18" charset="0"/>
                    <a:cs typeface="Times New Roman" panose="02020603050405020304" pitchFamily="18" charset="0"/>
                  </a:rPr>
                  <a:t>4</a:t>
                </a:r>
              </a:p>
            </p:txBody>
          </p:sp>
        </p:grpSp>
      </p:grpSp>
      <p:sp>
        <p:nvSpPr>
          <p:cNvPr id="15" name="Hộp Văn bản 14">
            <a:extLst>
              <a:ext uri="{FF2B5EF4-FFF2-40B4-BE49-F238E27FC236}">
                <a16:creationId xmlns:a16="http://schemas.microsoft.com/office/drawing/2014/main" id="{71E97425-684A-DFE2-0D06-564664F762F0}"/>
              </a:ext>
            </a:extLst>
          </p:cNvPr>
          <p:cNvSpPr txBox="1"/>
          <p:nvPr/>
        </p:nvSpPr>
        <p:spPr>
          <a:xfrm>
            <a:off x="3409967" y="6186059"/>
            <a:ext cx="2950193" cy="523220"/>
          </a:xfrm>
          <a:prstGeom prst="rect">
            <a:avLst/>
          </a:prstGeom>
          <a:noFill/>
        </p:spPr>
        <p:txBody>
          <a:bodyPr wrap="square" rtlCol="0">
            <a:spAutoFit/>
          </a:bodyPr>
          <a:lstStyle/>
          <a:p>
            <a:r>
              <a:rPr lang="en-US" sz="2800" b="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Luyện đọc nhóm</a:t>
            </a:r>
          </a:p>
        </p:txBody>
      </p:sp>
      <p:sp>
        <p:nvSpPr>
          <p:cNvPr id="16" name="Hộp Văn bản 15">
            <a:extLst>
              <a:ext uri="{FF2B5EF4-FFF2-40B4-BE49-F238E27FC236}">
                <a16:creationId xmlns:a16="http://schemas.microsoft.com/office/drawing/2014/main" id="{5F4378ED-0846-211B-F8C2-F9541689250B}"/>
              </a:ext>
            </a:extLst>
          </p:cNvPr>
          <p:cNvSpPr txBox="1"/>
          <p:nvPr/>
        </p:nvSpPr>
        <p:spPr>
          <a:xfrm>
            <a:off x="4875497" y="2293182"/>
            <a:ext cx="4445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17" name="Hộp Văn bản 16">
            <a:extLst>
              <a:ext uri="{FF2B5EF4-FFF2-40B4-BE49-F238E27FC236}">
                <a16:creationId xmlns:a16="http://schemas.microsoft.com/office/drawing/2014/main" id="{3F8F1587-9DF6-7D68-BC79-79F1AE603E55}"/>
              </a:ext>
            </a:extLst>
          </p:cNvPr>
          <p:cNvSpPr txBox="1"/>
          <p:nvPr/>
        </p:nvSpPr>
        <p:spPr>
          <a:xfrm>
            <a:off x="3972436" y="888636"/>
            <a:ext cx="1478346" cy="461665"/>
          </a:xfrm>
          <a:prstGeom prst="rect">
            <a:avLst/>
          </a:prstGeom>
          <a:noFill/>
        </p:spPr>
        <p:txBody>
          <a:bodyPr wrap="square" rtlCol="0">
            <a:spAutoFit/>
          </a:bodyPr>
          <a:lstStyle/>
          <a:p>
            <a:r>
              <a:rPr lang="en-US" sz="2400" b="1">
                <a:ln w="19050">
                  <a:solidFill>
                    <a:srgbClr val="FF000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tủi thân</a:t>
            </a:r>
          </a:p>
        </p:txBody>
      </p:sp>
      <p:sp>
        <p:nvSpPr>
          <p:cNvPr id="18" name="Hộp Văn bản 17">
            <a:extLst>
              <a:ext uri="{FF2B5EF4-FFF2-40B4-BE49-F238E27FC236}">
                <a16:creationId xmlns:a16="http://schemas.microsoft.com/office/drawing/2014/main" id="{D00574EF-9C23-2ADE-0553-DABE0B65AE07}"/>
              </a:ext>
            </a:extLst>
          </p:cNvPr>
          <p:cNvSpPr txBox="1"/>
          <p:nvPr/>
        </p:nvSpPr>
        <p:spPr>
          <a:xfrm>
            <a:off x="5920767" y="1250497"/>
            <a:ext cx="1478346" cy="461665"/>
          </a:xfrm>
          <a:prstGeom prst="rect">
            <a:avLst/>
          </a:prstGeom>
          <a:noFill/>
        </p:spPr>
        <p:txBody>
          <a:bodyPr wrap="square" rtlCol="0">
            <a:spAutoFit/>
          </a:bodyPr>
          <a:lstStyle/>
          <a:p>
            <a:r>
              <a:rPr lang="en-US" sz="2400" b="1">
                <a:ln w="19050">
                  <a:solidFill>
                    <a:srgbClr val="FF000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chạc cây</a:t>
            </a:r>
          </a:p>
        </p:txBody>
      </p:sp>
      <p:sp>
        <p:nvSpPr>
          <p:cNvPr id="19" name="Hộp Văn bản 18">
            <a:extLst>
              <a:ext uri="{FF2B5EF4-FFF2-40B4-BE49-F238E27FC236}">
                <a16:creationId xmlns:a16="http://schemas.microsoft.com/office/drawing/2014/main" id="{4544FAD7-72F0-95CB-27CE-F34DC0261965}"/>
              </a:ext>
            </a:extLst>
          </p:cNvPr>
          <p:cNvSpPr txBox="1"/>
          <p:nvPr/>
        </p:nvSpPr>
        <p:spPr>
          <a:xfrm>
            <a:off x="2040864" y="2000485"/>
            <a:ext cx="2155925" cy="461665"/>
          </a:xfrm>
          <a:prstGeom prst="rect">
            <a:avLst/>
          </a:prstGeom>
          <a:noFill/>
        </p:spPr>
        <p:txBody>
          <a:bodyPr wrap="square" rtlCol="0">
            <a:spAutoFit/>
          </a:bodyPr>
          <a:lstStyle/>
          <a:p>
            <a:r>
              <a:rPr lang="en-US" sz="2400" b="1">
                <a:ln w="19050">
                  <a:solidFill>
                    <a:srgbClr val="FF000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tuần lộc</a:t>
            </a:r>
          </a:p>
        </p:txBody>
      </p:sp>
      <p:sp>
        <p:nvSpPr>
          <p:cNvPr id="20" name="Hộp Văn bản 19">
            <a:extLst>
              <a:ext uri="{FF2B5EF4-FFF2-40B4-BE49-F238E27FC236}">
                <a16:creationId xmlns:a16="http://schemas.microsoft.com/office/drawing/2014/main" id="{E5D8C8B7-DA47-DAD7-35FF-CA4120B4CC4F}"/>
              </a:ext>
            </a:extLst>
          </p:cNvPr>
          <p:cNvSpPr txBox="1"/>
          <p:nvPr/>
        </p:nvSpPr>
        <p:spPr>
          <a:xfrm>
            <a:off x="11114037" y="4529626"/>
            <a:ext cx="2155925" cy="461665"/>
          </a:xfrm>
          <a:prstGeom prst="rect">
            <a:avLst/>
          </a:prstGeom>
          <a:noFill/>
        </p:spPr>
        <p:txBody>
          <a:bodyPr wrap="square" rtlCol="0">
            <a:spAutoFit/>
          </a:bodyPr>
          <a:lstStyle/>
          <a:p>
            <a:r>
              <a:rPr lang="en-US" sz="2400" b="1">
                <a:ln w="19050">
                  <a:solidFill>
                    <a:srgbClr val="FF000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rền rĩ</a:t>
            </a:r>
          </a:p>
        </p:txBody>
      </p:sp>
      <p:sp>
        <p:nvSpPr>
          <p:cNvPr id="11" name="Hộp Văn bản 10">
            <a:extLst>
              <a:ext uri="{FF2B5EF4-FFF2-40B4-BE49-F238E27FC236}">
                <a16:creationId xmlns:a16="http://schemas.microsoft.com/office/drawing/2014/main" id="{CEA42929-A879-71B4-CD07-A1E4731C1C9D}"/>
              </a:ext>
            </a:extLst>
          </p:cNvPr>
          <p:cNvSpPr txBox="1"/>
          <p:nvPr/>
        </p:nvSpPr>
        <p:spPr>
          <a:xfrm>
            <a:off x="2039549" y="5276866"/>
            <a:ext cx="2155925" cy="461665"/>
          </a:xfrm>
          <a:prstGeom prst="rect">
            <a:avLst/>
          </a:prstGeom>
          <a:noFill/>
        </p:spPr>
        <p:txBody>
          <a:bodyPr wrap="square" rtlCol="0">
            <a:spAutoFit/>
          </a:bodyPr>
          <a:lstStyle/>
          <a:p>
            <a:r>
              <a:rPr lang="en-US" sz="2400" b="1">
                <a:ln w="19050">
                  <a:solidFill>
                    <a:srgbClr val="FF000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ủng đựng quà</a:t>
            </a:r>
          </a:p>
        </p:txBody>
      </p:sp>
      <p:sp>
        <p:nvSpPr>
          <p:cNvPr id="12" name="Hộp Văn bản 11">
            <a:extLst>
              <a:ext uri="{FF2B5EF4-FFF2-40B4-BE49-F238E27FC236}">
                <a16:creationId xmlns:a16="http://schemas.microsoft.com/office/drawing/2014/main" id="{07B5F4CC-BC12-953C-088C-4C6C47CC8010}"/>
              </a:ext>
            </a:extLst>
          </p:cNvPr>
          <p:cNvSpPr txBox="1"/>
          <p:nvPr/>
        </p:nvSpPr>
        <p:spPr>
          <a:xfrm>
            <a:off x="7635101" y="2293182"/>
            <a:ext cx="4445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13" name="Hộp Văn bản 12">
            <a:extLst>
              <a:ext uri="{FF2B5EF4-FFF2-40B4-BE49-F238E27FC236}">
                <a16:creationId xmlns:a16="http://schemas.microsoft.com/office/drawing/2014/main" id="{725657EE-9EB1-04C6-9961-DE526ADF5674}"/>
              </a:ext>
            </a:extLst>
          </p:cNvPr>
          <p:cNvSpPr txBox="1"/>
          <p:nvPr/>
        </p:nvSpPr>
        <p:spPr>
          <a:xfrm>
            <a:off x="10130816" y="2293182"/>
            <a:ext cx="4445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21" name="Hộp Văn bản 20">
            <a:extLst>
              <a:ext uri="{FF2B5EF4-FFF2-40B4-BE49-F238E27FC236}">
                <a16:creationId xmlns:a16="http://schemas.microsoft.com/office/drawing/2014/main" id="{98652EE3-4008-7729-30FE-99A194D60DD7}"/>
              </a:ext>
            </a:extLst>
          </p:cNvPr>
          <p:cNvSpPr txBox="1"/>
          <p:nvPr/>
        </p:nvSpPr>
        <p:spPr>
          <a:xfrm>
            <a:off x="11607076" y="2293183"/>
            <a:ext cx="4445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24" name="Nhóm 23">
            <a:extLst>
              <a:ext uri="{FF2B5EF4-FFF2-40B4-BE49-F238E27FC236}">
                <a16:creationId xmlns:a16="http://schemas.microsoft.com/office/drawing/2014/main" id="{85B64459-C81B-709B-98A8-1D737F849482}"/>
              </a:ext>
            </a:extLst>
          </p:cNvPr>
          <p:cNvGrpSpPr/>
          <p:nvPr/>
        </p:nvGrpSpPr>
        <p:grpSpPr>
          <a:xfrm>
            <a:off x="2208302" y="2632887"/>
            <a:ext cx="490373" cy="619363"/>
            <a:chOff x="13135674" y="2293182"/>
            <a:chExt cx="490373" cy="619363"/>
          </a:xfrm>
        </p:grpSpPr>
        <p:sp>
          <p:nvSpPr>
            <p:cNvPr id="22" name="Hộp Văn bản 21">
              <a:extLst>
                <a:ext uri="{FF2B5EF4-FFF2-40B4-BE49-F238E27FC236}">
                  <a16:creationId xmlns:a16="http://schemas.microsoft.com/office/drawing/2014/main" id="{B9E76302-ED9B-CE62-94E2-44E2EC616B61}"/>
                </a:ext>
              </a:extLst>
            </p:cNvPr>
            <p:cNvSpPr txBox="1"/>
            <p:nvPr/>
          </p:nvSpPr>
          <p:spPr>
            <a:xfrm>
              <a:off x="13181547" y="2327770"/>
              <a:ext cx="4445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23" name="Hộp Văn bản 22">
              <a:extLst>
                <a:ext uri="{FF2B5EF4-FFF2-40B4-BE49-F238E27FC236}">
                  <a16:creationId xmlns:a16="http://schemas.microsoft.com/office/drawing/2014/main" id="{06866EB9-3CD4-EDC8-735E-A0F8AEA17054}"/>
                </a:ext>
              </a:extLst>
            </p:cNvPr>
            <p:cNvSpPr txBox="1"/>
            <p:nvPr/>
          </p:nvSpPr>
          <p:spPr>
            <a:xfrm>
              <a:off x="13135674" y="2293182"/>
              <a:ext cx="4445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grpSp>
    </p:spTree>
    <p:extLst>
      <p:ext uri="{BB962C8B-B14F-4D97-AF65-F5344CB8AC3E}">
        <p14:creationId xmlns:p14="http://schemas.microsoft.com/office/powerpoint/2010/main" val="290205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withEffect">
                                  <p:stCondLst>
                                    <p:cond delay="0"/>
                                  </p:stCondLst>
                                  <p:iterate type="lt">
                                    <p:tmPct val="4000"/>
                                  </p:iterate>
                                  <p:childTnLst>
                                    <p:set>
                                      <p:cBhvr override="childStyle">
                                        <p:cTn id="6" dur="10" fill="hold"/>
                                        <p:tgtEl>
                                          <p:spTgt spid="4">
                                            <p:txEl>
                                              <p:pRg st="0" end="0"/>
                                            </p:txEl>
                                          </p:spTgt>
                                        </p:tgtEl>
                                        <p:attrNameLst>
                                          <p:attrName>style.color</p:attrName>
                                        </p:attrNameLst>
                                      </p:cBhvr>
                                      <p:to>
                                        <p:clrVal>
                                          <a:schemeClr val="accent2"/>
                                        </p:clrVal>
                                      </p:to>
                                    </p:set>
                                    <p:set>
                                      <p:cBhvr>
                                        <p:cTn id="7" dur="10" fill="hold"/>
                                        <p:tgtEl>
                                          <p:spTgt spid="4">
                                            <p:txEl>
                                              <p:pRg st="0" end="0"/>
                                            </p:txEl>
                                          </p:spTgt>
                                        </p:tgtEl>
                                        <p:attrNameLst>
                                          <p:attrName>fillcolor</p:attrName>
                                        </p:attrNameLst>
                                      </p:cBhvr>
                                      <p:to>
                                        <p:clrVal>
                                          <a:schemeClr val="accent2"/>
                                        </p:clrVal>
                                      </p:to>
                                    </p:set>
                                    <p:set>
                                      <p:cBhvr>
                                        <p:cTn id="8" dur="10" fill="hold"/>
                                        <p:tgtEl>
                                          <p:spTgt spid="4">
                                            <p:txEl>
                                              <p:pRg st="0" end="0"/>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10" fill="hold"/>
                                        <p:tgtEl>
                                          <p:spTgt spid="4">
                                            <p:txEl>
                                              <p:pRg st="1" end="1"/>
                                            </p:txEl>
                                          </p:spTgt>
                                        </p:tgtEl>
                                        <p:attrNameLst>
                                          <p:attrName>style.color</p:attrName>
                                        </p:attrNameLst>
                                      </p:cBhvr>
                                      <p:to>
                                        <p:clrVal>
                                          <a:srgbClr val="CC00CC"/>
                                        </p:clrVal>
                                      </p:to>
                                    </p:set>
                                    <p:set>
                                      <p:cBhvr>
                                        <p:cTn id="11" dur="10" fill="hold"/>
                                        <p:tgtEl>
                                          <p:spTgt spid="4">
                                            <p:txEl>
                                              <p:pRg st="1" end="1"/>
                                            </p:txEl>
                                          </p:spTgt>
                                        </p:tgtEl>
                                        <p:attrNameLst>
                                          <p:attrName>fillcolor</p:attrName>
                                        </p:attrNameLst>
                                      </p:cBhvr>
                                      <p:to>
                                        <p:clrVal>
                                          <a:srgbClr val="CC00CC"/>
                                        </p:clrVal>
                                      </p:to>
                                    </p:set>
                                    <p:set>
                                      <p:cBhvr>
                                        <p:cTn id="12" dur="10" fill="hold"/>
                                        <p:tgtEl>
                                          <p:spTgt spid="4">
                                            <p:txEl>
                                              <p:pRg st="1" end="1"/>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10" fill="hold"/>
                                        <p:tgtEl>
                                          <p:spTgt spid="4">
                                            <p:txEl>
                                              <p:pRg st="2" end="2"/>
                                            </p:txEl>
                                          </p:spTgt>
                                        </p:tgtEl>
                                        <p:attrNameLst>
                                          <p:attrName>style.color</p:attrName>
                                        </p:attrNameLst>
                                      </p:cBhvr>
                                      <p:to>
                                        <p:clrVal>
                                          <a:srgbClr val="CC00CC"/>
                                        </p:clrVal>
                                      </p:to>
                                    </p:set>
                                    <p:set>
                                      <p:cBhvr>
                                        <p:cTn id="15" dur="10" fill="hold"/>
                                        <p:tgtEl>
                                          <p:spTgt spid="4">
                                            <p:txEl>
                                              <p:pRg st="2" end="2"/>
                                            </p:txEl>
                                          </p:spTgt>
                                        </p:tgtEl>
                                        <p:attrNameLst>
                                          <p:attrName>fillcolor</p:attrName>
                                        </p:attrNameLst>
                                      </p:cBhvr>
                                      <p:to>
                                        <p:clrVal>
                                          <a:srgbClr val="CC00CC"/>
                                        </p:clrVal>
                                      </p:to>
                                    </p:set>
                                    <p:set>
                                      <p:cBhvr>
                                        <p:cTn id="16" dur="10" fill="hold"/>
                                        <p:tgtEl>
                                          <p:spTgt spid="4">
                                            <p:txEl>
                                              <p:pRg st="2" end="2"/>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10" fill="hold"/>
                                        <p:tgtEl>
                                          <p:spTgt spid="4">
                                            <p:txEl>
                                              <p:pRg st="3" end="3"/>
                                            </p:txEl>
                                          </p:spTgt>
                                        </p:tgtEl>
                                        <p:attrNameLst>
                                          <p:attrName>style.color</p:attrName>
                                        </p:attrNameLst>
                                      </p:cBhvr>
                                      <p:to>
                                        <p:clrVal>
                                          <a:srgbClr val="CC00CC"/>
                                        </p:clrVal>
                                      </p:to>
                                    </p:set>
                                    <p:set>
                                      <p:cBhvr>
                                        <p:cTn id="19" dur="10" fill="hold"/>
                                        <p:tgtEl>
                                          <p:spTgt spid="4">
                                            <p:txEl>
                                              <p:pRg st="3" end="3"/>
                                            </p:txEl>
                                          </p:spTgt>
                                        </p:tgtEl>
                                        <p:attrNameLst>
                                          <p:attrName>fillcolor</p:attrName>
                                        </p:attrNameLst>
                                      </p:cBhvr>
                                      <p:to>
                                        <p:clrVal>
                                          <a:srgbClr val="CC00CC"/>
                                        </p:clrVal>
                                      </p:to>
                                    </p:set>
                                    <p:set>
                                      <p:cBhvr>
                                        <p:cTn id="20" dur="10" fill="hold"/>
                                        <p:tgtEl>
                                          <p:spTgt spid="4">
                                            <p:txEl>
                                              <p:pRg st="3" end="3"/>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10" fill="hold"/>
                                        <p:tgtEl>
                                          <p:spTgt spid="4">
                                            <p:txEl>
                                              <p:pRg st="4" end="4"/>
                                            </p:txEl>
                                          </p:spTgt>
                                        </p:tgtEl>
                                        <p:attrNameLst>
                                          <p:attrName>style.color</p:attrName>
                                        </p:attrNameLst>
                                      </p:cBhvr>
                                      <p:to>
                                        <p:clrVal>
                                          <a:srgbClr val="CC00CC"/>
                                        </p:clrVal>
                                      </p:to>
                                    </p:set>
                                    <p:set>
                                      <p:cBhvr>
                                        <p:cTn id="23" dur="10" fill="hold"/>
                                        <p:tgtEl>
                                          <p:spTgt spid="4">
                                            <p:txEl>
                                              <p:pRg st="4" end="4"/>
                                            </p:txEl>
                                          </p:spTgt>
                                        </p:tgtEl>
                                        <p:attrNameLst>
                                          <p:attrName>fillcolor</p:attrName>
                                        </p:attrNameLst>
                                      </p:cBhvr>
                                      <p:to>
                                        <p:clrVal>
                                          <a:srgbClr val="CC00CC"/>
                                        </p:clrVal>
                                      </p:to>
                                    </p:set>
                                    <p:set>
                                      <p:cBhvr>
                                        <p:cTn id="24" dur="10" fill="hold"/>
                                        <p:tgtEl>
                                          <p:spTgt spid="4">
                                            <p:txEl>
                                              <p:pRg st="4" end="4"/>
                                            </p:txEl>
                                          </p:spTgt>
                                        </p:tgtEl>
                                        <p:attrNameLst>
                                          <p:attrName>fill.type</p:attrName>
                                        </p:attrNameLst>
                                      </p:cBhvr>
                                      <p:to>
                                        <p:strVal val="solid"/>
                                      </p:to>
                                    </p:set>
                                  </p:childTnLst>
                                </p:cTn>
                              </p:par>
                              <p:par>
                                <p:cTn id="25" presetID="16" presetClass="emph" presetSubtype="0" fill="hold" nodeType="withEffect">
                                  <p:stCondLst>
                                    <p:cond delay="0"/>
                                  </p:stCondLst>
                                  <p:iterate type="lt">
                                    <p:tmPct val="4000"/>
                                  </p:iterate>
                                  <p:childTnLst>
                                    <p:set>
                                      <p:cBhvr override="childStyle">
                                        <p:cTn id="26" dur="10" fill="hold"/>
                                        <p:tgtEl>
                                          <p:spTgt spid="4">
                                            <p:txEl>
                                              <p:pRg st="5" end="5"/>
                                            </p:txEl>
                                          </p:spTgt>
                                        </p:tgtEl>
                                        <p:attrNameLst>
                                          <p:attrName>style.color</p:attrName>
                                        </p:attrNameLst>
                                      </p:cBhvr>
                                      <p:to>
                                        <p:clrVal>
                                          <a:srgbClr val="CC00CC"/>
                                        </p:clrVal>
                                      </p:to>
                                    </p:set>
                                    <p:set>
                                      <p:cBhvr>
                                        <p:cTn id="27" dur="10" fill="hold"/>
                                        <p:tgtEl>
                                          <p:spTgt spid="4">
                                            <p:txEl>
                                              <p:pRg st="5" end="5"/>
                                            </p:txEl>
                                          </p:spTgt>
                                        </p:tgtEl>
                                        <p:attrNameLst>
                                          <p:attrName>fillcolor</p:attrName>
                                        </p:attrNameLst>
                                      </p:cBhvr>
                                      <p:to>
                                        <p:clrVal>
                                          <a:srgbClr val="CC00CC"/>
                                        </p:clrVal>
                                      </p:to>
                                    </p:set>
                                    <p:set>
                                      <p:cBhvr>
                                        <p:cTn id="28" dur="10" fill="hold"/>
                                        <p:tgtEl>
                                          <p:spTgt spid="4">
                                            <p:txEl>
                                              <p:pRg st="5" end="5"/>
                                            </p:txEl>
                                          </p:spTgt>
                                        </p:tgtEl>
                                        <p:attrNameLst>
                                          <p:attrName>fill.type</p:attrName>
                                        </p:attrNameLst>
                                      </p:cBhvr>
                                      <p:to>
                                        <p:strVal val="solid"/>
                                      </p:to>
                                    </p:set>
                                  </p:childTnLst>
                                </p:cTn>
                              </p:par>
                              <p:par>
                                <p:cTn id="29" presetID="16" presetClass="emph" presetSubtype="0" fill="hold" nodeType="withEffect">
                                  <p:stCondLst>
                                    <p:cond delay="0"/>
                                  </p:stCondLst>
                                  <p:iterate type="lt">
                                    <p:tmPct val="4000"/>
                                  </p:iterate>
                                  <p:childTnLst>
                                    <p:set>
                                      <p:cBhvr override="childStyle">
                                        <p:cTn id="30" dur="10" fill="hold"/>
                                        <p:tgtEl>
                                          <p:spTgt spid="4">
                                            <p:txEl>
                                              <p:pRg st="6" end="6"/>
                                            </p:txEl>
                                          </p:spTgt>
                                        </p:tgtEl>
                                        <p:attrNameLst>
                                          <p:attrName>style.color</p:attrName>
                                        </p:attrNameLst>
                                      </p:cBhvr>
                                      <p:to>
                                        <p:clrVal>
                                          <a:srgbClr val="CC00CC"/>
                                        </p:clrVal>
                                      </p:to>
                                    </p:set>
                                    <p:set>
                                      <p:cBhvr>
                                        <p:cTn id="31" dur="10" fill="hold"/>
                                        <p:tgtEl>
                                          <p:spTgt spid="4">
                                            <p:txEl>
                                              <p:pRg st="6" end="6"/>
                                            </p:txEl>
                                          </p:spTgt>
                                        </p:tgtEl>
                                        <p:attrNameLst>
                                          <p:attrName>fillcolor</p:attrName>
                                        </p:attrNameLst>
                                      </p:cBhvr>
                                      <p:to>
                                        <p:clrVal>
                                          <a:srgbClr val="CC00CC"/>
                                        </p:clrVal>
                                      </p:to>
                                    </p:set>
                                    <p:set>
                                      <p:cBhvr>
                                        <p:cTn id="32" dur="10" fill="hold"/>
                                        <p:tgtEl>
                                          <p:spTgt spid="4">
                                            <p:txEl>
                                              <p:pRg st="6" end="6"/>
                                            </p:txEl>
                                          </p:spTgt>
                                        </p:tgtEl>
                                        <p:attrNameLst>
                                          <p:attrName>fill.type</p:attrName>
                                        </p:attrNameLst>
                                      </p:cBhvr>
                                      <p:to>
                                        <p:strVal val="solid"/>
                                      </p:to>
                                    </p:set>
                                  </p:childTnLst>
                                </p:cTn>
                              </p:par>
                              <p:par>
                                <p:cTn id="33" presetID="16" presetClass="emph" presetSubtype="0" fill="hold" nodeType="withEffect">
                                  <p:stCondLst>
                                    <p:cond delay="0"/>
                                  </p:stCondLst>
                                  <p:iterate type="lt">
                                    <p:tmPct val="4000"/>
                                  </p:iterate>
                                  <p:childTnLst>
                                    <p:set>
                                      <p:cBhvr override="childStyle">
                                        <p:cTn id="34" dur="10" fill="hold"/>
                                        <p:tgtEl>
                                          <p:spTgt spid="4">
                                            <p:txEl>
                                              <p:pRg st="7" end="7"/>
                                            </p:txEl>
                                          </p:spTgt>
                                        </p:tgtEl>
                                        <p:attrNameLst>
                                          <p:attrName>style.color</p:attrName>
                                        </p:attrNameLst>
                                      </p:cBhvr>
                                      <p:to>
                                        <p:clrVal>
                                          <a:srgbClr val="00B050"/>
                                        </p:clrVal>
                                      </p:to>
                                    </p:set>
                                    <p:set>
                                      <p:cBhvr>
                                        <p:cTn id="35" dur="10" fill="hold"/>
                                        <p:tgtEl>
                                          <p:spTgt spid="4">
                                            <p:txEl>
                                              <p:pRg st="7" end="7"/>
                                            </p:txEl>
                                          </p:spTgt>
                                        </p:tgtEl>
                                        <p:attrNameLst>
                                          <p:attrName>fillcolor</p:attrName>
                                        </p:attrNameLst>
                                      </p:cBhvr>
                                      <p:to>
                                        <p:clrVal>
                                          <a:srgbClr val="00B050"/>
                                        </p:clrVal>
                                      </p:to>
                                    </p:set>
                                    <p:set>
                                      <p:cBhvr>
                                        <p:cTn id="36" dur="10" fill="hold"/>
                                        <p:tgtEl>
                                          <p:spTgt spid="4">
                                            <p:txEl>
                                              <p:pRg st="7" end="7"/>
                                            </p:txEl>
                                          </p:spTgt>
                                        </p:tgtEl>
                                        <p:attrNameLst>
                                          <p:attrName>fill.type</p:attrName>
                                        </p:attrNameLst>
                                      </p:cBhvr>
                                      <p:to>
                                        <p:strVal val="solid"/>
                                      </p:to>
                                    </p:set>
                                  </p:childTnLst>
                                </p:cTn>
                              </p:par>
                              <p:par>
                                <p:cTn id="37" presetID="16" presetClass="emph" presetSubtype="0" fill="hold" nodeType="withEffect">
                                  <p:stCondLst>
                                    <p:cond delay="0"/>
                                  </p:stCondLst>
                                  <p:iterate type="lt">
                                    <p:tmPct val="4000"/>
                                  </p:iterate>
                                  <p:childTnLst>
                                    <p:set>
                                      <p:cBhvr override="childStyle">
                                        <p:cTn id="38" dur="10" fill="hold"/>
                                        <p:tgtEl>
                                          <p:spTgt spid="4">
                                            <p:txEl>
                                              <p:pRg st="8" end="8"/>
                                            </p:txEl>
                                          </p:spTgt>
                                        </p:tgtEl>
                                        <p:attrNameLst>
                                          <p:attrName>style.color</p:attrName>
                                        </p:attrNameLst>
                                      </p:cBhvr>
                                      <p:to>
                                        <p:clrVal>
                                          <a:srgbClr val="00B050"/>
                                        </p:clrVal>
                                      </p:to>
                                    </p:set>
                                    <p:set>
                                      <p:cBhvr>
                                        <p:cTn id="39" dur="10" fill="hold"/>
                                        <p:tgtEl>
                                          <p:spTgt spid="4">
                                            <p:txEl>
                                              <p:pRg st="8" end="8"/>
                                            </p:txEl>
                                          </p:spTgt>
                                        </p:tgtEl>
                                        <p:attrNameLst>
                                          <p:attrName>fillcolor</p:attrName>
                                        </p:attrNameLst>
                                      </p:cBhvr>
                                      <p:to>
                                        <p:clrVal>
                                          <a:srgbClr val="00B050"/>
                                        </p:clrVal>
                                      </p:to>
                                    </p:set>
                                    <p:set>
                                      <p:cBhvr>
                                        <p:cTn id="40" dur="10" fill="hold"/>
                                        <p:tgtEl>
                                          <p:spTgt spid="4">
                                            <p:txEl>
                                              <p:pRg st="8" end="8"/>
                                            </p:txEl>
                                          </p:spTgt>
                                        </p:tgtEl>
                                        <p:attrNameLst>
                                          <p:attrName>fill.type</p:attrName>
                                        </p:attrNameLst>
                                      </p:cBhvr>
                                      <p:to>
                                        <p:strVal val="solid"/>
                                      </p:to>
                                    </p:set>
                                  </p:childTnLst>
                                </p:cTn>
                              </p:par>
                              <p:par>
                                <p:cTn id="41" presetID="16" presetClass="emph" presetSubtype="0" fill="hold" nodeType="withEffect">
                                  <p:stCondLst>
                                    <p:cond delay="0"/>
                                  </p:stCondLst>
                                  <p:iterate type="lt">
                                    <p:tmPct val="4000"/>
                                  </p:iterate>
                                  <p:childTnLst>
                                    <p:set>
                                      <p:cBhvr override="childStyle">
                                        <p:cTn id="42" dur="10" fill="hold"/>
                                        <p:tgtEl>
                                          <p:spTgt spid="4">
                                            <p:txEl>
                                              <p:pRg st="9" end="9"/>
                                            </p:txEl>
                                          </p:spTgt>
                                        </p:tgtEl>
                                        <p:attrNameLst>
                                          <p:attrName>style.color</p:attrName>
                                        </p:attrNameLst>
                                      </p:cBhvr>
                                      <p:to>
                                        <p:clrVal>
                                          <a:srgbClr val="00B050"/>
                                        </p:clrVal>
                                      </p:to>
                                    </p:set>
                                    <p:set>
                                      <p:cBhvr>
                                        <p:cTn id="43" dur="10" fill="hold"/>
                                        <p:tgtEl>
                                          <p:spTgt spid="4">
                                            <p:txEl>
                                              <p:pRg st="9" end="9"/>
                                            </p:txEl>
                                          </p:spTgt>
                                        </p:tgtEl>
                                        <p:attrNameLst>
                                          <p:attrName>fillcolor</p:attrName>
                                        </p:attrNameLst>
                                      </p:cBhvr>
                                      <p:to>
                                        <p:clrVal>
                                          <a:srgbClr val="00B050"/>
                                        </p:clrVal>
                                      </p:to>
                                    </p:set>
                                    <p:set>
                                      <p:cBhvr>
                                        <p:cTn id="44" dur="10" fill="hold"/>
                                        <p:tgtEl>
                                          <p:spTgt spid="4">
                                            <p:txEl>
                                              <p:pRg st="9" end="9"/>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left)">
                                      <p:cBhvr>
                                        <p:cTn id="7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1B0957E7-B397-E4FD-D69C-DF854142B8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7779" y="828476"/>
            <a:ext cx="5716441" cy="5201047"/>
          </a:xfrm>
          <a:prstGeom prst="rect">
            <a:avLst/>
          </a:prstGeom>
        </p:spPr>
      </p:pic>
    </p:spTree>
    <p:extLst>
      <p:ext uri="{BB962C8B-B14F-4D97-AF65-F5344CB8AC3E}">
        <p14:creationId xmlns:p14="http://schemas.microsoft.com/office/powerpoint/2010/main" val="2800645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BB7666CA-3460-5DDD-4275-CD3590F225FF}"/>
              </a:ext>
            </a:extLst>
          </p:cNvPr>
          <p:cNvSpPr txBox="1"/>
          <p:nvPr/>
        </p:nvSpPr>
        <p:spPr>
          <a:xfrm>
            <a:off x="362674" y="520859"/>
            <a:ext cx="11674998" cy="6370975"/>
          </a:xfrm>
          <a:prstGeom prst="rect">
            <a:avLst/>
          </a:prstGeom>
          <a:solidFill>
            <a:srgbClr val="FFFFFF">
              <a:alpha val="69804"/>
            </a:srgbClr>
          </a:solidFill>
        </p:spPr>
        <p:txBody>
          <a:bodyPr wrap="square" rtlCol="0">
            <a:spAutoFit/>
          </a:bodyPr>
          <a:lstStyle/>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Mi-sa là một chú gấu bông rất dễ thương. Nhưng sáng nay, cô chủ bỗng túm lấy chú, bỏ vào nhà kho. Mi-sa tủi thân, bèn lách qua cái lỗ mèo chui rồi bỏ đi.</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Chú đi mãi, thấm mệt, bèn trèo lên chạc cây cao và ngủ một giấc.</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Khi chú gấu tỉnh dậy, trời đã tối. Bỗng chú nghe thấy tiếng nhạc leng keng. Rồi một chiếc xe tuần lộc hiện ra. Đó là xe đi phát đồ chơi cho trẻ nhỏ. Bởi vì đêm ấy là đêm Giáng sinh rồi. Nhưng không may, Ông già Nô-en bị ốm nên chỉ có tuần lộc vừa kéo xe vừa phát quà.</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Tuần lộc gặp Mi-sa thì mừng lắm, bảo:</a:t>
            </a:r>
          </a:p>
          <a:p>
            <a:pPr marL="1257300" lvl="2" indent="-342900">
              <a:buFontTx/>
              <a:buChar char="-"/>
            </a:pPr>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Trèo lên xe đi! Bạn giúp mình phát quà nhé!</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Cỗ xe bay trong tuyết. Trời nhiều sao quá, sáng như ban ngày.</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Mi-sa lần lượt đặt ở mỗi nhà một thứ đồ chơi.</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Cuối cùng, cỗ xe đến một túp lều. Nhưng túi đồ chơi chẳng còn gì. Tuần lộc rền rĩ. Trong lều có một cậu bé đang ốm. Sáng mai thức dậy, chắc cậu bé sẽ rất thất vọng nếu thấy đôi ủng đựng quà Giáng sinh rỗng không.</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Mi-sa thở dài. Rồi chú nhấc cao chân, bước vào túp lều. Chú ngồi lên chiếc ủng và chờ trời sáng.</a:t>
            </a:r>
          </a:p>
          <a:p>
            <a:pPr algn="r"/>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MA_RI CÔN_MÔNG (Vũ Tú Nam dịch)</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520633" y="23146"/>
            <a:ext cx="5150734" cy="646331"/>
          </a:xfrm>
          <a:prstGeom prst="rect">
            <a:avLst/>
          </a:prstGeom>
          <a:noFill/>
        </p:spPr>
        <p:txBody>
          <a:bodyPr wrap="square" rtlCol="0">
            <a:spAutoFit/>
          </a:bodyPr>
          <a:lstStyle/>
          <a:p>
            <a:pPr algn="ctr"/>
            <a:r>
              <a:rPr lang="en-US" sz="3600" b="1">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Chú gấu Mi-sa</a:t>
            </a:r>
          </a:p>
        </p:txBody>
      </p:sp>
      <p:grpSp>
        <p:nvGrpSpPr>
          <p:cNvPr id="2" name="Nhóm 1">
            <a:extLst>
              <a:ext uri="{FF2B5EF4-FFF2-40B4-BE49-F238E27FC236}">
                <a16:creationId xmlns:a16="http://schemas.microsoft.com/office/drawing/2014/main" id="{0FD681A9-A377-57AB-076F-F6F4747D7746}"/>
              </a:ext>
            </a:extLst>
          </p:cNvPr>
          <p:cNvGrpSpPr/>
          <p:nvPr/>
        </p:nvGrpSpPr>
        <p:grpSpPr>
          <a:xfrm>
            <a:off x="2704130" y="6070320"/>
            <a:ext cx="3496043" cy="713772"/>
            <a:chOff x="508724" y="6144228"/>
            <a:chExt cx="3291530" cy="713772"/>
          </a:xfrm>
        </p:grpSpPr>
        <p:sp>
          <p:nvSpPr>
            <p:cNvPr id="3" name="Hình chữ nhật: Góc Tròn 2">
              <a:extLst>
                <a:ext uri="{FF2B5EF4-FFF2-40B4-BE49-F238E27FC236}">
                  <a16:creationId xmlns:a16="http://schemas.microsoft.com/office/drawing/2014/main" id="{9B097AB0-C782-7B97-2346-D9FF860BFFAF}"/>
                </a:ext>
              </a:extLst>
            </p:cNvPr>
            <p:cNvSpPr/>
            <p:nvPr/>
          </p:nvSpPr>
          <p:spPr>
            <a:xfrm>
              <a:off x="548471" y="6177626"/>
              <a:ext cx="3251783"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6" name="Nhóm 5">
              <a:extLst>
                <a:ext uri="{FF2B5EF4-FFF2-40B4-BE49-F238E27FC236}">
                  <a16:creationId xmlns:a16="http://schemas.microsoft.com/office/drawing/2014/main" id="{4EDE5953-EAC2-9481-B3F6-FB031E641AE5}"/>
                </a:ext>
              </a:extLst>
            </p:cNvPr>
            <p:cNvGrpSpPr/>
            <p:nvPr/>
          </p:nvGrpSpPr>
          <p:grpSpPr>
            <a:xfrm>
              <a:off x="508724" y="6144228"/>
              <a:ext cx="713772" cy="713772"/>
              <a:chOff x="508724" y="6144228"/>
              <a:chExt cx="713772" cy="713772"/>
            </a:xfrm>
          </p:grpSpPr>
          <p:sp>
            <p:nvSpPr>
              <p:cNvPr id="7" name="Hình Bầu dục 6">
                <a:extLst>
                  <a:ext uri="{FF2B5EF4-FFF2-40B4-BE49-F238E27FC236}">
                    <a16:creationId xmlns:a16="http://schemas.microsoft.com/office/drawing/2014/main" id="{4E51844B-735E-FC12-C7A0-E804E88E402B}"/>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Hình Bầu dục 13">
                <a:extLst>
                  <a:ext uri="{FF2B5EF4-FFF2-40B4-BE49-F238E27FC236}">
                    <a16:creationId xmlns:a16="http://schemas.microsoft.com/office/drawing/2014/main" id="{55073DF6-FFDD-3434-126E-95B407069750}"/>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Times New Roman" panose="02020603050405020304" pitchFamily="18" charset="0"/>
                    <a:cs typeface="Times New Roman" panose="02020603050405020304" pitchFamily="18" charset="0"/>
                  </a:rPr>
                  <a:t>4</a:t>
                </a:r>
              </a:p>
            </p:txBody>
          </p:sp>
        </p:grpSp>
      </p:grpSp>
      <p:sp>
        <p:nvSpPr>
          <p:cNvPr id="15" name="Hộp Văn bản 14">
            <a:extLst>
              <a:ext uri="{FF2B5EF4-FFF2-40B4-BE49-F238E27FC236}">
                <a16:creationId xmlns:a16="http://schemas.microsoft.com/office/drawing/2014/main" id="{71E97425-684A-DFE2-0D06-564664F762F0}"/>
              </a:ext>
            </a:extLst>
          </p:cNvPr>
          <p:cNvSpPr txBox="1"/>
          <p:nvPr/>
        </p:nvSpPr>
        <p:spPr>
          <a:xfrm>
            <a:off x="3409967" y="6186059"/>
            <a:ext cx="2950193" cy="523220"/>
          </a:xfrm>
          <a:prstGeom prst="rect">
            <a:avLst/>
          </a:prstGeom>
          <a:noFill/>
        </p:spPr>
        <p:txBody>
          <a:bodyPr wrap="square" rtlCol="0">
            <a:spAutoFit/>
          </a:bodyPr>
          <a:lstStyle/>
          <a:p>
            <a:r>
              <a:rPr lang="en-US" sz="2800" b="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Đọc toàn bài</a:t>
            </a:r>
          </a:p>
        </p:txBody>
      </p:sp>
      <p:sp>
        <p:nvSpPr>
          <p:cNvPr id="16" name="Hộp Văn bản 15">
            <a:extLst>
              <a:ext uri="{FF2B5EF4-FFF2-40B4-BE49-F238E27FC236}">
                <a16:creationId xmlns:a16="http://schemas.microsoft.com/office/drawing/2014/main" id="{5F4378ED-0846-211B-F8C2-F9541689250B}"/>
              </a:ext>
            </a:extLst>
          </p:cNvPr>
          <p:cNvSpPr txBox="1"/>
          <p:nvPr/>
        </p:nvSpPr>
        <p:spPr>
          <a:xfrm>
            <a:off x="4875497" y="2293182"/>
            <a:ext cx="4445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17" name="Hộp Văn bản 16">
            <a:extLst>
              <a:ext uri="{FF2B5EF4-FFF2-40B4-BE49-F238E27FC236}">
                <a16:creationId xmlns:a16="http://schemas.microsoft.com/office/drawing/2014/main" id="{3F8F1587-9DF6-7D68-BC79-79F1AE603E55}"/>
              </a:ext>
            </a:extLst>
          </p:cNvPr>
          <p:cNvSpPr txBox="1"/>
          <p:nvPr/>
        </p:nvSpPr>
        <p:spPr>
          <a:xfrm>
            <a:off x="3972436" y="888636"/>
            <a:ext cx="1478346" cy="461665"/>
          </a:xfrm>
          <a:prstGeom prst="rect">
            <a:avLst/>
          </a:prstGeom>
          <a:noFill/>
        </p:spPr>
        <p:txBody>
          <a:bodyPr wrap="square" rtlCol="0">
            <a:spAutoFit/>
          </a:bodyPr>
          <a:lstStyle/>
          <a:p>
            <a:r>
              <a:rPr lang="en-US" sz="2400" b="1">
                <a:ln w="19050">
                  <a:solidFill>
                    <a:srgbClr val="FF000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tủi thân</a:t>
            </a:r>
          </a:p>
        </p:txBody>
      </p:sp>
      <p:sp>
        <p:nvSpPr>
          <p:cNvPr id="18" name="Hộp Văn bản 17">
            <a:extLst>
              <a:ext uri="{FF2B5EF4-FFF2-40B4-BE49-F238E27FC236}">
                <a16:creationId xmlns:a16="http://schemas.microsoft.com/office/drawing/2014/main" id="{D00574EF-9C23-2ADE-0553-DABE0B65AE07}"/>
              </a:ext>
            </a:extLst>
          </p:cNvPr>
          <p:cNvSpPr txBox="1"/>
          <p:nvPr/>
        </p:nvSpPr>
        <p:spPr>
          <a:xfrm>
            <a:off x="5920767" y="1250497"/>
            <a:ext cx="1478346" cy="461665"/>
          </a:xfrm>
          <a:prstGeom prst="rect">
            <a:avLst/>
          </a:prstGeom>
          <a:noFill/>
        </p:spPr>
        <p:txBody>
          <a:bodyPr wrap="square" rtlCol="0">
            <a:spAutoFit/>
          </a:bodyPr>
          <a:lstStyle/>
          <a:p>
            <a:r>
              <a:rPr lang="en-US" sz="2400" b="1">
                <a:ln w="19050">
                  <a:solidFill>
                    <a:srgbClr val="FF000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chạc cây</a:t>
            </a:r>
          </a:p>
        </p:txBody>
      </p:sp>
      <p:sp>
        <p:nvSpPr>
          <p:cNvPr id="19" name="Hộp Văn bản 18">
            <a:extLst>
              <a:ext uri="{FF2B5EF4-FFF2-40B4-BE49-F238E27FC236}">
                <a16:creationId xmlns:a16="http://schemas.microsoft.com/office/drawing/2014/main" id="{4544FAD7-72F0-95CB-27CE-F34DC0261965}"/>
              </a:ext>
            </a:extLst>
          </p:cNvPr>
          <p:cNvSpPr txBox="1"/>
          <p:nvPr/>
        </p:nvSpPr>
        <p:spPr>
          <a:xfrm>
            <a:off x="2040864" y="2000485"/>
            <a:ext cx="2155925" cy="461665"/>
          </a:xfrm>
          <a:prstGeom prst="rect">
            <a:avLst/>
          </a:prstGeom>
          <a:noFill/>
        </p:spPr>
        <p:txBody>
          <a:bodyPr wrap="square" rtlCol="0">
            <a:spAutoFit/>
          </a:bodyPr>
          <a:lstStyle/>
          <a:p>
            <a:r>
              <a:rPr lang="en-US" sz="2400" b="1">
                <a:ln w="19050">
                  <a:solidFill>
                    <a:srgbClr val="FF000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tuần lộc</a:t>
            </a:r>
          </a:p>
        </p:txBody>
      </p:sp>
      <p:sp>
        <p:nvSpPr>
          <p:cNvPr id="20" name="Hộp Văn bản 19">
            <a:extLst>
              <a:ext uri="{FF2B5EF4-FFF2-40B4-BE49-F238E27FC236}">
                <a16:creationId xmlns:a16="http://schemas.microsoft.com/office/drawing/2014/main" id="{E5D8C8B7-DA47-DAD7-35FF-CA4120B4CC4F}"/>
              </a:ext>
            </a:extLst>
          </p:cNvPr>
          <p:cNvSpPr txBox="1"/>
          <p:nvPr/>
        </p:nvSpPr>
        <p:spPr>
          <a:xfrm>
            <a:off x="11114037" y="4529626"/>
            <a:ext cx="2155925" cy="461665"/>
          </a:xfrm>
          <a:prstGeom prst="rect">
            <a:avLst/>
          </a:prstGeom>
          <a:noFill/>
        </p:spPr>
        <p:txBody>
          <a:bodyPr wrap="square" rtlCol="0">
            <a:spAutoFit/>
          </a:bodyPr>
          <a:lstStyle/>
          <a:p>
            <a:r>
              <a:rPr lang="en-US" sz="2400" b="1">
                <a:ln w="19050">
                  <a:solidFill>
                    <a:srgbClr val="FF000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rền rĩ</a:t>
            </a:r>
          </a:p>
        </p:txBody>
      </p:sp>
      <p:sp>
        <p:nvSpPr>
          <p:cNvPr id="11" name="Hộp Văn bản 10">
            <a:extLst>
              <a:ext uri="{FF2B5EF4-FFF2-40B4-BE49-F238E27FC236}">
                <a16:creationId xmlns:a16="http://schemas.microsoft.com/office/drawing/2014/main" id="{CEA42929-A879-71B4-CD07-A1E4731C1C9D}"/>
              </a:ext>
            </a:extLst>
          </p:cNvPr>
          <p:cNvSpPr txBox="1"/>
          <p:nvPr/>
        </p:nvSpPr>
        <p:spPr>
          <a:xfrm>
            <a:off x="2039549" y="5276866"/>
            <a:ext cx="2155925" cy="461665"/>
          </a:xfrm>
          <a:prstGeom prst="rect">
            <a:avLst/>
          </a:prstGeom>
          <a:noFill/>
        </p:spPr>
        <p:txBody>
          <a:bodyPr wrap="square" rtlCol="0">
            <a:spAutoFit/>
          </a:bodyPr>
          <a:lstStyle/>
          <a:p>
            <a:r>
              <a:rPr lang="en-US" sz="2400" b="1">
                <a:ln w="19050">
                  <a:solidFill>
                    <a:srgbClr val="FF000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ủng đựng quà</a:t>
            </a:r>
          </a:p>
        </p:txBody>
      </p:sp>
      <p:sp>
        <p:nvSpPr>
          <p:cNvPr id="12" name="Hộp Văn bản 11">
            <a:extLst>
              <a:ext uri="{FF2B5EF4-FFF2-40B4-BE49-F238E27FC236}">
                <a16:creationId xmlns:a16="http://schemas.microsoft.com/office/drawing/2014/main" id="{07B5F4CC-BC12-953C-088C-4C6C47CC8010}"/>
              </a:ext>
            </a:extLst>
          </p:cNvPr>
          <p:cNvSpPr txBox="1"/>
          <p:nvPr/>
        </p:nvSpPr>
        <p:spPr>
          <a:xfrm>
            <a:off x="7635101" y="2293182"/>
            <a:ext cx="4445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13" name="Hộp Văn bản 12">
            <a:extLst>
              <a:ext uri="{FF2B5EF4-FFF2-40B4-BE49-F238E27FC236}">
                <a16:creationId xmlns:a16="http://schemas.microsoft.com/office/drawing/2014/main" id="{725657EE-9EB1-04C6-9961-DE526ADF5674}"/>
              </a:ext>
            </a:extLst>
          </p:cNvPr>
          <p:cNvSpPr txBox="1"/>
          <p:nvPr/>
        </p:nvSpPr>
        <p:spPr>
          <a:xfrm>
            <a:off x="10130816" y="2293182"/>
            <a:ext cx="4445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21" name="Hộp Văn bản 20">
            <a:extLst>
              <a:ext uri="{FF2B5EF4-FFF2-40B4-BE49-F238E27FC236}">
                <a16:creationId xmlns:a16="http://schemas.microsoft.com/office/drawing/2014/main" id="{98652EE3-4008-7729-30FE-99A194D60DD7}"/>
              </a:ext>
            </a:extLst>
          </p:cNvPr>
          <p:cNvSpPr txBox="1"/>
          <p:nvPr/>
        </p:nvSpPr>
        <p:spPr>
          <a:xfrm>
            <a:off x="11607076" y="2293183"/>
            <a:ext cx="4445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24" name="Nhóm 23">
            <a:extLst>
              <a:ext uri="{FF2B5EF4-FFF2-40B4-BE49-F238E27FC236}">
                <a16:creationId xmlns:a16="http://schemas.microsoft.com/office/drawing/2014/main" id="{85B64459-C81B-709B-98A8-1D737F849482}"/>
              </a:ext>
            </a:extLst>
          </p:cNvPr>
          <p:cNvGrpSpPr/>
          <p:nvPr/>
        </p:nvGrpSpPr>
        <p:grpSpPr>
          <a:xfrm>
            <a:off x="2208302" y="2632887"/>
            <a:ext cx="490373" cy="619363"/>
            <a:chOff x="13135674" y="2293182"/>
            <a:chExt cx="490373" cy="619363"/>
          </a:xfrm>
        </p:grpSpPr>
        <p:sp>
          <p:nvSpPr>
            <p:cNvPr id="22" name="Hộp Văn bản 21">
              <a:extLst>
                <a:ext uri="{FF2B5EF4-FFF2-40B4-BE49-F238E27FC236}">
                  <a16:creationId xmlns:a16="http://schemas.microsoft.com/office/drawing/2014/main" id="{B9E76302-ED9B-CE62-94E2-44E2EC616B61}"/>
                </a:ext>
              </a:extLst>
            </p:cNvPr>
            <p:cNvSpPr txBox="1"/>
            <p:nvPr/>
          </p:nvSpPr>
          <p:spPr>
            <a:xfrm>
              <a:off x="13181547" y="2327770"/>
              <a:ext cx="4445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23" name="Hộp Văn bản 22">
              <a:extLst>
                <a:ext uri="{FF2B5EF4-FFF2-40B4-BE49-F238E27FC236}">
                  <a16:creationId xmlns:a16="http://schemas.microsoft.com/office/drawing/2014/main" id="{06866EB9-3CD4-EDC8-735E-A0F8AEA17054}"/>
                </a:ext>
              </a:extLst>
            </p:cNvPr>
            <p:cNvSpPr txBox="1"/>
            <p:nvPr/>
          </p:nvSpPr>
          <p:spPr>
            <a:xfrm>
              <a:off x="13135674" y="2293182"/>
              <a:ext cx="4445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grpSp>
    </p:spTree>
    <p:extLst>
      <p:ext uri="{BB962C8B-B14F-4D97-AF65-F5344CB8AC3E}">
        <p14:creationId xmlns:p14="http://schemas.microsoft.com/office/powerpoint/2010/main" val="371087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withEffect">
                                  <p:stCondLst>
                                    <p:cond delay="0"/>
                                  </p:stCondLst>
                                  <p:iterate type="lt">
                                    <p:tmPct val="4000"/>
                                  </p:iterate>
                                  <p:childTnLst>
                                    <p:set>
                                      <p:cBhvr override="childStyle">
                                        <p:cTn id="6" dur="10" fill="hold"/>
                                        <p:tgtEl>
                                          <p:spTgt spid="4">
                                            <p:txEl>
                                              <p:pRg st="0" end="0"/>
                                            </p:txEl>
                                          </p:spTgt>
                                        </p:tgtEl>
                                        <p:attrNameLst>
                                          <p:attrName>style.color</p:attrName>
                                        </p:attrNameLst>
                                      </p:cBhvr>
                                      <p:to>
                                        <p:clrVal>
                                          <a:schemeClr val="accent2"/>
                                        </p:clrVal>
                                      </p:to>
                                    </p:set>
                                    <p:set>
                                      <p:cBhvr>
                                        <p:cTn id="7" dur="10" fill="hold"/>
                                        <p:tgtEl>
                                          <p:spTgt spid="4">
                                            <p:txEl>
                                              <p:pRg st="0" end="0"/>
                                            </p:txEl>
                                          </p:spTgt>
                                        </p:tgtEl>
                                        <p:attrNameLst>
                                          <p:attrName>fillcolor</p:attrName>
                                        </p:attrNameLst>
                                      </p:cBhvr>
                                      <p:to>
                                        <p:clrVal>
                                          <a:schemeClr val="accent2"/>
                                        </p:clrVal>
                                      </p:to>
                                    </p:set>
                                    <p:set>
                                      <p:cBhvr>
                                        <p:cTn id="8" dur="10" fill="hold"/>
                                        <p:tgtEl>
                                          <p:spTgt spid="4">
                                            <p:txEl>
                                              <p:pRg st="0" end="0"/>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10" fill="hold"/>
                                        <p:tgtEl>
                                          <p:spTgt spid="4">
                                            <p:txEl>
                                              <p:pRg st="1" end="1"/>
                                            </p:txEl>
                                          </p:spTgt>
                                        </p:tgtEl>
                                        <p:attrNameLst>
                                          <p:attrName>style.color</p:attrName>
                                        </p:attrNameLst>
                                      </p:cBhvr>
                                      <p:to>
                                        <p:clrVal>
                                          <a:srgbClr val="CC00CC"/>
                                        </p:clrVal>
                                      </p:to>
                                    </p:set>
                                    <p:set>
                                      <p:cBhvr>
                                        <p:cTn id="11" dur="10" fill="hold"/>
                                        <p:tgtEl>
                                          <p:spTgt spid="4">
                                            <p:txEl>
                                              <p:pRg st="1" end="1"/>
                                            </p:txEl>
                                          </p:spTgt>
                                        </p:tgtEl>
                                        <p:attrNameLst>
                                          <p:attrName>fillcolor</p:attrName>
                                        </p:attrNameLst>
                                      </p:cBhvr>
                                      <p:to>
                                        <p:clrVal>
                                          <a:srgbClr val="CC00CC"/>
                                        </p:clrVal>
                                      </p:to>
                                    </p:set>
                                    <p:set>
                                      <p:cBhvr>
                                        <p:cTn id="12" dur="10" fill="hold"/>
                                        <p:tgtEl>
                                          <p:spTgt spid="4">
                                            <p:txEl>
                                              <p:pRg st="1" end="1"/>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10" fill="hold"/>
                                        <p:tgtEl>
                                          <p:spTgt spid="4">
                                            <p:txEl>
                                              <p:pRg st="2" end="2"/>
                                            </p:txEl>
                                          </p:spTgt>
                                        </p:tgtEl>
                                        <p:attrNameLst>
                                          <p:attrName>style.color</p:attrName>
                                        </p:attrNameLst>
                                      </p:cBhvr>
                                      <p:to>
                                        <p:clrVal>
                                          <a:srgbClr val="CC00CC"/>
                                        </p:clrVal>
                                      </p:to>
                                    </p:set>
                                    <p:set>
                                      <p:cBhvr>
                                        <p:cTn id="15" dur="10" fill="hold"/>
                                        <p:tgtEl>
                                          <p:spTgt spid="4">
                                            <p:txEl>
                                              <p:pRg st="2" end="2"/>
                                            </p:txEl>
                                          </p:spTgt>
                                        </p:tgtEl>
                                        <p:attrNameLst>
                                          <p:attrName>fillcolor</p:attrName>
                                        </p:attrNameLst>
                                      </p:cBhvr>
                                      <p:to>
                                        <p:clrVal>
                                          <a:srgbClr val="CC00CC"/>
                                        </p:clrVal>
                                      </p:to>
                                    </p:set>
                                    <p:set>
                                      <p:cBhvr>
                                        <p:cTn id="16" dur="10" fill="hold"/>
                                        <p:tgtEl>
                                          <p:spTgt spid="4">
                                            <p:txEl>
                                              <p:pRg st="2" end="2"/>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10" fill="hold"/>
                                        <p:tgtEl>
                                          <p:spTgt spid="4">
                                            <p:txEl>
                                              <p:pRg st="3" end="3"/>
                                            </p:txEl>
                                          </p:spTgt>
                                        </p:tgtEl>
                                        <p:attrNameLst>
                                          <p:attrName>style.color</p:attrName>
                                        </p:attrNameLst>
                                      </p:cBhvr>
                                      <p:to>
                                        <p:clrVal>
                                          <a:srgbClr val="CC00CC"/>
                                        </p:clrVal>
                                      </p:to>
                                    </p:set>
                                    <p:set>
                                      <p:cBhvr>
                                        <p:cTn id="19" dur="10" fill="hold"/>
                                        <p:tgtEl>
                                          <p:spTgt spid="4">
                                            <p:txEl>
                                              <p:pRg st="3" end="3"/>
                                            </p:txEl>
                                          </p:spTgt>
                                        </p:tgtEl>
                                        <p:attrNameLst>
                                          <p:attrName>fillcolor</p:attrName>
                                        </p:attrNameLst>
                                      </p:cBhvr>
                                      <p:to>
                                        <p:clrVal>
                                          <a:srgbClr val="CC00CC"/>
                                        </p:clrVal>
                                      </p:to>
                                    </p:set>
                                    <p:set>
                                      <p:cBhvr>
                                        <p:cTn id="20" dur="10" fill="hold"/>
                                        <p:tgtEl>
                                          <p:spTgt spid="4">
                                            <p:txEl>
                                              <p:pRg st="3" end="3"/>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10" fill="hold"/>
                                        <p:tgtEl>
                                          <p:spTgt spid="4">
                                            <p:txEl>
                                              <p:pRg st="4" end="4"/>
                                            </p:txEl>
                                          </p:spTgt>
                                        </p:tgtEl>
                                        <p:attrNameLst>
                                          <p:attrName>style.color</p:attrName>
                                        </p:attrNameLst>
                                      </p:cBhvr>
                                      <p:to>
                                        <p:clrVal>
                                          <a:srgbClr val="CC00CC"/>
                                        </p:clrVal>
                                      </p:to>
                                    </p:set>
                                    <p:set>
                                      <p:cBhvr>
                                        <p:cTn id="23" dur="10" fill="hold"/>
                                        <p:tgtEl>
                                          <p:spTgt spid="4">
                                            <p:txEl>
                                              <p:pRg st="4" end="4"/>
                                            </p:txEl>
                                          </p:spTgt>
                                        </p:tgtEl>
                                        <p:attrNameLst>
                                          <p:attrName>fillcolor</p:attrName>
                                        </p:attrNameLst>
                                      </p:cBhvr>
                                      <p:to>
                                        <p:clrVal>
                                          <a:srgbClr val="CC00CC"/>
                                        </p:clrVal>
                                      </p:to>
                                    </p:set>
                                    <p:set>
                                      <p:cBhvr>
                                        <p:cTn id="24" dur="10" fill="hold"/>
                                        <p:tgtEl>
                                          <p:spTgt spid="4">
                                            <p:txEl>
                                              <p:pRg st="4" end="4"/>
                                            </p:txEl>
                                          </p:spTgt>
                                        </p:tgtEl>
                                        <p:attrNameLst>
                                          <p:attrName>fill.type</p:attrName>
                                        </p:attrNameLst>
                                      </p:cBhvr>
                                      <p:to>
                                        <p:strVal val="solid"/>
                                      </p:to>
                                    </p:set>
                                  </p:childTnLst>
                                </p:cTn>
                              </p:par>
                              <p:par>
                                <p:cTn id="25" presetID="16" presetClass="emph" presetSubtype="0" fill="hold" nodeType="withEffect">
                                  <p:stCondLst>
                                    <p:cond delay="0"/>
                                  </p:stCondLst>
                                  <p:iterate type="lt">
                                    <p:tmPct val="4000"/>
                                  </p:iterate>
                                  <p:childTnLst>
                                    <p:set>
                                      <p:cBhvr override="childStyle">
                                        <p:cTn id="26" dur="10" fill="hold"/>
                                        <p:tgtEl>
                                          <p:spTgt spid="4">
                                            <p:txEl>
                                              <p:pRg st="5" end="5"/>
                                            </p:txEl>
                                          </p:spTgt>
                                        </p:tgtEl>
                                        <p:attrNameLst>
                                          <p:attrName>style.color</p:attrName>
                                        </p:attrNameLst>
                                      </p:cBhvr>
                                      <p:to>
                                        <p:clrVal>
                                          <a:srgbClr val="CC00CC"/>
                                        </p:clrVal>
                                      </p:to>
                                    </p:set>
                                    <p:set>
                                      <p:cBhvr>
                                        <p:cTn id="27" dur="10" fill="hold"/>
                                        <p:tgtEl>
                                          <p:spTgt spid="4">
                                            <p:txEl>
                                              <p:pRg st="5" end="5"/>
                                            </p:txEl>
                                          </p:spTgt>
                                        </p:tgtEl>
                                        <p:attrNameLst>
                                          <p:attrName>fillcolor</p:attrName>
                                        </p:attrNameLst>
                                      </p:cBhvr>
                                      <p:to>
                                        <p:clrVal>
                                          <a:srgbClr val="CC00CC"/>
                                        </p:clrVal>
                                      </p:to>
                                    </p:set>
                                    <p:set>
                                      <p:cBhvr>
                                        <p:cTn id="28" dur="10" fill="hold"/>
                                        <p:tgtEl>
                                          <p:spTgt spid="4">
                                            <p:txEl>
                                              <p:pRg st="5" end="5"/>
                                            </p:txEl>
                                          </p:spTgt>
                                        </p:tgtEl>
                                        <p:attrNameLst>
                                          <p:attrName>fill.type</p:attrName>
                                        </p:attrNameLst>
                                      </p:cBhvr>
                                      <p:to>
                                        <p:strVal val="solid"/>
                                      </p:to>
                                    </p:set>
                                  </p:childTnLst>
                                </p:cTn>
                              </p:par>
                              <p:par>
                                <p:cTn id="29" presetID="16" presetClass="emph" presetSubtype="0" fill="hold" nodeType="withEffect">
                                  <p:stCondLst>
                                    <p:cond delay="0"/>
                                  </p:stCondLst>
                                  <p:iterate type="lt">
                                    <p:tmPct val="4000"/>
                                  </p:iterate>
                                  <p:childTnLst>
                                    <p:set>
                                      <p:cBhvr override="childStyle">
                                        <p:cTn id="30" dur="10" fill="hold"/>
                                        <p:tgtEl>
                                          <p:spTgt spid="4">
                                            <p:txEl>
                                              <p:pRg st="6" end="6"/>
                                            </p:txEl>
                                          </p:spTgt>
                                        </p:tgtEl>
                                        <p:attrNameLst>
                                          <p:attrName>style.color</p:attrName>
                                        </p:attrNameLst>
                                      </p:cBhvr>
                                      <p:to>
                                        <p:clrVal>
                                          <a:srgbClr val="CC00CC"/>
                                        </p:clrVal>
                                      </p:to>
                                    </p:set>
                                    <p:set>
                                      <p:cBhvr>
                                        <p:cTn id="31" dur="10" fill="hold"/>
                                        <p:tgtEl>
                                          <p:spTgt spid="4">
                                            <p:txEl>
                                              <p:pRg st="6" end="6"/>
                                            </p:txEl>
                                          </p:spTgt>
                                        </p:tgtEl>
                                        <p:attrNameLst>
                                          <p:attrName>fillcolor</p:attrName>
                                        </p:attrNameLst>
                                      </p:cBhvr>
                                      <p:to>
                                        <p:clrVal>
                                          <a:srgbClr val="CC00CC"/>
                                        </p:clrVal>
                                      </p:to>
                                    </p:set>
                                    <p:set>
                                      <p:cBhvr>
                                        <p:cTn id="32" dur="10" fill="hold"/>
                                        <p:tgtEl>
                                          <p:spTgt spid="4">
                                            <p:txEl>
                                              <p:pRg st="6" end="6"/>
                                            </p:txEl>
                                          </p:spTgt>
                                        </p:tgtEl>
                                        <p:attrNameLst>
                                          <p:attrName>fill.type</p:attrName>
                                        </p:attrNameLst>
                                      </p:cBhvr>
                                      <p:to>
                                        <p:strVal val="solid"/>
                                      </p:to>
                                    </p:set>
                                  </p:childTnLst>
                                </p:cTn>
                              </p:par>
                              <p:par>
                                <p:cTn id="33" presetID="16" presetClass="emph" presetSubtype="0" fill="hold" nodeType="withEffect">
                                  <p:stCondLst>
                                    <p:cond delay="0"/>
                                  </p:stCondLst>
                                  <p:iterate type="lt">
                                    <p:tmPct val="4000"/>
                                  </p:iterate>
                                  <p:childTnLst>
                                    <p:set>
                                      <p:cBhvr override="childStyle">
                                        <p:cTn id="34" dur="10" fill="hold"/>
                                        <p:tgtEl>
                                          <p:spTgt spid="4">
                                            <p:txEl>
                                              <p:pRg st="7" end="7"/>
                                            </p:txEl>
                                          </p:spTgt>
                                        </p:tgtEl>
                                        <p:attrNameLst>
                                          <p:attrName>style.color</p:attrName>
                                        </p:attrNameLst>
                                      </p:cBhvr>
                                      <p:to>
                                        <p:clrVal>
                                          <a:srgbClr val="00B050"/>
                                        </p:clrVal>
                                      </p:to>
                                    </p:set>
                                    <p:set>
                                      <p:cBhvr>
                                        <p:cTn id="35" dur="10" fill="hold"/>
                                        <p:tgtEl>
                                          <p:spTgt spid="4">
                                            <p:txEl>
                                              <p:pRg st="7" end="7"/>
                                            </p:txEl>
                                          </p:spTgt>
                                        </p:tgtEl>
                                        <p:attrNameLst>
                                          <p:attrName>fillcolor</p:attrName>
                                        </p:attrNameLst>
                                      </p:cBhvr>
                                      <p:to>
                                        <p:clrVal>
                                          <a:srgbClr val="00B050"/>
                                        </p:clrVal>
                                      </p:to>
                                    </p:set>
                                    <p:set>
                                      <p:cBhvr>
                                        <p:cTn id="36" dur="10" fill="hold"/>
                                        <p:tgtEl>
                                          <p:spTgt spid="4">
                                            <p:txEl>
                                              <p:pRg st="7" end="7"/>
                                            </p:txEl>
                                          </p:spTgt>
                                        </p:tgtEl>
                                        <p:attrNameLst>
                                          <p:attrName>fill.type</p:attrName>
                                        </p:attrNameLst>
                                      </p:cBhvr>
                                      <p:to>
                                        <p:strVal val="solid"/>
                                      </p:to>
                                    </p:set>
                                  </p:childTnLst>
                                </p:cTn>
                              </p:par>
                              <p:par>
                                <p:cTn id="37" presetID="16" presetClass="emph" presetSubtype="0" fill="hold" nodeType="withEffect">
                                  <p:stCondLst>
                                    <p:cond delay="0"/>
                                  </p:stCondLst>
                                  <p:iterate type="lt">
                                    <p:tmPct val="4000"/>
                                  </p:iterate>
                                  <p:childTnLst>
                                    <p:set>
                                      <p:cBhvr override="childStyle">
                                        <p:cTn id="38" dur="10" fill="hold"/>
                                        <p:tgtEl>
                                          <p:spTgt spid="4">
                                            <p:txEl>
                                              <p:pRg st="8" end="8"/>
                                            </p:txEl>
                                          </p:spTgt>
                                        </p:tgtEl>
                                        <p:attrNameLst>
                                          <p:attrName>style.color</p:attrName>
                                        </p:attrNameLst>
                                      </p:cBhvr>
                                      <p:to>
                                        <p:clrVal>
                                          <a:srgbClr val="00B050"/>
                                        </p:clrVal>
                                      </p:to>
                                    </p:set>
                                    <p:set>
                                      <p:cBhvr>
                                        <p:cTn id="39" dur="10" fill="hold"/>
                                        <p:tgtEl>
                                          <p:spTgt spid="4">
                                            <p:txEl>
                                              <p:pRg st="8" end="8"/>
                                            </p:txEl>
                                          </p:spTgt>
                                        </p:tgtEl>
                                        <p:attrNameLst>
                                          <p:attrName>fillcolor</p:attrName>
                                        </p:attrNameLst>
                                      </p:cBhvr>
                                      <p:to>
                                        <p:clrVal>
                                          <a:srgbClr val="00B050"/>
                                        </p:clrVal>
                                      </p:to>
                                    </p:set>
                                    <p:set>
                                      <p:cBhvr>
                                        <p:cTn id="40" dur="10" fill="hold"/>
                                        <p:tgtEl>
                                          <p:spTgt spid="4">
                                            <p:txEl>
                                              <p:pRg st="8" end="8"/>
                                            </p:txEl>
                                          </p:spTgt>
                                        </p:tgtEl>
                                        <p:attrNameLst>
                                          <p:attrName>fill.type</p:attrName>
                                        </p:attrNameLst>
                                      </p:cBhvr>
                                      <p:to>
                                        <p:strVal val="solid"/>
                                      </p:to>
                                    </p:set>
                                  </p:childTnLst>
                                </p:cTn>
                              </p:par>
                              <p:par>
                                <p:cTn id="41" presetID="16" presetClass="emph" presetSubtype="0" fill="hold" nodeType="withEffect">
                                  <p:stCondLst>
                                    <p:cond delay="0"/>
                                  </p:stCondLst>
                                  <p:iterate type="lt">
                                    <p:tmPct val="4000"/>
                                  </p:iterate>
                                  <p:childTnLst>
                                    <p:set>
                                      <p:cBhvr override="childStyle">
                                        <p:cTn id="42" dur="10" fill="hold"/>
                                        <p:tgtEl>
                                          <p:spTgt spid="4">
                                            <p:txEl>
                                              <p:pRg st="9" end="9"/>
                                            </p:txEl>
                                          </p:spTgt>
                                        </p:tgtEl>
                                        <p:attrNameLst>
                                          <p:attrName>style.color</p:attrName>
                                        </p:attrNameLst>
                                      </p:cBhvr>
                                      <p:to>
                                        <p:clrVal>
                                          <a:srgbClr val="00B050"/>
                                        </p:clrVal>
                                      </p:to>
                                    </p:set>
                                    <p:set>
                                      <p:cBhvr>
                                        <p:cTn id="43" dur="10" fill="hold"/>
                                        <p:tgtEl>
                                          <p:spTgt spid="4">
                                            <p:txEl>
                                              <p:pRg st="9" end="9"/>
                                            </p:txEl>
                                          </p:spTgt>
                                        </p:tgtEl>
                                        <p:attrNameLst>
                                          <p:attrName>fillcolor</p:attrName>
                                        </p:attrNameLst>
                                      </p:cBhvr>
                                      <p:to>
                                        <p:clrVal>
                                          <a:srgbClr val="00B050"/>
                                        </p:clrVal>
                                      </p:to>
                                    </p:set>
                                    <p:set>
                                      <p:cBhvr>
                                        <p:cTn id="44" dur="10" fill="hold"/>
                                        <p:tgtEl>
                                          <p:spTgt spid="4">
                                            <p:txEl>
                                              <p:pRg st="9" end="9"/>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left)">
                                      <p:cBhvr>
                                        <p:cTn id="7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85842108-84D1-4E33-E2FC-9CF0E0A61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4362" y="1259357"/>
            <a:ext cx="6323276" cy="4339286"/>
          </a:xfrm>
          <a:prstGeom prst="rect">
            <a:avLst/>
          </a:prstGeom>
        </p:spPr>
      </p:pic>
    </p:spTree>
    <p:extLst>
      <p:ext uri="{BB962C8B-B14F-4D97-AF65-F5344CB8AC3E}">
        <p14:creationId xmlns:p14="http://schemas.microsoft.com/office/powerpoint/2010/main" val="4138060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371C91D7-6C25-5BC7-0971-42248E10E625}"/>
              </a:ext>
            </a:extLst>
          </p:cNvPr>
          <p:cNvGrpSpPr/>
          <p:nvPr/>
        </p:nvGrpSpPr>
        <p:grpSpPr>
          <a:xfrm>
            <a:off x="0" y="0"/>
            <a:ext cx="3352807" cy="1182626"/>
            <a:chOff x="267726" y="0"/>
            <a:chExt cx="3352807" cy="1182626"/>
          </a:xfrm>
        </p:grpSpPr>
        <p:pic>
          <p:nvPicPr>
            <p:cNvPr id="5" name="Hình ảnh 4">
              <a:extLst>
                <a:ext uri="{FF2B5EF4-FFF2-40B4-BE49-F238E27FC236}">
                  <a16:creationId xmlns:a16="http://schemas.microsoft.com/office/drawing/2014/main" id="{884438A9-E8AB-A9CE-87BC-5C6403FA6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26" y="0"/>
              <a:ext cx="3352807" cy="1182626"/>
            </a:xfrm>
            <a:prstGeom prst="rect">
              <a:avLst/>
            </a:prstGeom>
          </p:spPr>
        </p:pic>
        <p:sp>
          <p:nvSpPr>
            <p:cNvPr id="6" name="Hộp Văn bản 5">
              <a:extLst>
                <a:ext uri="{FF2B5EF4-FFF2-40B4-BE49-F238E27FC236}">
                  <a16:creationId xmlns:a16="http://schemas.microsoft.com/office/drawing/2014/main" id="{EF7AF036-FE6A-F176-0689-496EF187BC0A}"/>
                </a:ext>
              </a:extLst>
            </p:cNvPr>
            <p:cNvSpPr txBox="1"/>
            <p:nvPr/>
          </p:nvSpPr>
          <p:spPr>
            <a:xfrm>
              <a:off x="1482811" y="358346"/>
              <a:ext cx="1902940" cy="523220"/>
            </a:xfrm>
            <a:prstGeom prst="rect">
              <a:avLst/>
            </a:prstGeom>
            <a:noFill/>
          </p:spPr>
          <p:txBody>
            <a:bodyPr wrap="square" rtlCol="0">
              <a:spAutoFit/>
            </a:bodyPr>
            <a:lstStyle/>
            <a:p>
              <a:r>
                <a:rPr lang="en-US" sz="2800" b="1">
                  <a:solidFill>
                    <a:schemeClr val="bg1"/>
                  </a:solidFill>
                  <a:latin typeface="UTM Avo" panose="02040603050506020204" pitchFamily="18" charset="0"/>
                </a:rPr>
                <a:t>Đọc hiểu</a:t>
              </a:r>
            </a:p>
          </p:txBody>
        </p:sp>
        <p:pic>
          <p:nvPicPr>
            <p:cNvPr id="8" name="Hình ảnh 7" descr="Ảnh có chứa đồ họa véc-tơ&#10;&#10;Mô tả được tạo tự động">
              <a:extLst>
                <a:ext uri="{FF2B5EF4-FFF2-40B4-BE49-F238E27FC236}">
                  <a16:creationId xmlns:a16="http://schemas.microsoft.com/office/drawing/2014/main" id="{E07713C4-5D2A-D076-FA01-93EF87BEB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33" y="257625"/>
              <a:ext cx="920549" cy="796733"/>
            </a:xfrm>
            <a:prstGeom prst="rect">
              <a:avLst/>
            </a:prstGeom>
          </p:spPr>
        </p:pic>
      </p:grpSp>
      <p:sp>
        <p:nvSpPr>
          <p:cNvPr id="10" name="Hộp Văn bản 9">
            <a:extLst>
              <a:ext uri="{FF2B5EF4-FFF2-40B4-BE49-F238E27FC236}">
                <a16:creationId xmlns:a16="http://schemas.microsoft.com/office/drawing/2014/main" id="{9956BCC3-8A98-D474-A790-181930567927}"/>
              </a:ext>
            </a:extLst>
          </p:cNvPr>
          <p:cNvSpPr txBox="1"/>
          <p:nvPr/>
        </p:nvSpPr>
        <p:spPr>
          <a:xfrm>
            <a:off x="1392885" y="1255800"/>
            <a:ext cx="10151415" cy="646331"/>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a:t>
            </a:r>
            <a:r>
              <a:rPr lang="en-US" sz="3600" b="1">
                <a:effectLst/>
                <a:latin typeface="AvantGarde" panose="00000400000000000000" pitchFamily="2" charset="0"/>
                <a:ea typeface="AvantGarde" panose="00000400000000000000" pitchFamily="2" charset="0"/>
                <a:cs typeface="AvantGarde" panose="00000400000000000000" pitchFamily="2" charset="0"/>
              </a:rPr>
              <a:t>Vì sao chú gấu bông Mi-sa bỏ nhà ra đi?</a:t>
            </a:r>
            <a:endParaRPr lang="en-US" sz="3600" b="1">
              <a:latin typeface="AvantGarde" panose="00000400000000000000" pitchFamily="2" charset="0"/>
              <a:ea typeface="AvantGarde" panose="00000400000000000000" pitchFamily="2" charset="0"/>
              <a:cs typeface="AvantGarde" panose="00000400000000000000" pitchFamily="2" charset="0"/>
            </a:endParaRPr>
          </a:p>
        </p:txBody>
      </p:sp>
      <p:sp>
        <p:nvSpPr>
          <p:cNvPr id="11" name="Rectangle 11">
            <a:extLst>
              <a:ext uri="{FF2B5EF4-FFF2-40B4-BE49-F238E27FC236}">
                <a16:creationId xmlns:a16="http://schemas.microsoft.com/office/drawing/2014/main" id="{182BF6A9-3BC6-4929-A0A6-62CF9EAF4FE3}"/>
              </a:ext>
            </a:extLst>
          </p:cNvPr>
          <p:cNvSpPr/>
          <p:nvPr/>
        </p:nvSpPr>
        <p:spPr>
          <a:xfrm>
            <a:off x="791881" y="2551837"/>
            <a:ext cx="10429933" cy="1754326"/>
          </a:xfrm>
          <a:prstGeom prst="rect">
            <a:avLst/>
          </a:prstGeom>
        </p:spPr>
        <p:txBody>
          <a:bodyPr wrap="square">
            <a:spAutoFit/>
          </a:bodyPr>
          <a:lstStyle/>
          <a:p>
            <a:pPr algn="just"/>
            <a:r>
              <a:rPr lang="nl-NL" sz="3600" b="1">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3600" b="1">
                <a:solidFill>
                  <a:srgbClr val="0070C0"/>
                </a:solidFill>
                <a:latin typeface="AvantGarde" panose="00000400000000000000" pitchFamily="2" charset="0"/>
                <a:ea typeface="AvantGarde" panose="00000400000000000000" pitchFamily="2" charset="0"/>
                <a:cs typeface="AvantGarde" panose="00000400000000000000" pitchFamily="2" charset="0"/>
              </a:rPr>
              <a:t>Chú gấu bông Mi-sa bỏ nhà ra đi vì cô chủ cư xử không thân thiện: túm lấy chú, bỏ vào nhà kho, khiến chú tủi thân.</a:t>
            </a:r>
          </a:p>
        </p:txBody>
      </p:sp>
    </p:spTree>
    <p:extLst>
      <p:ext uri="{BB962C8B-B14F-4D97-AF65-F5344CB8AC3E}">
        <p14:creationId xmlns:p14="http://schemas.microsoft.com/office/powerpoint/2010/main" val="280804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371C91D7-6C25-5BC7-0971-42248E10E625}"/>
              </a:ext>
            </a:extLst>
          </p:cNvPr>
          <p:cNvGrpSpPr/>
          <p:nvPr/>
        </p:nvGrpSpPr>
        <p:grpSpPr>
          <a:xfrm>
            <a:off x="0" y="0"/>
            <a:ext cx="3352807" cy="1182626"/>
            <a:chOff x="267726" y="0"/>
            <a:chExt cx="3352807" cy="1182626"/>
          </a:xfrm>
        </p:grpSpPr>
        <p:pic>
          <p:nvPicPr>
            <p:cNvPr id="5" name="Hình ảnh 4">
              <a:extLst>
                <a:ext uri="{FF2B5EF4-FFF2-40B4-BE49-F238E27FC236}">
                  <a16:creationId xmlns:a16="http://schemas.microsoft.com/office/drawing/2014/main" id="{884438A9-E8AB-A9CE-87BC-5C6403FA6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26" y="0"/>
              <a:ext cx="3352807" cy="1182626"/>
            </a:xfrm>
            <a:prstGeom prst="rect">
              <a:avLst/>
            </a:prstGeom>
          </p:spPr>
        </p:pic>
        <p:sp>
          <p:nvSpPr>
            <p:cNvPr id="6" name="Hộp Văn bản 5">
              <a:extLst>
                <a:ext uri="{FF2B5EF4-FFF2-40B4-BE49-F238E27FC236}">
                  <a16:creationId xmlns:a16="http://schemas.microsoft.com/office/drawing/2014/main" id="{EF7AF036-FE6A-F176-0689-496EF187BC0A}"/>
                </a:ext>
              </a:extLst>
            </p:cNvPr>
            <p:cNvSpPr txBox="1"/>
            <p:nvPr/>
          </p:nvSpPr>
          <p:spPr>
            <a:xfrm>
              <a:off x="1482811" y="358346"/>
              <a:ext cx="1902940" cy="523220"/>
            </a:xfrm>
            <a:prstGeom prst="rect">
              <a:avLst/>
            </a:prstGeom>
            <a:noFill/>
          </p:spPr>
          <p:txBody>
            <a:bodyPr wrap="square" rtlCol="0">
              <a:spAutoFit/>
            </a:bodyPr>
            <a:lstStyle/>
            <a:p>
              <a:r>
                <a:rPr lang="en-US" sz="2800" b="1">
                  <a:solidFill>
                    <a:schemeClr val="bg1"/>
                  </a:solidFill>
                  <a:latin typeface="UTM Avo" panose="02040603050506020204" pitchFamily="18" charset="0"/>
                </a:rPr>
                <a:t>Đọc hiểu</a:t>
              </a:r>
            </a:p>
          </p:txBody>
        </p:sp>
        <p:pic>
          <p:nvPicPr>
            <p:cNvPr id="8" name="Hình ảnh 7" descr="Ảnh có chứa đồ họa véc-tơ&#10;&#10;Mô tả được tạo tự động">
              <a:extLst>
                <a:ext uri="{FF2B5EF4-FFF2-40B4-BE49-F238E27FC236}">
                  <a16:creationId xmlns:a16="http://schemas.microsoft.com/office/drawing/2014/main" id="{E07713C4-5D2A-D076-FA01-93EF87BEB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33" y="257625"/>
              <a:ext cx="920549" cy="796733"/>
            </a:xfrm>
            <a:prstGeom prst="rect">
              <a:avLst/>
            </a:prstGeom>
          </p:spPr>
        </p:pic>
      </p:grpSp>
      <p:sp>
        <p:nvSpPr>
          <p:cNvPr id="10" name="Hộp Văn bản 9">
            <a:extLst>
              <a:ext uri="{FF2B5EF4-FFF2-40B4-BE49-F238E27FC236}">
                <a16:creationId xmlns:a16="http://schemas.microsoft.com/office/drawing/2014/main" id="{9956BCC3-8A98-D474-A790-181930567927}"/>
              </a:ext>
            </a:extLst>
          </p:cNvPr>
          <p:cNvSpPr txBox="1"/>
          <p:nvPr/>
        </p:nvSpPr>
        <p:spPr>
          <a:xfrm>
            <a:off x="1392885" y="1255800"/>
            <a:ext cx="10151415" cy="1200329"/>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2. </a:t>
            </a:r>
            <a:r>
              <a:rPr lang="en-US" sz="3600" b="1">
                <a:effectLst/>
                <a:latin typeface="AvantGarde" panose="00000400000000000000" pitchFamily="2" charset="0"/>
                <a:ea typeface="AvantGarde" panose="00000400000000000000" pitchFamily="2" charset="0"/>
                <a:cs typeface="AvantGarde" panose="00000400000000000000" pitchFamily="2" charset="0"/>
              </a:rPr>
              <a:t>Gặp tuần lộc đêm Giáng sinh, gấu bông giúp tuần lộc làm việc gì?</a:t>
            </a:r>
            <a:endParaRPr lang="en-US" sz="3600" b="1">
              <a:latin typeface="AvantGarde" panose="00000400000000000000" pitchFamily="2" charset="0"/>
              <a:ea typeface="AvantGarde" panose="00000400000000000000" pitchFamily="2" charset="0"/>
              <a:cs typeface="AvantGarde" panose="00000400000000000000" pitchFamily="2" charset="0"/>
            </a:endParaRPr>
          </a:p>
        </p:txBody>
      </p:sp>
      <p:sp>
        <p:nvSpPr>
          <p:cNvPr id="2" name="Rectangle 40">
            <a:extLst>
              <a:ext uri="{FF2B5EF4-FFF2-40B4-BE49-F238E27FC236}">
                <a16:creationId xmlns:a16="http://schemas.microsoft.com/office/drawing/2014/main" id="{53991AC5-D470-0FAF-6F86-A4ED052A1764}"/>
              </a:ext>
            </a:extLst>
          </p:cNvPr>
          <p:cNvSpPr/>
          <p:nvPr/>
        </p:nvSpPr>
        <p:spPr>
          <a:xfrm>
            <a:off x="1215085" y="3102864"/>
            <a:ext cx="10210801" cy="1200329"/>
          </a:xfrm>
          <a:prstGeom prst="rect">
            <a:avLst/>
          </a:prstGeom>
        </p:spPr>
        <p:txBody>
          <a:bodyPr wrap="square">
            <a:spAutoFit/>
          </a:bodyPr>
          <a:lstStyle/>
          <a:p>
            <a:r>
              <a:rPr lang="nl-NL" sz="3600" b="1">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3600" b="1">
                <a:solidFill>
                  <a:srgbClr val="0070C0"/>
                </a:solidFill>
                <a:latin typeface="AvantGarde" panose="00000400000000000000" pitchFamily="2" charset="0"/>
                <a:ea typeface="AvantGarde" panose="00000400000000000000" pitchFamily="2" charset="0"/>
                <a:cs typeface="AvantGarde" panose="00000400000000000000" pitchFamily="2" charset="0"/>
              </a:rPr>
              <a:t>Gặp tuần lộc đêm Giáng sinh, gấu bông cùng đi phát quà với tuần lộc.</a:t>
            </a:r>
          </a:p>
        </p:txBody>
      </p:sp>
    </p:spTree>
    <p:extLst>
      <p:ext uri="{BB962C8B-B14F-4D97-AF65-F5344CB8AC3E}">
        <p14:creationId xmlns:p14="http://schemas.microsoft.com/office/powerpoint/2010/main" val="199040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371C91D7-6C25-5BC7-0971-42248E10E625}"/>
              </a:ext>
            </a:extLst>
          </p:cNvPr>
          <p:cNvGrpSpPr/>
          <p:nvPr/>
        </p:nvGrpSpPr>
        <p:grpSpPr>
          <a:xfrm>
            <a:off x="0" y="0"/>
            <a:ext cx="3352807" cy="1182626"/>
            <a:chOff x="267726" y="0"/>
            <a:chExt cx="3352807" cy="1182626"/>
          </a:xfrm>
        </p:grpSpPr>
        <p:pic>
          <p:nvPicPr>
            <p:cNvPr id="5" name="Hình ảnh 4">
              <a:extLst>
                <a:ext uri="{FF2B5EF4-FFF2-40B4-BE49-F238E27FC236}">
                  <a16:creationId xmlns:a16="http://schemas.microsoft.com/office/drawing/2014/main" id="{884438A9-E8AB-A9CE-87BC-5C6403FA6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26" y="0"/>
              <a:ext cx="3352807" cy="1182626"/>
            </a:xfrm>
            <a:prstGeom prst="rect">
              <a:avLst/>
            </a:prstGeom>
          </p:spPr>
        </p:pic>
        <p:sp>
          <p:nvSpPr>
            <p:cNvPr id="6" name="Hộp Văn bản 5">
              <a:extLst>
                <a:ext uri="{FF2B5EF4-FFF2-40B4-BE49-F238E27FC236}">
                  <a16:creationId xmlns:a16="http://schemas.microsoft.com/office/drawing/2014/main" id="{EF7AF036-FE6A-F176-0689-496EF187BC0A}"/>
                </a:ext>
              </a:extLst>
            </p:cNvPr>
            <p:cNvSpPr txBox="1"/>
            <p:nvPr/>
          </p:nvSpPr>
          <p:spPr>
            <a:xfrm>
              <a:off x="1482811" y="358346"/>
              <a:ext cx="1902940" cy="523220"/>
            </a:xfrm>
            <a:prstGeom prst="rect">
              <a:avLst/>
            </a:prstGeom>
            <a:noFill/>
          </p:spPr>
          <p:txBody>
            <a:bodyPr wrap="square" rtlCol="0">
              <a:spAutoFit/>
            </a:bodyPr>
            <a:lstStyle/>
            <a:p>
              <a:r>
                <a:rPr lang="en-US" sz="2800" b="1">
                  <a:solidFill>
                    <a:schemeClr val="bg1"/>
                  </a:solidFill>
                  <a:latin typeface="UTM Avo" panose="02040603050506020204" pitchFamily="18" charset="0"/>
                </a:rPr>
                <a:t>Đọc hiểu</a:t>
              </a:r>
            </a:p>
          </p:txBody>
        </p:sp>
        <p:pic>
          <p:nvPicPr>
            <p:cNvPr id="8" name="Hình ảnh 7" descr="Ảnh có chứa đồ họa véc-tơ&#10;&#10;Mô tả được tạo tự động">
              <a:extLst>
                <a:ext uri="{FF2B5EF4-FFF2-40B4-BE49-F238E27FC236}">
                  <a16:creationId xmlns:a16="http://schemas.microsoft.com/office/drawing/2014/main" id="{E07713C4-5D2A-D076-FA01-93EF87BEB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33" y="257625"/>
              <a:ext cx="920549" cy="796733"/>
            </a:xfrm>
            <a:prstGeom prst="rect">
              <a:avLst/>
            </a:prstGeom>
          </p:spPr>
        </p:pic>
      </p:grpSp>
      <p:sp>
        <p:nvSpPr>
          <p:cNvPr id="10" name="Hộp Văn bản 9">
            <a:extLst>
              <a:ext uri="{FF2B5EF4-FFF2-40B4-BE49-F238E27FC236}">
                <a16:creationId xmlns:a16="http://schemas.microsoft.com/office/drawing/2014/main" id="{9956BCC3-8A98-D474-A790-181930567927}"/>
              </a:ext>
            </a:extLst>
          </p:cNvPr>
          <p:cNvSpPr txBox="1"/>
          <p:nvPr/>
        </p:nvSpPr>
        <p:spPr>
          <a:xfrm>
            <a:off x="1392885" y="1255800"/>
            <a:ext cx="10151415" cy="1200329"/>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3. </a:t>
            </a:r>
            <a:r>
              <a:rPr lang="en-US" sz="3600" b="1">
                <a:effectLst/>
                <a:latin typeface="AvantGarde" panose="00000400000000000000" pitchFamily="2" charset="0"/>
                <a:ea typeface="AvantGarde" panose="00000400000000000000" pitchFamily="2" charset="0"/>
                <a:cs typeface="AvantGarde" panose="00000400000000000000" pitchFamily="2" charset="0"/>
              </a:rPr>
              <a:t>Đến túp lều có cậu bé đang ốm, không còn đồ chơi để phát, Mi-sa đã làm gì?</a:t>
            </a:r>
          </a:p>
        </p:txBody>
      </p:sp>
      <p:sp>
        <p:nvSpPr>
          <p:cNvPr id="2" name="Rectangle 11">
            <a:extLst>
              <a:ext uri="{FF2B5EF4-FFF2-40B4-BE49-F238E27FC236}">
                <a16:creationId xmlns:a16="http://schemas.microsoft.com/office/drawing/2014/main" id="{D39D09C3-A4F3-E45E-3C90-6827C20D5A9C}"/>
              </a:ext>
            </a:extLst>
          </p:cNvPr>
          <p:cNvSpPr/>
          <p:nvPr/>
        </p:nvSpPr>
        <p:spPr>
          <a:xfrm>
            <a:off x="990599" y="2647546"/>
            <a:ext cx="10210801" cy="2308324"/>
          </a:xfrm>
          <a:prstGeom prst="rect">
            <a:avLst/>
          </a:prstGeom>
        </p:spPr>
        <p:txBody>
          <a:bodyPr wrap="square">
            <a:spAutoFit/>
          </a:bodyPr>
          <a:lstStyle/>
          <a:p>
            <a:pPr algn="just"/>
            <a:r>
              <a:rPr lang="nl-NL" sz="3600" b="1">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3600" b="1">
                <a:solidFill>
                  <a:srgbClr val="0070C0"/>
                </a:solidFill>
                <a:latin typeface="AvantGarde" panose="00000400000000000000" pitchFamily="2" charset="0"/>
                <a:ea typeface="AvantGarde" panose="00000400000000000000" pitchFamily="2" charset="0"/>
                <a:cs typeface="AvantGarde" panose="00000400000000000000" pitchFamily="2" charset="0"/>
              </a:rPr>
              <a:t>Đến túp lều có một cậu bé đang ốm nhưng túi đồ chơi chẳng còn gì, Mi-sa bước vào lều. Chú ngồi lên chiếc ủng, trở thành quà Giáng sinh tặng cậu bé đang ốm.</a:t>
            </a:r>
          </a:p>
        </p:txBody>
      </p:sp>
    </p:spTree>
    <p:extLst>
      <p:ext uri="{BB962C8B-B14F-4D97-AF65-F5344CB8AC3E}">
        <p14:creationId xmlns:p14="http://schemas.microsoft.com/office/powerpoint/2010/main" val="347841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11C1A2-C518-48C1-BA19-E9631310418F}"/>
              </a:ext>
            </a:extLst>
          </p:cNvPr>
          <p:cNvSpPr txBox="1"/>
          <p:nvPr/>
        </p:nvSpPr>
        <p:spPr>
          <a:xfrm>
            <a:off x="3386199" y="2774417"/>
            <a:ext cx="8260080" cy="830997"/>
          </a:xfrm>
          <a:prstGeom prst="rect">
            <a:avLst/>
          </a:prstGeom>
          <a:noFill/>
        </p:spPr>
        <p:txBody>
          <a:bodyPr wrap="square" rtlCol="0">
            <a:spAutoFit/>
          </a:bodyPr>
          <a:lstStyle/>
          <a:p>
            <a:pPr algn="ctr"/>
            <a:r>
              <a:rPr lang="en-US" sz="4800" b="1">
                <a:latin typeface="#9Slide04 SFU Belle" panose="00000400000000000000" pitchFamily="2" charset="0"/>
              </a:rPr>
              <a:t>Bài đọc: Chú gấu Mi-Sa</a:t>
            </a:r>
            <a:endParaRPr lang="en-US" sz="4800" b="1" dirty="0">
              <a:latin typeface="#9Slide04 SFU Belle" panose="00000400000000000000" pitchFamily="2" charset="0"/>
            </a:endParaRPr>
          </a:p>
        </p:txBody>
      </p:sp>
      <p:pic>
        <p:nvPicPr>
          <p:cNvPr id="9" name="Picture 8" descr="A picture containing text, vector graphics&#10;&#10;Description automatically generated">
            <a:extLst>
              <a:ext uri="{FF2B5EF4-FFF2-40B4-BE49-F238E27FC236}">
                <a16:creationId xmlns:a16="http://schemas.microsoft.com/office/drawing/2014/main" id="{FF1C9D50-B2FD-17C2-C096-19C096AEF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20" y="3898539"/>
            <a:ext cx="2491071" cy="2779249"/>
          </a:xfrm>
          <a:prstGeom prst="rect">
            <a:avLst/>
          </a:prstGeom>
        </p:spPr>
      </p:pic>
      <p:pic>
        <p:nvPicPr>
          <p:cNvPr id="11" name="Picture 10" descr="A cartoon of a child&#10;&#10;Description automatically generated with low confidence">
            <a:extLst>
              <a:ext uri="{FF2B5EF4-FFF2-40B4-BE49-F238E27FC236}">
                <a16:creationId xmlns:a16="http://schemas.microsoft.com/office/drawing/2014/main" id="{9219E0F9-3FD1-1CCD-E0D7-CCE5D63FF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022" y="3898539"/>
            <a:ext cx="2698892" cy="2463362"/>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5D23236B-492E-47F4-DB77-0843199547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117" y="4533084"/>
            <a:ext cx="2274938" cy="2144704"/>
          </a:xfrm>
          <a:prstGeom prst="rect">
            <a:avLst/>
          </a:prstGeom>
        </p:spPr>
      </p:pic>
      <p:pic>
        <p:nvPicPr>
          <p:cNvPr id="6" name="Picture 5">
            <a:extLst>
              <a:ext uri="{FF2B5EF4-FFF2-40B4-BE49-F238E27FC236}">
                <a16:creationId xmlns:a16="http://schemas.microsoft.com/office/drawing/2014/main" id="{4A41424C-060D-4F2A-AB67-188A996F234D}"/>
              </a:ext>
            </a:extLst>
          </p:cNvPr>
          <p:cNvPicPr>
            <a:picLocks noChangeAspect="1"/>
          </p:cNvPicPr>
          <p:nvPr/>
        </p:nvPicPr>
        <p:blipFill>
          <a:blip r:embed="rId5"/>
          <a:stretch>
            <a:fillRect/>
          </a:stretch>
        </p:blipFill>
        <p:spPr>
          <a:xfrm>
            <a:off x="0" y="-15034"/>
            <a:ext cx="1411642" cy="2931854"/>
          </a:xfrm>
          <a:prstGeom prst="rect">
            <a:avLst/>
          </a:prstGeom>
        </p:spPr>
      </p:pic>
      <p:sp>
        <p:nvSpPr>
          <p:cNvPr id="2" name="TextBox 4">
            <a:extLst>
              <a:ext uri="{FF2B5EF4-FFF2-40B4-BE49-F238E27FC236}">
                <a16:creationId xmlns:a16="http://schemas.microsoft.com/office/drawing/2014/main" id="{EDC28943-EF19-8D99-3911-2E5C6314FF40}"/>
              </a:ext>
            </a:extLst>
          </p:cNvPr>
          <p:cNvSpPr txBox="1"/>
          <p:nvPr/>
        </p:nvSpPr>
        <p:spPr>
          <a:xfrm>
            <a:off x="203232" y="2670242"/>
            <a:ext cx="1014423" cy="1569660"/>
          </a:xfrm>
          <a:prstGeom prst="rect">
            <a:avLst/>
          </a:prstGeom>
          <a:noFill/>
        </p:spPr>
        <p:txBody>
          <a:bodyPr wrap="square" rtlCol="0">
            <a:spAutoFit/>
          </a:bodyPr>
          <a:lstStyle/>
          <a:p>
            <a:pPr algn="ctr"/>
            <a:r>
              <a:rPr lang="en-US" sz="9600" b="1">
                <a:ln w="38100">
                  <a:solidFill>
                    <a:schemeClr val="bg1"/>
                  </a:solidFill>
                </a:ln>
                <a:latin typeface="HP-087" panose="020B0803050302020204" pitchFamily="34" charset="0"/>
              </a:rPr>
              <a:t>6</a:t>
            </a:r>
            <a:endParaRPr lang="en-US" sz="9600" b="1" dirty="0">
              <a:ln w="38100">
                <a:solidFill>
                  <a:schemeClr val="bg1"/>
                </a:solidFill>
              </a:ln>
              <a:latin typeface="HP-087" panose="020B0803050302020204" pitchFamily="34" charset="0"/>
            </a:endParaRPr>
          </a:p>
        </p:txBody>
      </p:sp>
    </p:spTree>
    <p:extLst>
      <p:ext uri="{BB962C8B-B14F-4D97-AF65-F5344CB8AC3E}">
        <p14:creationId xmlns:p14="http://schemas.microsoft.com/office/powerpoint/2010/main" val="2120812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371C91D7-6C25-5BC7-0971-42248E10E625}"/>
              </a:ext>
            </a:extLst>
          </p:cNvPr>
          <p:cNvGrpSpPr/>
          <p:nvPr/>
        </p:nvGrpSpPr>
        <p:grpSpPr>
          <a:xfrm>
            <a:off x="0" y="0"/>
            <a:ext cx="3352807" cy="1182626"/>
            <a:chOff x="267726" y="0"/>
            <a:chExt cx="3352807" cy="1182626"/>
          </a:xfrm>
        </p:grpSpPr>
        <p:pic>
          <p:nvPicPr>
            <p:cNvPr id="5" name="Hình ảnh 4">
              <a:extLst>
                <a:ext uri="{FF2B5EF4-FFF2-40B4-BE49-F238E27FC236}">
                  <a16:creationId xmlns:a16="http://schemas.microsoft.com/office/drawing/2014/main" id="{884438A9-E8AB-A9CE-87BC-5C6403FA6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26" y="0"/>
              <a:ext cx="3352807" cy="1182626"/>
            </a:xfrm>
            <a:prstGeom prst="rect">
              <a:avLst/>
            </a:prstGeom>
          </p:spPr>
        </p:pic>
        <p:sp>
          <p:nvSpPr>
            <p:cNvPr id="6" name="Hộp Văn bản 5">
              <a:extLst>
                <a:ext uri="{FF2B5EF4-FFF2-40B4-BE49-F238E27FC236}">
                  <a16:creationId xmlns:a16="http://schemas.microsoft.com/office/drawing/2014/main" id="{EF7AF036-FE6A-F176-0689-496EF187BC0A}"/>
                </a:ext>
              </a:extLst>
            </p:cNvPr>
            <p:cNvSpPr txBox="1"/>
            <p:nvPr/>
          </p:nvSpPr>
          <p:spPr>
            <a:xfrm>
              <a:off x="1482811" y="358346"/>
              <a:ext cx="1902940" cy="523220"/>
            </a:xfrm>
            <a:prstGeom prst="rect">
              <a:avLst/>
            </a:prstGeom>
            <a:noFill/>
          </p:spPr>
          <p:txBody>
            <a:bodyPr wrap="square" rtlCol="0">
              <a:spAutoFit/>
            </a:bodyPr>
            <a:lstStyle/>
            <a:p>
              <a:r>
                <a:rPr lang="en-US" sz="2800" b="1">
                  <a:solidFill>
                    <a:schemeClr val="bg1"/>
                  </a:solidFill>
                  <a:latin typeface="UTM Avo" panose="02040603050506020204" pitchFamily="18" charset="0"/>
                </a:rPr>
                <a:t>Đọc hiểu</a:t>
              </a:r>
            </a:p>
          </p:txBody>
        </p:sp>
        <p:pic>
          <p:nvPicPr>
            <p:cNvPr id="8" name="Hình ảnh 7" descr="Ảnh có chứa đồ họa véc-tơ&#10;&#10;Mô tả được tạo tự động">
              <a:extLst>
                <a:ext uri="{FF2B5EF4-FFF2-40B4-BE49-F238E27FC236}">
                  <a16:creationId xmlns:a16="http://schemas.microsoft.com/office/drawing/2014/main" id="{E07713C4-5D2A-D076-FA01-93EF87BEB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33" y="257625"/>
              <a:ext cx="920549" cy="796733"/>
            </a:xfrm>
            <a:prstGeom prst="rect">
              <a:avLst/>
            </a:prstGeom>
          </p:spPr>
        </p:pic>
      </p:grpSp>
      <p:sp>
        <p:nvSpPr>
          <p:cNvPr id="10" name="Hộp Văn bản 9">
            <a:extLst>
              <a:ext uri="{FF2B5EF4-FFF2-40B4-BE49-F238E27FC236}">
                <a16:creationId xmlns:a16="http://schemas.microsoft.com/office/drawing/2014/main" id="{9956BCC3-8A98-D474-A790-181930567927}"/>
              </a:ext>
            </a:extLst>
          </p:cNvPr>
          <p:cNvSpPr txBox="1"/>
          <p:nvPr/>
        </p:nvSpPr>
        <p:spPr>
          <a:xfrm>
            <a:off x="1392885" y="1255800"/>
            <a:ext cx="10341915" cy="646331"/>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4. </a:t>
            </a:r>
            <a:r>
              <a:rPr lang="en-US" sz="3600" b="1">
                <a:effectLst/>
                <a:latin typeface="AvantGarde" panose="00000400000000000000" pitchFamily="2" charset="0"/>
                <a:ea typeface="AvantGarde" panose="00000400000000000000" pitchFamily="2" charset="0"/>
                <a:cs typeface="AvantGarde" panose="00000400000000000000" pitchFamily="2" charset="0"/>
              </a:rPr>
              <a:t>Em có nhận xét gì về chú gấu bông Mi-sa?</a:t>
            </a:r>
          </a:p>
        </p:txBody>
      </p:sp>
      <p:sp>
        <p:nvSpPr>
          <p:cNvPr id="2" name="Rectangle 40">
            <a:extLst>
              <a:ext uri="{FF2B5EF4-FFF2-40B4-BE49-F238E27FC236}">
                <a16:creationId xmlns:a16="http://schemas.microsoft.com/office/drawing/2014/main" id="{4AD3AF16-403D-1619-306A-7DDB6CB78F56}"/>
              </a:ext>
            </a:extLst>
          </p:cNvPr>
          <p:cNvSpPr/>
          <p:nvPr/>
        </p:nvSpPr>
        <p:spPr>
          <a:xfrm>
            <a:off x="990599" y="2185880"/>
            <a:ext cx="10210801" cy="3416320"/>
          </a:xfrm>
          <a:prstGeom prst="rect">
            <a:avLst/>
          </a:prstGeom>
        </p:spPr>
        <p:txBody>
          <a:bodyPr wrap="square">
            <a:spAutoFit/>
          </a:bodyPr>
          <a:lstStyle/>
          <a:p>
            <a:pPr algn="just"/>
            <a:r>
              <a:rPr lang="en-US" sz="3600" b="1">
                <a:solidFill>
                  <a:srgbClr val="0070C0"/>
                </a:solidFill>
                <a:latin typeface="AvantGarde" panose="00000400000000000000" pitchFamily="2" charset="0"/>
                <a:ea typeface="AvantGarde" panose="00000400000000000000" pitchFamily="2" charset="0"/>
                <a:cs typeface="AvantGarde" panose="00000400000000000000" pitchFamily="2" charset="0"/>
              </a:rPr>
              <a:t>- Mi-sa rất thương người, sẵn sàng giúp mọi người.</a:t>
            </a:r>
          </a:p>
          <a:p>
            <a:pPr algn="just"/>
            <a:r>
              <a:rPr lang="en-US" sz="3600" b="1">
                <a:solidFill>
                  <a:srgbClr val="0070C0"/>
                </a:solidFill>
                <a:latin typeface="AvantGarde" panose="00000400000000000000" pitchFamily="2" charset="0"/>
                <a:ea typeface="AvantGarde" panose="00000400000000000000" pitchFamily="2" charset="0"/>
                <a:cs typeface="AvantGarde" panose="00000400000000000000" pitchFamily="2" charset="0"/>
              </a:rPr>
              <a:t>- Mi-sa rất thương cậu bé nghèo bị ốm lại không được nhận quà Giáng sinh.</a:t>
            </a:r>
          </a:p>
          <a:p>
            <a:pPr algn="just"/>
            <a:r>
              <a:rPr lang="en-US" sz="3600" b="1">
                <a:solidFill>
                  <a:srgbClr val="0070C0"/>
                </a:solidFill>
                <a:latin typeface="AvantGarde" panose="00000400000000000000" pitchFamily="2" charset="0"/>
                <a:ea typeface="AvantGarde" panose="00000400000000000000" pitchFamily="2" charset="0"/>
                <a:cs typeface="AvantGarde" panose="00000400000000000000" pitchFamily="2" charset="0"/>
              </a:rPr>
              <a:t>- Gấu bông Mi-sa rất tốt bụng, nhân hậu. </a:t>
            </a:r>
          </a:p>
          <a:p>
            <a:pPr algn="just"/>
            <a:r>
              <a:rPr lang="en-US" sz="3600" b="1">
                <a:solidFill>
                  <a:srgbClr val="0070C0"/>
                </a:solidFill>
                <a:latin typeface="AvantGarde" panose="00000400000000000000" pitchFamily="2" charset="0"/>
                <a:ea typeface="AvantGarde" panose="00000400000000000000" pitchFamily="2" charset="0"/>
                <a:cs typeface="AvantGarde" panose="00000400000000000000" pitchFamily="2" charset="0"/>
              </a:rPr>
              <a:t>- ...</a:t>
            </a:r>
          </a:p>
        </p:txBody>
      </p:sp>
    </p:spTree>
    <p:extLst>
      <p:ext uri="{BB962C8B-B14F-4D97-AF65-F5344CB8AC3E}">
        <p14:creationId xmlns:p14="http://schemas.microsoft.com/office/powerpoint/2010/main" val="346895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CA6FEBCB-77D7-5EB1-2D13-C6A562E811F4}"/>
              </a:ext>
            </a:extLst>
          </p:cNvPr>
          <p:cNvGrpSpPr/>
          <p:nvPr/>
        </p:nvGrpSpPr>
        <p:grpSpPr>
          <a:xfrm>
            <a:off x="1922799" y="1283265"/>
            <a:ext cx="8773438" cy="4563537"/>
            <a:chOff x="6418599" y="4636134"/>
            <a:chExt cx="8773438" cy="4563537"/>
          </a:xfrm>
        </p:grpSpPr>
        <p:pic>
          <p:nvPicPr>
            <p:cNvPr id="4" name="Picture 16" descr="Frame Border Transparent PNG Gold Image​ | Gallery Yopriceville -  High-Quality Images and Transparent… | Clip art frames borders, Frame  border design, Frame clipart">
              <a:extLst>
                <a:ext uri="{FF2B5EF4-FFF2-40B4-BE49-F238E27FC236}">
                  <a16:creationId xmlns:a16="http://schemas.microsoft.com/office/drawing/2014/main" id="{114F0A3A-DA61-2E69-D921-F821B393A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23549" y="2531184"/>
              <a:ext cx="4563537" cy="87734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
              <a:extLst>
                <a:ext uri="{FF2B5EF4-FFF2-40B4-BE49-F238E27FC236}">
                  <a16:creationId xmlns:a16="http://schemas.microsoft.com/office/drawing/2014/main" id="{611219AF-786E-F931-F781-1B479ADF395E}"/>
                </a:ext>
              </a:extLst>
            </p:cNvPr>
            <p:cNvSpPr/>
            <p:nvPr/>
          </p:nvSpPr>
          <p:spPr>
            <a:xfrm>
              <a:off x="6990155" y="5131645"/>
              <a:ext cx="7228766" cy="3572516"/>
            </a:xfrm>
            <a:prstGeom prst="rect">
              <a:avLst/>
            </a:prstGeom>
          </p:spPr>
          <p:txBody>
            <a:bodyPr wrap="square">
              <a:spAutoFit/>
            </a:bodyPr>
            <a:lstStyle/>
            <a:p>
              <a:pPr algn="just">
                <a:lnSpc>
                  <a:spcPct val="120000"/>
                </a:lnSpc>
              </a:pPr>
              <a:r>
                <a:rPr lang="en-US" sz="3200" b="1">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200" b="1" i="1">
                  <a:solidFill>
                    <a:srgbClr val="C00000"/>
                  </a:solidFill>
                  <a:effectLst/>
                  <a:latin typeface="AvantGarde" panose="00000400000000000000" pitchFamily="2" charset="0"/>
                  <a:ea typeface="AvantGarde" panose="00000400000000000000" pitchFamily="2" charset="0"/>
                  <a:cs typeface="AvantGarde" panose="00000400000000000000" pitchFamily="2" charset="0"/>
                </a:rPr>
                <a:t>Gấu bông Mi-sa tốt bụng, nhân hậu. Chú bỏ đi vì cô chủ không quý trọng đồ chơi nhưng lại quyết định ở lại nhà cậu bé nghèo đang ốm vì muốn mang lại niềm vui cho </a:t>
              </a:r>
            </a:p>
            <a:p>
              <a:pPr algn="ctr">
                <a:lnSpc>
                  <a:spcPct val="120000"/>
                </a:lnSpc>
              </a:pPr>
              <a:r>
                <a:rPr lang="en-US" sz="3200" b="1" i="1">
                  <a:solidFill>
                    <a:srgbClr val="C00000"/>
                  </a:solidFill>
                  <a:effectLst/>
                  <a:latin typeface="AvantGarde" panose="00000400000000000000" pitchFamily="2" charset="0"/>
                  <a:ea typeface="AvantGarde" panose="00000400000000000000" pitchFamily="2" charset="0"/>
                  <a:cs typeface="AvantGarde" panose="00000400000000000000" pitchFamily="2" charset="0"/>
                </a:rPr>
                <a:t>cậu bé vào ngày Giáng sinh.</a:t>
              </a:r>
              <a:endParaRPr lang="en-US" sz="3200" b="1">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grpSp>
      <p:pic>
        <p:nvPicPr>
          <p:cNvPr id="7" name="Hình ảnh 6" descr="Ảnh có chứa người máy&#10;&#10;Mô tả được tạo tự động">
            <a:extLst>
              <a:ext uri="{FF2B5EF4-FFF2-40B4-BE49-F238E27FC236}">
                <a16:creationId xmlns:a16="http://schemas.microsoft.com/office/drawing/2014/main" id="{EDEF2854-40D2-E193-517C-434EE4D10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33" y="2942103"/>
            <a:ext cx="3383314" cy="3683911"/>
          </a:xfrm>
          <a:prstGeom prst="rect">
            <a:avLst/>
          </a:prstGeom>
        </p:spPr>
      </p:pic>
      <p:grpSp>
        <p:nvGrpSpPr>
          <p:cNvPr id="9" name="Nhóm 8">
            <a:extLst>
              <a:ext uri="{FF2B5EF4-FFF2-40B4-BE49-F238E27FC236}">
                <a16:creationId xmlns:a16="http://schemas.microsoft.com/office/drawing/2014/main" id="{D01F23DD-DD35-EFE4-AC37-14C50EF2ED7D}"/>
              </a:ext>
            </a:extLst>
          </p:cNvPr>
          <p:cNvGrpSpPr/>
          <p:nvPr/>
        </p:nvGrpSpPr>
        <p:grpSpPr>
          <a:xfrm>
            <a:off x="4659099" y="304800"/>
            <a:ext cx="3300838" cy="707886"/>
            <a:chOff x="4659099" y="304800"/>
            <a:chExt cx="3300838" cy="707886"/>
          </a:xfrm>
        </p:grpSpPr>
        <p:sp>
          <p:nvSpPr>
            <p:cNvPr id="2" name="Rectangle 41">
              <a:extLst>
                <a:ext uri="{FF2B5EF4-FFF2-40B4-BE49-F238E27FC236}">
                  <a16:creationId xmlns:a16="http://schemas.microsoft.com/office/drawing/2014/main" id="{17EC02BA-8FD3-1663-F8DD-7402BF9F01D0}"/>
                </a:ext>
              </a:extLst>
            </p:cNvPr>
            <p:cNvSpPr/>
            <p:nvPr/>
          </p:nvSpPr>
          <p:spPr>
            <a:xfrm>
              <a:off x="4659099" y="304800"/>
              <a:ext cx="3300838" cy="707886"/>
            </a:xfrm>
            <a:prstGeom prst="rect">
              <a:avLst/>
            </a:prstGeom>
          </p:spPr>
          <p:txBody>
            <a:bodyPr wrap="square">
              <a:spAutoFit/>
            </a:bodyPr>
            <a:lstStyle/>
            <a:p>
              <a:pPr algn="ctr"/>
              <a:r>
                <a:rPr lang="en-US" sz="4000" b="1">
                  <a:ln w="190500">
                    <a:solidFill>
                      <a:srgbClr val="FF0000"/>
                    </a:solidFill>
                  </a:ln>
                  <a:solidFill>
                    <a:srgbClr val="FF0000">
                      <a:alpha val="96000"/>
                    </a:srgbClr>
                  </a:solidFill>
                  <a:latin typeface="AvantGarde" panose="00000400000000000000" pitchFamily="2" charset="0"/>
                  <a:ea typeface="AvantGarde" panose="00000400000000000000" pitchFamily="2" charset="0"/>
                  <a:cs typeface="AvantGarde" panose="00000400000000000000" pitchFamily="2" charset="0"/>
                </a:rPr>
                <a:t>NỘI DUNG</a:t>
              </a:r>
            </a:p>
          </p:txBody>
        </p:sp>
        <p:sp>
          <p:nvSpPr>
            <p:cNvPr id="8" name="Rectangle 41">
              <a:extLst>
                <a:ext uri="{FF2B5EF4-FFF2-40B4-BE49-F238E27FC236}">
                  <a16:creationId xmlns:a16="http://schemas.microsoft.com/office/drawing/2014/main" id="{4925F14A-E539-3AA7-D737-8958F649E939}"/>
                </a:ext>
              </a:extLst>
            </p:cNvPr>
            <p:cNvSpPr/>
            <p:nvPr/>
          </p:nvSpPr>
          <p:spPr>
            <a:xfrm>
              <a:off x="4659099" y="304800"/>
              <a:ext cx="3300838" cy="707886"/>
            </a:xfrm>
            <a:prstGeom prst="rect">
              <a:avLst/>
            </a:prstGeom>
          </p:spPr>
          <p:txBody>
            <a:bodyPr wrap="square">
              <a:spAutoFit/>
            </a:bodyPr>
            <a:lstStyle/>
            <a:p>
              <a:pPr algn="ctr"/>
              <a:r>
                <a:rPr lang="en-US" sz="4000" b="1">
                  <a:solidFill>
                    <a:schemeClr val="bg1"/>
                  </a:solidFill>
                  <a:latin typeface="AvantGarde" panose="00000400000000000000" pitchFamily="2" charset="0"/>
                  <a:ea typeface="AvantGarde" panose="00000400000000000000" pitchFamily="2" charset="0"/>
                  <a:cs typeface="AvantGarde" panose="00000400000000000000" pitchFamily="2" charset="0"/>
                </a:rPr>
                <a:t>NỘI DUNG</a:t>
              </a:r>
            </a:p>
          </p:txBody>
        </p:sp>
      </p:grpSp>
    </p:spTree>
    <p:extLst>
      <p:ext uri="{BB962C8B-B14F-4D97-AF65-F5344CB8AC3E}">
        <p14:creationId xmlns:p14="http://schemas.microsoft.com/office/powerpoint/2010/main" val="363241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68AC7E06-226F-33C7-261B-31AD4D5C8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769" y="1259357"/>
            <a:ext cx="6248461" cy="4339286"/>
          </a:xfrm>
          <a:prstGeom prst="rect">
            <a:avLst/>
          </a:prstGeom>
        </p:spPr>
      </p:pic>
    </p:spTree>
    <p:extLst>
      <p:ext uri="{BB962C8B-B14F-4D97-AF65-F5344CB8AC3E}">
        <p14:creationId xmlns:p14="http://schemas.microsoft.com/office/powerpoint/2010/main" val="295463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383D06F-8057-6BE8-D20D-61F1A530526A}"/>
              </a:ext>
            </a:extLst>
          </p:cNvPr>
          <p:cNvSpPr txBox="1"/>
          <p:nvPr/>
        </p:nvSpPr>
        <p:spPr>
          <a:xfrm>
            <a:off x="305083" y="483222"/>
            <a:ext cx="11581833" cy="1200329"/>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a:t>
            </a:r>
            <a:r>
              <a:rPr lang="en-US" sz="3600" b="1">
                <a:latin typeface="AvantGarde" panose="00000400000000000000" pitchFamily="2" charset="0"/>
                <a:ea typeface="AvantGarde" panose="00000400000000000000" pitchFamily="2" charset="0"/>
                <a:cs typeface="AvantGarde" panose="00000400000000000000" pitchFamily="2" charset="0"/>
              </a:rPr>
              <a:t>Xếp các từ ngữ dưới đây vào nhóm thích hợp (có thế xếp một từ vào nhiều nhóm) </a:t>
            </a:r>
          </a:p>
        </p:txBody>
      </p:sp>
      <p:pic>
        <p:nvPicPr>
          <p:cNvPr id="16" name="Hình ảnh 15">
            <a:extLst>
              <a:ext uri="{FF2B5EF4-FFF2-40B4-BE49-F238E27FC236}">
                <a16:creationId xmlns:a16="http://schemas.microsoft.com/office/drawing/2014/main" id="{24280399-A320-197D-EBC2-08E8E2A0E6B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8670" b="85783" l="19204" r="80242">
                        <a14:foregroundMark x1="49899" y1="18670" x2="49899" y2="18670"/>
                        <a14:foregroundMark x1="21875" y1="81277" x2="23538" y2="79345"/>
                        <a14:foregroundMark x1="19254" y1="81116" x2="19254" y2="81116"/>
                        <a14:foregroundMark x1="34425" y1="83584" x2="34425" y2="83584"/>
                        <a14:foregroundMark x1="76865" y1="79667" x2="76865" y2="79667"/>
                        <a14:foregroundMark x1="80242" y1="81277" x2="80242" y2="81277"/>
                        <a14:foregroundMark x1="63458" y1="84227" x2="63458" y2="84227"/>
                        <a14:foregroundMark x1="45766" y1="85783" x2="45766" y2="85783"/>
                        <a14:backgroundMark x1="18347" y1="81545" x2="18347" y2="81545"/>
                        <a14:backgroundMark x1="48286" y1="87071" x2="50050" y2="87071"/>
                      </a14:backgroundRemoval>
                    </a14:imgEffect>
                  </a14:imgLayer>
                </a14:imgProps>
              </a:ext>
              <a:ext uri="{28A0092B-C50C-407E-A947-70E740481C1C}">
                <a14:useLocalDpi xmlns:a14="http://schemas.microsoft.com/office/drawing/2010/main" val="0"/>
              </a:ext>
            </a:extLst>
          </a:blip>
          <a:srcRect l="17920" t="12222" r="19150" b="11216"/>
          <a:stretch/>
        </p:blipFill>
        <p:spPr>
          <a:xfrm>
            <a:off x="7180465" y="1129553"/>
            <a:ext cx="5011535" cy="5728447"/>
          </a:xfrm>
          <a:prstGeom prst="rect">
            <a:avLst/>
          </a:prstGeom>
        </p:spPr>
      </p:pic>
      <p:sp>
        <p:nvSpPr>
          <p:cNvPr id="17" name="TextBox 11">
            <a:extLst>
              <a:ext uri="{FF2B5EF4-FFF2-40B4-BE49-F238E27FC236}">
                <a16:creationId xmlns:a16="http://schemas.microsoft.com/office/drawing/2014/main" id="{FD4B659D-7FEE-6F05-C693-4D5C2ADF0C5E}"/>
              </a:ext>
            </a:extLst>
          </p:cNvPr>
          <p:cNvSpPr txBox="1"/>
          <p:nvPr/>
        </p:nvSpPr>
        <p:spPr>
          <a:xfrm>
            <a:off x="305083" y="1683551"/>
            <a:ext cx="8107398" cy="646331"/>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Quà sinh nhật:</a:t>
            </a:r>
            <a:endParaRPr lang="en-US" sz="3600" b="1">
              <a:latin typeface="AvantGarde" panose="00000400000000000000" pitchFamily="2" charset="0"/>
              <a:ea typeface="AvantGarde" panose="00000400000000000000" pitchFamily="2" charset="0"/>
              <a:cs typeface="AvantGarde" panose="00000400000000000000" pitchFamily="2" charset="0"/>
            </a:endParaRPr>
          </a:p>
        </p:txBody>
      </p:sp>
      <p:sp>
        <p:nvSpPr>
          <p:cNvPr id="20" name="TextBox 11">
            <a:extLst>
              <a:ext uri="{FF2B5EF4-FFF2-40B4-BE49-F238E27FC236}">
                <a16:creationId xmlns:a16="http://schemas.microsoft.com/office/drawing/2014/main" id="{A304EBAB-4A4B-ED4A-15A1-9635C5370D54}"/>
              </a:ext>
            </a:extLst>
          </p:cNvPr>
          <p:cNvSpPr txBox="1"/>
          <p:nvPr/>
        </p:nvSpPr>
        <p:spPr>
          <a:xfrm>
            <a:off x="305083" y="3099541"/>
            <a:ext cx="8107398" cy="646331"/>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Vật đựng quà</a:t>
            </a:r>
            <a:endParaRPr lang="en-US" sz="3600" b="1">
              <a:latin typeface="AvantGarde" panose="00000400000000000000" pitchFamily="2" charset="0"/>
              <a:ea typeface="AvantGarde" panose="00000400000000000000" pitchFamily="2" charset="0"/>
              <a:cs typeface="AvantGarde" panose="00000400000000000000" pitchFamily="2" charset="0"/>
            </a:endParaRPr>
          </a:p>
        </p:txBody>
      </p:sp>
      <p:sp>
        <p:nvSpPr>
          <p:cNvPr id="21" name="TextBox 11">
            <a:extLst>
              <a:ext uri="{FF2B5EF4-FFF2-40B4-BE49-F238E27FC236}">
                <a16:creationId xmlns:a16="http://schemas.microsoft.com/office/drawing/2014/main" id="{1D8B9F06-EE36-D4AF-75C8-7C53BC9D9BAC}"/>
              </a:ext>
            </a:extLst>
          </p:cNvPr>
          <p:cNvSpPr txBox="1"/>
          <p:nvPr/>
        </p:nvSpPr>
        <p:spPr>
          <a:xfrm>
            <a:off x="305083" y="4528118"/>
            <a:ext cx="8107398" cy="646331"/>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Nhân vật đi phát quà</a:t>
            </a:r>
            <a:endParaRPr lang="en-US" sz="3600" b="1">
              <a:latin typeface="AvantGarde" panose="00000400000000000000" pitchFamily="2" charset="0"/>
              <a:ea typeface="AvantGarde" panose="00000400000000000000" pitchFamily="2" charset="0"/>
              <a:cs typeface="AvantGarde" panose="00000400000000000000" pitchFamily="2" charset="0"/>
            </a:endParaRPr>
          </a:p>
        </p:txBody>
      </p:sp>
    </p:spTree>
    <p:controls>
      <mc:AlternateContent xmlns:mc="http://schemas.openxmlformats.org/markup-compatibility/2006">
        <mc:Choice xmlns:v="urn:schemas-microsoft-com:vml" Requires="v">
          <p:control name="TextBox1" r:id="rId1" imgW="8109000" imgH="870120"/>
        </mc:Choice>
        <mc:Fallback>
          <p:control name="TextBox1" r:id="rId1" imgW="8109000" imgH="870120">
            <p:pic>
              <p:nvPicPr>
                <p:cNvPr id="3" name="TextBox1">
                  <a:extLst>
                    <a:ext uri="{FF2B5EF4-FFF2-40B4-BE49-F238E27FC236}">
                      <a16:creationId xmlns:a16="http://schemas.microsoft.com/office/drawing/2014/main" id="{5CD93381-0B9A-3810-1D0D-12E31D1D31DB}"/>
                    </a:ext>
                  </a:extLst>
                </p:cNvPr>
                <p:cNvPicPr>
                  <a:picLocks/>
                </p:cNvPicPr>
                <p:nvPr/>
              </p:nvPicPr>
              <p:blipFill>
                <a:blip r:embed="rId8"/>
                <a:stretch>
                  <a:fillRect/>
                </a:stretch>
              </p:blipFill>
              <p:spPr>
                <a:xfrm>
                  <a:off x="304800" y="2238375"/>
                  <a:ext cx="8107363" cy="919857"/>
                </a:xfrm>
                <a:prstGeom prst="rect">
                  <a:avLst/>
                </a:prstGeom>
              </p:spPr>
            </p:pic>
          </p:control>
        </mc:Fallback>
      </mc:AlternateContent>
      <mc:AlternateContent xmlns:mc="http://schemas.openxmlformats.org/markup-compatibility/2006">
        <mc:Choice xmlns:v="urn:schemas-microsoft-com:vml" Requires="v">
          <p:control name="TextBox2" r:id="rId2" imgW="7550280" imgH="870120"/>
        </mc:Choice>
        <mc:Fallback>
          <p:control name="TextBox2" r:id="rId2" imgW="7550280" imgH="870120">
            <p:pic>
              <p:nvPicPr>
                <p:cNvPr id="4" name="TextBox2">
                  <a:extLst>
                    <a:ext uri="{FF2B5EF4-FFF2-40B4-BE49-F238E27FC236}">
                      <a16:creationId xmlns:a16="http://schemas.microsoft.com/office/drawing/2014/main" id="{355583EB-0D03-D5B1-9182-034BDDCEEF0A}"/>
                    </a:ext>
                  </a:extLst>
                </p:cNvPr>
                <p:cNvPicPr>
                  <a:picLocks/>
                </p:cNvPicPr>
                <p:nvPr/>
              </p:nvPicPr>
              <p:blipFill>
                <a:blip r:embed="rId9"/>
                <a:stretch>
                  <a:fillRect/>
                </a:stretch>
              </p:blipFill>
              <p:spPr>
                <a:xfrm>
                  <a:off x="304801" y="3729778"/>
                  <a:ext cx="7546428" cy="873125"/>
                </a:xfrm>
                <a:prstGeom prst="rect">
                  <a:avLst/>
                </a:prstGeom>
              </p:spPr>
            </p:pic>
          </p:control>
        </mc:Fallback>
      </mc:AlternateContent>
      <mc:AlternateContent xmlns:mc="http://schemas.openxmlformats.org/markup-compatibility/2006">
        <mc:Choice xmlns:v="urn:schemas-microsoft-com:vml" Requires="v">
          <p:control name="TextBox3" r:id="rId3" imgW="6877080" imgH="870120"/>
        </mc:Choice>
        <mc:Fallback>
          <p:control name="TextBox3" r:id="rId3" imgW="6877080" imgH="870120">
            <p:pic>
              <p:nvPicPr>
                <p:cNvPr id="5" name="TextBox3">
                  <a:extLst>
                    <a:ext uri="{FF2B5EF4-FFF2-40B4-BE49-F238E27FC236}">
                      <a16:creationId xmlns:a16="http://schemas.microsoft.com/office/drawing/2014/main" id="{CEB1FD45-DED2-CCAD-A7BF-6610C812D1F9}"/>
                    </a:ext>
                  </a:extLst>
                </p:cNvPr>
                <p:cNvPicPr>
                  <a:picLocks/>
                </p:cNvPicPr>
                <p:nvPr/>
              </p:nvPicPr>
              <p:blipFill>
                <a:blip r:embed="rId10"/>
                <a:stretch>
                  <a:fillRect/>
                </a:stretch>
              </p:blipFill>
              <p:spPr>
                <a:xfrm>
                  <a:off x="304800" y="5221181"/>
                  <a:ext cx="6875665" cy="873125"/>
                </a:xfrm>
                <a:prstGeom prst="rect">
                  <a:avLst/>
                </a:prstGeom>
              </p:spPr>
            </p:pic>
          </p:control>
        </mc:Fallback>
      </mc:AlternateContent>
    </p:controls>
    <p:extLst>
      <p:ext uri="{BB962C8B-B14F-4D97-AF65-F5344CB8AC3E}">
        <p14:creationId xmlns:p14="http://schemas.microsoft.com/office/powerpoint/2010/main" val="253884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383D06F-8057-6BE8-D20D-61F1A530526A}"/>
              </a:ext>
            </a:extLst>
          </p:cNvPr>
          <p:cNvSpPr txBox="1"/>
          <p:nvPr/>
        </p:nvSpPr>
        <p:spPr>
          <a:xfrm>
            <a:off x="305083" y="483222"/>
            <a:ext cx="11581833" cy="1200329"/>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a:t>
            </a:r>
            <a:r>
              <a:rPr lang="en-US" sz="3600" b="1">
                <a:latin typeface="AvantGarde" panose="00000400000000000000" pitchFamily="2" charset="0"/>
                <a:ea typeface="AvantGarde" panose="00000400000000000000" pitchFamily="2" charset="0"/>
                <a:cs typeface="AvantGarde" panose="00000400000000000000" pitchFamily="2" charset="0"/>
              </a:rPr>
              <a:t>Xếp các từ ngữ dưới đây vào nhóm thích hợp (có thế xếp một từ vào nhiều nhóm) </a:t>
            </a:r>
          </a:p>
        </p:txBody>
      </p:sp>
      <p:pic>
        <p:nvPicPr>
          <p:cNvPr id="16" name="Hình ảnh 15">
            <a:extLst>
              <a:ext uri="{FF2B5EF4-FFF2-40B4-BE49-F238E27FC236}">
                <a16:creationId xmlns:a16="http://schemas.microsoft.com/office/drawing/2014/main" id="{24280399-A320-197D-EBC2-08E8E2A0E6B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670" b="85783" l="19204" r="80242">
                        <a14:foregroundMark x1="49899" y1="18670" x2="49899" y2="18670"/>
                        <a14:foregroundMark x1="21875" y1="81277" x2="23538" y2="79345"/>
                        <a14:foregroundMark x1="19254" y1="81116" x2="19254" y2="81116"/>
                        <a14:foregroundMark x1="34425" y1="83584" x2="34425" y2="83584"/>
                        <a14:foregroundMark x1="76865" y1="79667" x2="76865" y2="79667"/>
                        <a14:foregroundMark x1="80242" y1="81277" x2="80242" y2="81277"/>
                        <a14:foregroundMark x1="63458" y1="84227" x2="63458" y2="84227"/>
                        <a14:foregroundMark x1="45766" y1="85783" x2="45766" y2="85783"/>
                        <a14:backgroundMark x1="18347" y1="81545" x2="18347" y2="81545"/>
                        <a14:backgroundMark x1="48286" y1="87071" x2="50050" y2="87071"/>
                      </a14:backgroundRemoval>
                    </a14:imgEffect>
                  </a14:imgLayer>
                </a14:imgProps>
              </a:ext>
              <a:ext uri="{28A0092B-C50C-407E-A947-70E740481C1C}">
                <a14:useLocalDpi xmlns:a14="http://schemas.microsoft.com/office/drawing/2010/main" val="0"/>
              </a:ext>
            </a:extLst>
          </a:blip>
          <a:srcRect l="17920" t="12222" r="19150" b="11216"/>
          <a:stretch/>
        </p:blipFill>
        <p:spPr>
          <a:xfrm>
            <a:off x="7180465" y="1129553"/>
            <a:ext cx="5011535" cy="5728447"/>
          </a:xfrm>
          <a:prstGeom prst="rect">
            <a:avLst/>
          </a:prstGeom>
        </p:spPr>
      </p:pic>
      <p:sp>
        <p:nvSpPr>
          <p:cNvPr id="17" name="TextBox 11">
            <a:extLst>
              <a:ext uri="{FF2B5EF4-FFF2-40B4-BE49-F238E27FC236}">
                <a16:creationId xmlns:a16="http://schemas.microsoft.com/office/drawing/2014/main" id="{FD4B659D-7FEE-6F05-C693-4D5C2ADF0C5E}"/>
              </a:ext>
            </a:extLst>
          </p:cNvPr>
          <p:cNvSpPr txBox="1"/>
          <p:nvPr/>
        </p:nvSpPr>
        <p:spPr>
          <a:xfrm>
            <a:off x="305083" y="1683551"/>
            <a:ext cx="8107398" cy="646331"/>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Quà sinh nhật:</a:t>
            </a:r>
            <a:endParaRPr lang="en-US" sz="3600" b="1">
              <a:latin typeface="AvantGarde" panose="00000400000000000000" pitchFamily="2" charset="0"/>
              <a:ea typeface="AvantGarde" panose="00000400000000000000" pitchFamily="2" charset="0"/>
              <a:cs typeface="AvantGarde" panose="00000400000000000000" pitchFamily="2" charset="0"/>
            </a:endParaRPr>
          </a:p>
        </p:txBody>
      </p:sp>
      <p:sp>
        <p:nvSpPr>
          <p:cNvPr id="20" name="TextBox 11">
            <a:extLst>
              <a:ext uri="{FF2B5EF4-FFF2-40B4-BE49-F238E27FC236}">
                <a16:creationId xmlns:a16="http://schemas.microsoft.com/office/drawing/2014/main" id="{A304EBAB-4A4B-ED4A-15A1-9635C5370D54}"/>
              </a:ext>
            </a:extLst>
          </p:cNvPr>
          <p:cNvSpPr txBox="1"/>
          <p:nvPr/>
        </p:nvSpPr>
        <p:spPr>
          <a:xfrm>
            <a:off x="305083" y="3099541"/>
            <a:ext cx="8107398" cy="646331"/>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Vật đựng quà</a:t>
            </a:r>
            <a:endParaRPr lang="en-US" sz="3600" b="1">
              <a:latin typeface="AvantGarde" panose="00000400000000000000" pitchFamily="2" charset="0"/>
              <a:ea typeface="AvantGarde" panose="00000400000000000000" pitchFamily="2" charset="0"/>
              <a:cs typeface="AvantGarde" panose="00000400000000000000" pitchFamily="2" charset="0"/>
            </a:endParaRPr>
          </a:p>
        </p:txBody>
      </p:sp>
      <p:sp>
        <p:nvSpPr>
          <p:cNvPr id="21" name="TextBox 11">
            <a:extLst>
              <a:ext uri="{FF2B5EF4-FFF2-40B4-BE49-F238E27FC236}">
                <a16:creationId xmlns:a16="http://schemas.microsoft.com/office/drawing/2014/main" id="{1D8B9F06-EE36-D4AF-75C8-7C53BC9D9BAC}"/>
              </a:ext>
            </a:extLst>
          </p:cNvPr>
          <p:cNvSpPr txBox="1"/>
          <p:nvPr/>
        </p:nvSpPr>
        <p:spPr>
          <a:xfrm>
            <a:off x="305083" y="4528118"/>
            <a:ext cx="8107398" cy="646331"/>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Nhân vật đi phát quà</a:t>
            </a:r>
            <a:endParaRPr lang="en-US" sz="3600" b="1">
              <a:latin typeface="AvantGarde" panose="00000400000000000000" pitchFamily="2" charset="0"/>
              <a:ea typeface="AvantGarde" panose="00000400000000000000" pitchFamily="2" charset="0"/>
              <a:cs typeface="AvantGarde" panose="00000400000000000000" pitchFamily="2" charset="0"/>
            </a:endParaRPr>
          </a:p>
        </p:txBody>
      </p:sp>
      <p:sp>
        <p:nvSpPr>
          <p:cNvPr id="7" name="Hộp Văn bản 6">
            <a:extLst>
              <a:ext uri="{FF2B5EF4-FFF2-40B4-BE49-F238E27FC236}">
                <a16:creationId xmlns:a16="http://schemas.microsoft.com/office/drawing/2014/main" id="{7838B1E6-CE8F-44ED-4C4B-6A5BA90FBD28}"/>
              </a:ext>
            </a:extLst>
          </p:cNvPr>
          <p:cNvSpPr txBox="1"/>
          <p:nvPr/>
        </p:nvSpPr>
        <p:spPr>
          <a:xfrm>
            <a:off x="305083" y="2273753"/>
            <a:ext cx="8107398" cy="954107"/>
          </a:xfrm>
          <a:prstGeom prst="rect">
            <a:avLst/>
          </a:prstGeom>
          <a:noFill/>
        </p:spPr>
        <p:txBody>
          <a:bodyPr wrap="square">
            <a:spAutoFit/>
          </a:bodyPr>
          <a:lstStyle/>
          <a:p>
            <a:r>
              <a:rPr lang="en-US" sz="2800" b="1">
                <a:solidFill>
                  <a:srgbClr val="0000FF"/>
                </a:solidFill>
                <a:effectLst/>
                <a:latin typeface="AvantGarde" panose="00000400000000000000" pitchFamily="2" charset="0"/>
                <a:ea typeface="AvantGarde" panose="00000400000000000000" pitchFamily="2" charset="0"/>
                <a:cs typeface="AvantGarde" panose="00000400000000000000" pitchFamily="2" charset="0"/>
              </a:rPr>
              <a:t>gối ôm, mũ len, đồng hồ, đồ chơi, bít tất, bánh kẹo, truyện, Mi-sa, quần áo, ủng.</a:t>
            </a:r>
            <a:endParaRPr lang="en-US" sz="2800" b="1">
              <a:solidFill>
                <a:srgbClr val="0000FF"/>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Hộp Văn bản 7">
            <a:extLst>
              <a:ext uri="{FF2B5EF4-FFF2-40B4-BE49-F238E27FC236}">
                <a16:creationId xmlns:a16="http://schemas.microsoft.com/office/drawing/2014/main" id="{31E181C0-404A-C597-67D9-C513E801185E}"/>
              </a:ext>
            </a:extLst>
          </p:cNvPr>
          <p:cNvSpPr txBox="1"/>
          <p:nvPr/>
        </p:nvSpPr>
        <p:spPr>
          <a:xfrm>
            <a:off x="305083" y="3659942"/>
            <a:ext cx="8107398" cy="523220"/>
          </a:xfrm>
          <a:prstGeom prst="rect">
            <a:avLst/>
          </a:prstGeom>
          <a:noFill/>
        </p:spPr>
        <p:txBody>
          <a:bodyPr wrap="square">
            <a:spAutoFit/>
          </a:bodyPr>
          <a:lstStyle/>
          <a:p>
            <a:r>
              <a:rPr lang="en-US" sz="2800" b="1">
                <a:solidFill>
                  <a:srgbClr val="0000FF"/>
                </a:solidFill>
                <a:latin typeface="AvantGarde" panose="00000400000000000000" pitchFamily="2" charset="0"/>
                <a:ea typeface="AvantGarde" panose="00000400000000000000" pitchFamily="2" charset="0"/>
                <a:cs typeface="AvantGarde" panose="00000400000000000000" pitchFamily="2" charset="0"/>
              </a:rPr>
              <a:t>Ủng, bít tất</a:t>
            </a:r>
          </a:p>
        </p:txBody>
      </p:sp>
      <p:sp>
        <p:nvSpPr>
          <p:cNvPr id="9" name="Hộp Văn bản 8">
            <a:extLst>
              <a:ext uri="{FF2B5EF4-FFF2-40B4-BE49-F238E27FC236}">
                <a16:creationId xmlns:a16="http://schemas.microsoft.com/office/drawing/2014/main" id="{CDBD715E-BFAB-BCCB-E64C-5BF1B7D6E9EE}"/>
              </a:ext>
            </a:extLst>
          </p:cNvPr>
          <p:cNvSpPr txBox="1"/>
          <p:nvPr/>
        </p:nvSpPr>
        <p:spPr>
          <a:xfrm>
            <a:off x="305083" y="5046131"/>
            <a:ext cx="8107398" cy="523220"/>
          </a:xfrm>
          <a:prstGeom prst="rect">
            <a:avLst/>
          </a:prstGeom>
          <a:noFill/>
        </p:spPr>
        <p:txBody>
          <a:bodyPr wrap="square">
            <a:spAutoFit/>
          </a:bodyPr>
          <a:lstStyle/>
          <a:p>
            <a:r>
              <a:rPr lang="en-US" sz="2800" b="1">
                <a:solidFill>
                  <a:srgbClr val="0000FF"/>
                </a:solidFill>
                <a:latin typeface="AvantGarde" panose="00000400000000000000" pitchFamily="2" charset="0"/>
                <a:ea typeface="AvantGarde" panose="00000400000000000000" pitchFamily="2" charset="0"/>
                <a:cs typeface="AvantGarde" panose="00000400000000000000" pitchFamily="2" charset="0"/>
              </a:rPr>
              <a:t>Ông già Nô-en, tuần lộc, Mi-sa</a:t>
            </a:r>
          </a:p>
        </p:txBody>
      </p:sp>
    </p:spTree>
    <p:extLst>
      <p:ext uri="{BB962C8B-B14F-4D97-AF65-F5344CB8AC3E}">
        <p14:creationId xmlns:p14="http://schemas.microsoft.com/office/powerpoint/2010/main" val="388703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a:extLst>
              <a:ext uri="{FF2B5EF4-FFF2-40B4-BE49-F238E27FC236}">
                <a16:creationId xmlns:a16="http://schemas.microsoft.com/office/drawing/2014/main" id="{8D1CF6D0-3356-ACE8-951D-E81F168D98D7}"/>
              </a:ext>
            </a:extLst>
          </p:cNvPr>
          <p:cNvSpPr txBox="1"/>
          <p:nvPr/>
        </p:nvSpPr>
        <p:spPr>
          <a:xfrm>
            <a:off x="0" y="542805"/>
            <a:ext cx="11438231" cy="1200329"/>
          </a:xfrm>
          <a:prstGeom prst="rect">
            <a:avLst/>
          </a:prstGeom>
          <a:noFill/>
        </p:spPr>
        <p:txBody>
          <a:bodyPr wrap="square" rtlCol="0">
            <a:spAutoFit/>
          </a:bodyPr>
          <a:lstStyle/>
          <a:p>
            <a:pPr algn="just"/>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2) </a:t>
            </a:r>
            <a:r>
              <a:rPr lang="en-US" sz="3600" b="1">
                <a:effectLst/>
                <a:latin typeface="AvantGarde" panose="00000400000000000000" pitchFamily="2" charset="0"/>
                <a:ea typeface="AvantGarde" panose="00000400000000000000" pitchFamily="2" charset="0"/>
                <a:cs typeface="AvantGarde" panose="00000400000000000000" pitchFamily="2" charset="0"/>
              </a:rPr>
              <a:t>Nói tên món quà em mong được tặng vào dịp Tết hoặc sinh nhật.</a:t>
            </a:r>
            <a:endParaRPr lang="en-US" sz="3600" b="1">
              <a:latin typeface="AvantGarde" panose="00000400000000000000" pitchFamily="2" charset="0"/>
              <a:ea typeface="AvantGarde" panose="00000400000000000000" pitchFamily="2" charset="0"/>
              <a:cs typeface="AvantGarde" panose="00000400000000000000" pitchFamily="2" charset="0"/>
            </a:endParaRPr>
          </a:p>
        </p:txBody>
      </p:sp>
      <p:pic>
        <p:nvPicPr>
          <p:cNvPr id="35" name="Hình ảnh 34" descr="Ảnh có chứa văn bản&#10;&#10;Mô tả được tạo tự động">
            <a:extLst>
              <a:ext uri="{FF2B5EF4-FFF2-40B4-BE49-F238E27FC236}">
                <a16:creationId xmlns:a16="http://schemas.microsoft.com/office/drawing/2014/main" id="{C8D26149-BC18-3E52-9FFD-8D1E271A7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5766" y="2601794"/>
            <a:ext cx="4760468" cy="4760468"/>
          </a:xfrm>
          <a:prstGeom prst="rect">
            <a:avLst/>
          </a:prstGeom>
        </p:spPr>
      </p:pic>
    </p:spTree>
    <p:extLst>
      <p:ext uri="{BB962C8B-B14F-4D97-AF65-F5344CB8AC3E}">
        <p14:creationId xmlns:p14="http://schemas.microsoft.com/office/powerpoint/2010/main" val="116676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2801CBD-AD3F-85EB-803C-3EF41A483D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714" y="1614037"/>
            <a:ext cx="6428572" cy="3629926"/>
          </a:xfrm>
          <a:prstGeom prst="rect">
            <a:avLst/>
          </a:prstGeom>
        </p:spPr>
      </p:pic>
    </p:spTree>
    <p:extLst>
      <p:ext uri="{BB962C8B-B14F-4D97-AF65-F5344CB8AC3E}">
        <p14:creationId xmlns:p14="http://schemas.microsoft.com/office/powerpoint/2010/main" val="2338571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C65DFEBD-88BD-AB9A-5670-5243C9A42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263" y="2320625"/>
            <a:ext cx="6248461" cy="2216749"/>
          </a:xfrm>
          <a:prstGeom prst="rect">
            <a:avLst/>
          </a:prstGeom>
        </p:spPr>
      </p:pic>
    </p:spTree>
    <p:extLst>
      <p:ext uri="{BB962C8B-B14F-4D97-AF65-F5344CB8AC3E}">
        <p14:creationId xmlns:p14="http://schemas.microsoft.com/office/powerpoint/2010/main" val="1909334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chong chóng, đồ họa véc-tơ, vật thể ngoài trời&#10;&#10;Mô tả được tạo tự động">
            <a:extLst>
              <a:ext uri="{FF2B5EF4-FFF2-40B4-BE49-F238E27FC236}">
                <a16:creationId xmlns:a16="http://schemas.microsoft.com/office/drawing/2014/main" id="{6295ED7A-38E1-9AE0-F1D3-91E333ED5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94" y="0"/>
            <a:ext cx="12141411" cy="6858000"/>
          </a:xfrm>
          <a:prstGeom prst="rect">
            <a:avLst/>
          </a:prstGeom>
        </p:spPr>
      </p:pic>
      <p:pic>
        <p:nvPicPr>
          <p:cNvPr id="3" name="Hình ảnh 2" descr="Ảnh có chứa văn bản, vật chứa, lon&#10;&#10;Mô tả được tạo tự động">
            <a:extLst>
              <a:ext uri="{FF2B5EF4-FFF2-40B4-BE49-F238E27FC236}">
                <a16:creationId xmlns:a16="http://schemas.microsoft.com/office/drawing/2014/main" id="{FCEBDDE8-8F09-E3DA-4642-D92EA73EC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414" y="3153325"/>
            <a:ext cx="5668166" cy="2495898"/>
          </a:xfrm>
          <a:prstGeom prst="rect">
            <a:avLst/>
          </a:prstGeom>
        </p:spPr>
      </p:pic>
    </p:spTree>
    <p:extLst>
      <p:ext uri="{BB962C8B-B14F-4D97-AF65-F5344CB8AC3E}">
        <p14:creationId xmlns:p14="http://schemas.microsoft.com/office/powerpoint/2010/main" val="3450689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59CE72B-91A0-4242-E0C7-33C320B9A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529" y="1261684"/>
            <a:ext cx="6248942" cy="4334632"/>
          </a:xfrm>
          <a:prstGeom prst="rect">
            <a:avLst/>
          </a:prstGeom>
        </p:spPr>
      </p:pic>
    </p:spTree>
    <p:extLst>
      <p:ext uri="{BB962C8B-B14F-4D97-AF65-F5344CB8AC3E}">
        <p14:creationId xmlns:p14="http://schemas.microsoft.com/office/powerpoint/2010/main" val="3916561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09B0E23D-B4D6-DDC0-390A-E78704228297}"/>
              </a:ext>
            </a:extLst>
          </p:cNvPr>
          <p:cNvSpPr txBox="1"/>
          <p:nvPr/>
        </p:nvSpPr>
        <p:spPr>
          <a:xfrm>
            <a:off x="1823545" y="3105835"/>
            <a:ext cx="8544910" cy="646331"/>
          </a:xfrm>
          <a:prstGeom prst="rect">
            <a:avLst/>
          </a:prstGeom>
          <a:noFill/>
        </p:spPr>
        <p:txBody>
          <a:bodyPr wrap="square" rtlCol="0">
            <a:spAutoFit/>
          </a:bodyPr>
          <a:lstStyle/>
          <a:p>
            <a:r>
              <a:rPr lang="en-US" sz="3600" b="1">
                <a:latin typeface="AvantGarde" panose="00000400000000000000" pitchFamily="2" charset="0"/>
                <a:ea typeface="AvantGarde" panose="00000400000000000000" pitchFamily="2" charset="0"/>
                <a:cs typeface="AvantGarde" panose="00000400000000000000" pitchFamily="2" charset="0"/>
              </a:rPr>
              <a:t>Kể tên các đồ chơi ở nhà mà em có.</a:t>
            </a:r>
          </a:p>
        </p:txBody>
      </p:sp>
    </p:spTree>
    <p:extLst>
      <p:ext uri="{BB962C8B-B14F-4D97-AF65-F5344CB8AC3E}">
        <p14:creationId xmlns:p14="http://schemas.microsoft.com/office/powerpoint/2010/main" val="154994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4D44E91D-88A9-C69C-9635-48F51BA6BBCD}"/>
              </a:ext>
            </a:extLst>
          </p:cNvPr>
          <p:cNvPicPr>
            <a:picLocks noChangeAspect="1"/>
          </p:cNvPicPr>
          <p:nvPr/>
        </p:nvPicPr>
        <p:blipFill rotWithShape="1">
          <a:blip r:embed="rId2">
            <a:extLst>
              <a:ext uri="{28A0092B-C50C-407E-A947-70E740481C1C}">
                <a14:useLocalDpi xmlns:a14="http://schemas.microsoft.com/office/drawing/2010/main" val="0"/>
              </a:ext>
            </a:extLst>
          </a:blip>
          <a:srcRect l="18133" t="40658" r="13511" b="35309"/>
          <a:stretch/>
        </p:blipFill>
        <p:spPr>
          <a:xfrm>
            <a:off x="0" y="582022"/>
            <a:ext cx="12079111" cy="6275978"/>
          </a:xfrm>
          <a:prstGeom prst="rect">
            <a:avLst/>
          </a:prstGeom>
          <a:ln>
            <a:noFill/>
          </a:ln>
          <a:effectLst>
            <a:softEdge rad="112500"/>
          </a:effectLst>
        </p:spPr>
      </p:pic>
      <p:sp>
        <p:nvSpPr>
          <p:cNvPr id="5" name="Hộp Văn bản 4">
            <a:extLst>
              <a:ext uri="{FF2B5EF4-FFF2-40B4-BE49-F238E27FC236}">
                <a16:creationId xmlns:a16="http://schemas.microsoft.com/office/drawing/2014/main" id="{F70E623E-6BC0-8993-7263-2CEAA696FF3A}"/>
              </a:ext>
            </a:extLst>
          </p:cNvPr>
          <p:cNvSpPr txBox="1"/>
          <p:nvPr/>
        </p:nvSpPr>
        <p:spPr>
          <a:xfrm>
            <a:off x="3678677" y="-12187"/>
            <a:ext cx="5150734" cy="769441"/>
          </a:xfrm>
          <a:prstGeom prst="rect">
            <a:avLst/>
          </a:prstGeom>
          <a:noFill/>
        </p:spPr>
        <p:txBody>
          <a:bodyPr wrap="square" rtlCol="0">
            <a:spAutoFit/>
          </a:bodyPr>
          <a:lstStyle/>
          <a:p>
            <a:pPr algn="ctr"/>
            <a:r>
              <a:rPr lang="en-US" sz="44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Chú gấu Mi-Sa</a:t>
            </a:r>
          </a:p>
        </p:txBody>
      </p:sp>
    </p:spTree>
    <p:extLst>
      <p:ext uri="{BB962C8B-B14F-4D97-AF65-F5344CB8AC3E}">
        <p14:creationId xmlns:p14="http://schemas.microsoft.com/office/powerpoint/2010/main" val="323029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B5D4433-C88A-57A6-8DA1-BE7CC1D76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4267" y="1421403"/>
            <a:ext cx="5486453" cy="4339286"/>
          </a:xfrm>
          <a:prstGeom prst="rect">
            <a:avLst/>
          </a:prstGeom>
        </p:spPr>
      </p:pic>
    </p:spTree>
    <p:extLst>
      <p:ext uri="{BB962C8B-B14F-4D97-AF65-F5344CB8AC3E}">
        <p14:creationId xmlns:p14="http://schemas.microsoft.com/office/powerpoint/2010/main" val="2684647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BB7666CA-3460-5DDD-4275-CD3590F225FF}"/>
              </a:ext>
            </a:extLst>
          </p:cNvPr>
          <p:cNvSpPr txBox="1"/>
          <p:nvPr/>
        </p:nvSpPr>
        <p:spPr>
          <a:xfrm>
            <a:off x="362674" y="520859"/>
            <a:ext cx="11674998" cy="6370975"/>
          </a:xfrm>
          <a:prstGeom prst="rect">
            <a:avLst/>
          </a:prstGeom>
          <a:solidFill>
            <a:srgbClr val="FFFFFF">
              <a:alpha val="69804"/>
            </a:srgbClr>
          </a:solidFill>
        </p:spPr>
        <p:txBody>
          <a:bodyPr wrap="square" rtlCol="0">
            <a:spAutoFit/>
          </a:bodyPr>
          <a:lstStyle/>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Mi-sa là một chú gấu bông rất dễ thương. Nhưng sáng nay, cô chủ bỗng túm lấy chú, bỏ vào nhà kho. Mi-sa tủi thân, bèn lách qua cái lỗ mèo chui rồi bỏ đi.</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Chú đi mãi, thấm mệt, bèn trèo lên chạc cây cao và ngủ một giấc.</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Khi chú gấu tỉnh dậy, trời đã tối. Bỗng chú nghe thấy tiếng nhạc leng keng. Rồi một chiếc xe tuần lộc hiện ra. Đó là xe đi phát đồ chơi cho trẻ nhỏ. Bởi vì đêm ấy là đêm Giáng sinh rồi. Nhưng không may, Ông già Nô-en bị ốm nên chỉ có tuần lộc vừa kéo xe vừa phát quà.</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Tuần lộc gặp Mi-sa thì mừng lắm, bảo:</a:t>
            </a:r>
          </a:p>
          <a:p>
            <a:pPr marL="1257300" lvl="2" indent="-342900">
              <a:buFontTx/>
              <a:buChar char="-"/>
            </a:pPr>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Trèo lên xe đi! Bạn giúp mình phát quà nhé!</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Cỗ xe bay trong tuyết. Trời nhiều sao quá, sáng như ban ngày.</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Mi-sa lần lượt đặt ở mỗi nhà một thứ đồ chơi.</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Cuối cùng, cỗ xe đến một túp lều. Nhưng túi đồ chơi chẳng còn gì. Tuần lộc rền rĩ. T	rong lều có một cậu bé đang ốm. Sáng mai thức dậy, chắc cậu bé sẽ rất thất vọng nếu thấy đôi ủng đựng quà Giáng sinh rỗng không.</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Mi-sa thở dài. Rồi chú nhấc cao chân, bước vào túp lều. Chú ngồi lên chiếc ủng và chờ trời sáng.</a:t>
            </a:r>
          </a:p>
          <a:p>
            <a:pPr algn="r"/>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MA_RI CÔN_MÔNG (Vũ Tú Nam dịch)</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520633" y="11571"/>
            <a:ext cx="5150734" cy="646331"/>
          </a:xfrm>
          <a:prstGeom prst="rect">
            <a:avLst/>
          </a:prstGeom>
          <a:noFill/>
        </p:spPr>
        <p:txBody>
          <a:bodyPr wrap="square" rtlCol="0">
            <a:spAutoFit/>
          </a:bodyPr>
          <a:lstStyle/>
          <a:p>
            <a:pPr algn="ctr"/>
            <a:r>
              <a:rPr lang="en-US" sz="36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Chú gấu Mi-sa</a:t>
            </a:r>
          </a:p>
        </p:txBody>
      </p:sp>
      <p:grpSp>
        <p:nvGrpSpPr>
          <p:cNvPr id="12" name="Nhóm 11">
            <a:extLst>
              <a:ext uri="{FF2B5EF4-FFF2-40B4-BE49-F238E27FC236}">
                <a16:creationId xmlns:a16="http://schemas.microsoft.com/office/drawing/2014/main" id="{887D5586-145A-7610-C11B-130FD5EC079B}"/>
              </a:ext>
            </a:extLst>
          </p:cNvPr>
          <p:cNvGrpSpPr/>
          <p:nvPr/>
        </p:nvGrpSpPr>
        <p:grpSpPr>
          <a:xfrm>
            <a:off x="2626894" y="6093104"/>
            <a:ext cx="2884548" cy="713772"/>
            <a:chOff x="508724" y="6144228"/>
            <a:chExt cx="2884548" cy="713772"/>
          </a:xfrm>
        </p:grpSpPr>
        <p:sp>
          <p:nvSpPr>
            <p:cNvPr id="11" name="Hình chữ nhật: Góc Tròn 10">
              <a:extLst>
                <a:ext uri="{FF2B5EF4-FFF2-40B4-BE49-F238E27FC236}">
                  <a16:creationId xmlns:a16="http://schemas.microsoft.com/office/drawing/2014/main" id="{DC2AFD0B-BB33-175D-40FC-A04CC333D444}"/>
                </a:ext>
              </a:extLst>
            </p:cNvPr>
            <p:cNvSpPr/>
            <p:nvPr/>
          </p:nvSpPr>
          <p:spPr>
            <a:xfrm>
              <a:off x="548472" y="6177626"/>
              <a:ext cx="284480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Nhóm 9">
              <a:extLst>
                <a:ext uri="{FF2B5EF4-FFF2-40B4-BE49-F238E27FC236}">
                  <a16:creationId xmlns:a16="http://schemas.microsoft.com/office/drawing/2014/main" id="{E080484F-9379-2343-4E3B-7296F3310202}"/>
                </a:ext>
              </a:extLst>
            </p:cNvPr>
            <p:cNvGrpSpPr/>
            <p:nvPr/>
          </p:nvGrpSpPr>
          <p:grpSpPr>
            <a:xfrm>
              <a:off x="508724" y="6144228"/>
              <a:ext cx="713772" cy="713772"/>
              <a:chOff x="508724" y="6144228"/>
              <a:chExt cx="713772" cy="713772"/>
            </a:xfrm>
          </p:grpSpPr>
          <p:sp>
            <p:nvSpPr>
              <p:cNvPr id="8" name="Hình Bầu dục 7">
                <a:extLst>
                  <a:ext uri="{FF2B5EF4-FFF2-40B4-BE49-F238E27FC236}">
                    <a16:creationId xmlns:a16="http://schemas.microsoft.com/office/drawing/2014/main" id="{11F0E035-D6BD-D926-9AE2-DB1CB4FED409}"/>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ình Bầu dục 8">
                <a:extLst>
                  <a:ext uri="{FF2B5EF4-FFF2-40B4-BE49-F238E27FC236}">
                    <a16:creationId xmlns:a16="http://schemas.microsoft.com/office/drawing/2014/main" id="{3D0C8BD8-B0AB-D40B-E20C-E2B0E160F39E}"/>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1</a:t>
                </a:r>
              </a:p>
            </p:txBody>
          </p:sp>
        </p:grpSp>
      </p:grpSp>
      <p:sp>
        <p:nvSpPr>
          <p:cNvPr id="13" name="Hộp Văn bản 12">
            <a:extLst>
              <a:ext uri="{FF2B5EF4-FFF2-40B4-BE49-F238E27FC236}">
                <a16:creationId xmlns:a16="http://schemas.microsoft.com/office/drawing/2014/main" id="{AE6DFBBC-8D86-B6C0-2D0B-11AB4252BA06}"/>
              </a:ext>
            </a:extLst>
          </p:cNvPr>
          <p:cNvSpPr txBox="1"/>
          <p:nvPr/>
        </p:nvSpPr>
        <p:spPr>
          <a:xfrm>
            <a:off x="3472837" y="6188380"/>
            <a:ext cx="2038605" cy="523220"/>
          </a:xfrm>
          <a:prstGeom prst="rect">
            <a:avLst/>
          </a:prstGeom>
          <a:noFill/>
        </p:spPr>
        <p:txBody>
          <a:bodyPr wrap="square" rtlCol="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Đọc mẫu</a:t>
            </a:r>
          </a:p>
        </p:txBody>
      </p:sp>
    </p:spTree>
    <p:extLst>
      <p:ext uri="{BB962C8B-B14F-4D97-AF65-F5344CB8AC3E}">
        <p14:creationId xmlns:p14="http://schemas.microsoft.com/office/powerpoint/2010/main" val="272338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BB7666CA-3460-5DDD-4275-CD3590F225FF}"/>
              </a:ext>
            </a:extLst>
          </p:cNvPr>
          <p:cNvSpPr txBox="1"/>
          <p:nvPr/>
        </p:nvSpPr>
        <p:spPr>
          <a:xfrm>
            <a:off x="362674" y="520859"/>
            <a:ext cx="11674998" cy="6370975"/>
          </a:xfrm>
          <a:prstGeom prst="rect">
            <a:avLst/>
          </a:prstGeom>
          <a:solidFill>
            <a:srgbClr val="FFFFFF">
              <a:alpha val="69804"/>
            </a:srgbClr>
          </a:solidFill>
        </p:spPr>
        <p:txBody>
          <a:bodyPr wrap="square" rtlCol="0">
            <a:spAutoFit/>
          </a:bodyPr>
          <a:lstStyle/>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Mi-sa là một chú gấu bông rất dễ thương. Nhưng sáng nay, cô chủ bỗng túm lấy chú, bỏ vào nhà kho. Mi-sa tủi thân, bèn lách qua cái lỗ mèo chui rồi bỏ đi.</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Chú đi mãi, thấm mệt, bèn trèo lên chạc cây cao và ngủ một giấc.</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Khi chú gấu tỉnh dậy, trời đã tối. Bỗng chú nghe thấy tiếng nhạc leng keng. Rồi một chiếc xe tuần lộc hiện ra. Đó là xe đi phát đồ chơi cho trẻ nhỏ. Bởi vì đêm ấy là đêm Giáng sinh rồi. Nhưng không may, Ông già Nô-en bị ốm nên chỉ có tuần lộc vừa kéo xe vừa phát quà.</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Tuần lộc gặp Mi-sa thì mừng lắm, bảo:</a:t>
            </a:r>
          </a:p>
          <a:p>
            <a:pPr marL="1257300" lvl="2" indent="-342900">
              <a:buFontTx/>
              <a:buChar char="-"/>
            </a:pPr>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Trèo lên xe đi! Bạn giúp mình phát quà nhé!</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Cỗ xe bay trong tuyết. Trời nhiều sao quá, sáng như ban ngày.</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Mi-sa lần lượt đặt ở mỗi nhà một thứ đồ chơi.</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Cuối cùng, cỗ xe đến một túp lều. Nhưng túi đồ chơi chẳng còn gì. Tuần lộc rền rĩ. 	Trong lều có một cậu bé đang ốm. Sáng mai thức dậy, chắc cậu bé sẽ rất thất vọng nếu thấy đôi ủng đựng quà Giáng sinh rỗng không.</a:t>
            </a:r>
          </a:p>
          <a:p>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Mi-sa thở dài. Rồi chú nhấc cao chân, bước vào túp lều. Chú ngồi lên chiếc ủng và chờ trời sáng.</a:t>
            </a:r>
          </a:p>
          <a:p>
            <a:pPr algn="r"/>
            <a:r>
              <a:rPr lang="en-US" sz="24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MA_RI CÔN_MÔNG (Vũ Tú Nam dịch)</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520633" y="23146"/>
            <a:ext cx="5150734" cy="646331"/>
          </a:xfrm>
          <a:prstGeom prst="rect">
            <a:avLst/>
          </a:prstGeom>
          <a:noFill/>
        </p:spPr>
        <p:txBody>
          <a:bodyPr wrap="square" rtlCol="0">
            <a:spAutoFit/>
          </a:bodyPr>
          <a:lstStyle/>
          <a:p>
            <a:pPr algn="ctr"/>
            <a:r>
              <a:rPr lang="en-US" sz="3600" b="1">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Chú gấu Mi-sa</a:t>
            </a:r>
          </a:p>
        </p:txBody>
      </p:sp>
      <p:grpSp>
        <p:nvGrpSpPr>
          <p:cNvPr id="12" name="Nhóm 11">
            <a:extLst>
              <a:ext uri="{FF2B5EF4-FFF2-40B4-BE49-F238E27FC236}">
                <a16:creationId xmlns:a16="http://schemas.microsoft.com/office/drawing/2014/main" id="{887D5586-145A-7610-C11B-130FD5EC079B}"/>
              </a:ext>
            </a:extLst>
          </p:cNvPr>
          <p:cNvGrpSpPr/>
          <p:nvPr/>
        </p:nvGrpSpPr>
        <p:grpSpPr>
          <a:xfrm>
            <a:off x="3255665" y="6097932"/>
            <a:ext cx="2884548" cy="713772"/>
            <a:chOff x="508724" y="6144228"/>
            <a:chExt cx="2884548" cy="713772"/>
          </a:xfrm>
        </p:grpSpPr>
        <p:sp>
          <p:nvSpPr>
            <p:cNvPr id="11" name="Hình chữ nhật: Góc Tròn 10">
              <a:extLst>
                <a:ext uri="{FF2B5EF4-FFF2-40B4-BE49-F238E27FC236}">
                  <a16:creationId xmlns:a16="http://schemas.microsoft.com/office/drawing/2014/main" id="{DC2AFD0B-BB33-175D-40FC-A04CC333D444}"/>
                </a:ext>
              </a:extLst>
            </p:cNvPr>
            <p:cNvSpPr/>
            <p:nvPr/>
          </p:nvSpPr>
          <p:spPr>
            <a:xfrm>
              <a:off x="548472" y="6177626"/>
              <a:ext cx="284480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0" name="Nhóm 9">
              <a:extLst>
                <a:ext uri="{FF2B5EF4-FFF2-40B4-BE49-F238E27FC236}">
                  <a16:creationId xmlns:a16="http://schemas.microsoft.com/office/drawing/2014/main" id="{E080484F-9379-2343-4E3B-7296F3310202}"/>
                </a:ext>
              </a:extLst>
            </p:cNvPr>
            <p:cNvGrpSpPr/>
            <p:nvPr/>
          </p:nvGrpSpPr>
          <p:grpSpPr>
            <a:xfrm>
              <a:off x="508724" y="6144228"/>
              <a:ext cx="713772" cy="713772"/>
              <a:chOff x="508724" y="6144228"/>
              <a:chExt cx="713772" cy="713772"/>
            </a:xfrm>
          </p:grpSpPr>
          <p:sp>
            <p:nvSpPr>
              <p:cNvPr id="8" name="Hình Bầu dục 7">
                <a:extLst>
                  <a:ext uri="{FF2B5EF4-FFF2-40B4-BE49-F238E27FC236}">
                    <a16:creationId xmlns:a16="http://schemas.microsoft.com/office/drawing/2014/main" id="{11F0E035-D6BD-D926-9AE2-DB1CB4FED409}"/>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Hình Bầu dục 8">
                <a:extLst>
                  <a:ext uri="{FF2B5EF4-FFF2-40B4-BE49-F238E27FC236}">
                    <a16:creationId xmlns:a16="http://schemas.microsoft.com/office/drawing/2014/main" id="{3D0C8BD8-B0AB-D40B-E20C-E2B0E160F39E}"/>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Times New Roman" panose="02020603050405020304" pitchFamily="18" charset="0"/>
                    <a:cs typeface="Times New Roman" panose="02020603050405020304" pitchFamily="18" charset="0"/>
                  </a:rPr>
                  <a:t>2</a:t>
                </a:r>
              </a:p>
            </p:txBody>
          </p:sp>
        </p:grpSp>
      </p:grpSp>
      <p:sp>
        <p:nvSpPr>
          <p:cNvPr id="13" name="Hộp Văn bản 12">
            <a:extLst>
              <a:ext uri="{FF2B5EF4-FFF2-40B4-BE49-F238E27FC236}">
                <a16:creationId xmlns:a16="http://schemas.microsoft.com/office/drawing/2014/main" id="{AE6DFBBC-8D86-B6C0-2D0B-11AB4252BA06}"/>
              </a:ext>
            </a:extLst>
          </p:cNvPr>
          <p:cNvSpPr txBox="1"/>
          <p:nvPr/>
        </p:nvSpPr>
        <p:spPr>
          <a:xfrm>
            <a:off x="3953703" y="6193636"/>
            <a:ext cx="2366697" cy="523220"/>
          </a:xfrm>
          <a:prstGeom prst="rect">
            <a:avLst/>
          </a:prstGeom>
          <a:noFill/>
        </p:spPr>
        <p:txBody>
          <a:bodyPr wrap="square" rtlCol="0">
            <a:spAutoFit/>
          </a:bodyPr>
          <a:lstStyle/>
          <a:p>
            <a:r>
              <a:rPr lang="en-US" sz="2800" b="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Chia đoạn</a:t>
            </a:r>
          </a:p>
        </p:txBody>
      </p:sp>
      <p:grpSp>
        <p:nvGrpSpPr>
          <p:cNvPr id="2" name="Nhóm 1">
            <a:extLst>
              <a:ext uri="{FF2B5EF4-FFF2-40B4-BE49-F238E27FC236}">
                <a16:creationId xmlns:a16="http://schemas.microsoft.com/office/drawing/2014/main" id="{0FD681A9-A377-57AB-076F-F6F4747D7746}"/>
              </a:ext>
            </a:extLst>
          </p:cNvPr>
          <p:cNvGrpSpPr/>
          <p:nvPr/>
        </p:nvGrpSpPr>
        <p:grpSpPr>
          <a:xfrm>
            <a:off x="3255665" y="6097932"/>
            <a:ext cx="3291530" cy="713772"/>
            <a:chOff x="508724" y="6144228"/>
            <a:chExt cx="3291530" cy="713772"/>
          </a:xfrm>
        </p:grpSpPr>
        <p:sp>
          <p:nvSpPr>
            <p:cNvPr id="3" name="Hình chữ nhật: Góc Tròn 2">
              <a:extLst>
                <a:ext uri="{FF2B5EF4-FFF2-40B4-BE49-F238E27FC236}">
                  <a16:creationId xmlns:a16="http://schemas.microsoft.com/office/drawing/2014/main" id="{9B097AB0-C782-7B97-2346-D9FF860BFFAF}"/>
                </a:ext>
              </a:extLst>
            </p:cNvPr>
            <p:cNvSpPr/>
            <p:nvPr/>
          </p:nvSpPr>
          <p:spPr>
            <a:xfrm>
              <a:off x="548471" y="6177626"/>
              <a:ext cx="3251783"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6" name="Nhóm 5">
              <a:extLst>
                <a:ext uri="{FF2B5EF4-FFF2-40B4-BE49-F238E27FC236}">
                  <a16:creationId xmlns:a16="http://schemas.microsoft.com/office/drawing/2014/main" id="{4EDE5953-EAC2-9481-B3F6-FB031E641AE5}"/>
                </a:ext>
              </a:extLst>
            </p:cNvPr>
            <p:cNvGrpSpPr/>
            <p:nvPr/>
          </p:nvGrpSpPr>
          <p:grpSpPr>
            <a:xfrm>
              <a:off x="508724" y="6144228"/>
              <a:ext cx="713772" cy="713772"/>
              <a:chOff x="508724" y="6144228"/>
              <a:chExt cx="713772" cy="713772"/>
            </a:xfrm>
          </p:grpSpPr>
          <p:sp>
            <p:nvSpPr>
              <p:cNvPr id="7" name="Hình Bầu dục 6">
                <a:extLst>
                  <a:ext uri="{FF2B5EF4-FFF2-40B4-BE49-F238E27FC236}">
                    <a16:creationId xmlns:a16="http://schemas.microsoft.com/office/drawing/2014/main" id="{4E51844B-735E-FC12-C7A0-E804E88E402B}"/>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Hình Bầu dục 13">
                <a:extLst>
                  <a:ext uri="{FF2B5EF4-FFF2-40B4-BE49-F238E27FC236}">
                    <a16:creationId xmlns:a16="http://schemas.microsoft.com/office/drawing/2014/main" id="{55073DF6-FFDD-3434-126E-95B407069750}"/>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Times New Roman" panose="02020603050405020304" pitchFamily="18" charset="0"/>
                    <a:cs typeface="Times New Roman" panose="02020603050405020304" pitchFamily="18" charset="0"/>
                  </a:rPr>
                  <a:t>3</a:t>
                </a:r>
              </a:p>
            </p:txBody>
          </p:sp>
        </p:grpSp>
      </p:grpSp>
      <p:sp>
        <p:nvSpPr>
          <p:cNvPr id="15" name="Hộp Văn bản 14">
            <a:extLst>
              <a:ext uri="{FF2B5EF4-FFF2-40B4-BE49-F238E27FC236}">
                <a16:creationId xmlns:a16="http://schemas.microsoft.com/office/drawing/2014/main" id="{71E97425-684A-DFE2-0D06-564664F762F0}"/>
              </a:ext>
            </a:extLst>
          </p:cNvPr>
          <p:cNvSpPr txBox="1"/>
          <p:nvPr/>
        </p:nvSpPr>
        <p:spPr>
          <a:xfrm>
            <a:off x="3953703" y="6193636"/>
            <a:ext cx="2725573" cy="523220"/>
          </a:xfrm>
          <a:prstGeom prst="rect">
            <a:avLst/>
          </a:prstGeom>
          <a:noFill/>
        </p:spPr>
        <p:txBody>
          <a:bodyPr wrap="square" rtlCol="0">
            <a:spAutoFit/>
          </a:bodyPr>
          <a:lstStyle/>
          <a:p>
            <a:r>
              <a:rPr lang="en-US" sz="2800" b="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Nối tiếp đoạn</a:t>
            </a:r>
          </a:p>
        </p:txBody>
      </p:sp>
    </p:spTree>
    <p:extLst>
      <p:ext uri="{BB962C8B-B14F-4D97-AF65-F5344CB8AC3E}">
        <p14:creationId xmlns:p14="http://schemas.microsoft.com/office/powerpoint/2010/main" val="77682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mph" presetSubtype="0" fill="hold" nodeType="clickEffect">
                                  <p:stCondLst>
                                    <p:cond delay="0"/>
                                  </p:stCondLst>
                                  <p:iterate type="lt">
                                    <p:tmPct val="4000"/>
                                  </p:iterate>
                                  <p:childTnLst>
                                    <p:set>
                                      <p:cBhvr override="childStyle">
                                        <p:cTn id="19" dur="10" fill="hold"/>
                                        <p:tgtEl>
                                          <p:spTgt spid="4">
                                            <p:txEl>
                                              <p:pRg st="0" end="0"/>
                                            </p:txEl>
                                          </p:spTgt>
                                        </p:tgtEl>
                                        <p:attrNameLst>
                                          <p:attrName>style.color</p:attrName>
                                        </p:attrNameLst>
                                      </p:cBhvr>
                                      <p:to>
                                        <p:clrVal>
                                          <a:schemeClr val="accent2"/>
                                        </p:clrVal>
                                      </p:to>
                                    </p:set>
                                    <p:set>
                                      <p:cBhvr>
                                        <p:cTn id="20" dur="10" fill="hold"/>
                                        <p:tgtEl>
                                          <p:spTgt spid="4">
                                            <p:txEl>
                                              <p:pRg st="0" end="0"/>
                                            </p:txEl>
                                          </p:spTgt>
                                        </p:tgtEl>
                                        <p:attrNameLst>
                                          <p:attrName>fillcolor</p:attrName>
                                        </p:attrNameLst>
                                      </p:cBhvr>
                                      <p:to>
                                        <p:clrVal>
                                          <a:schemeClr val="accent2"/>
                                        </p:clrVal>
                                      </p:to>
                                    </p:set>
                                    <p:set>
                                      <p:cBhvr>
                                        <p:cTn id="21" dur="10" fill="hold"/>
                                        <p:tgtEl>
                                          <p:spTgt spid="4">
                                            <p:txEl>
                                              <p:pRg st="0" end="0"/>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nodeType="clickEffect">
                                  <p:stCondLst>
                                    <p:cond delay="0"/>
                                  </p:stCondLst>
                                  <p:iterate type="lt">
                                    <p:tmPct val="4000"/>
                                  </p:iterate>
                                  <p:childTnLst>
                                    <p:set>
                                      <p:cBhvr override="childStyle">
                                        <p:cTn id="25" dur="10" fill="hold"/>
                                        <p:tgtEl>
                                          <p:spTgt spid="4">
                                            <p:txEl>
                                              <p:pRg st="1" end="1"/>
                                            </p:txEl>
                                          </p:spTgt>
                                        </p:tgtEl>
                                        <p:attrNameLst>
                                          <p:attrName>style.color</p:attrName>
                                        </p:attrNameLst>
                                      </p:cBhvr>
                                      <p:to>
                                        <p:clrVal>
                                          <a:srgbClr val="CC00CC"/>
                                        </p:clrVal>
                                      </p:to>
                                    </p:set>
                                    <p:set>
                                      <p:cBhvr>
                                        <p:cTn id="26" dur="10" fill="hold"/>
                                        <p:tgtEl>
                                          <p:spTgt spid="4">
                                            <p:txEl>
                                              <p:pRg st="1" end="1"/>
                                            </p:txEl>
                                          </p:spTgt>
                                        </p:tgtEl>
                                        <p:attrNameLst>
                                          <p:attrName>fillcolor</p:attrName>
                                        </p:attrNameLst>
                                      </p:cBhvr>
                                      <p:to>
                                        <p:clrVal>
                                          <a:srgbClr val="CC00CC"/>
                                        </p:clrVal>
                                      </p:to>
                                    </p:set>
                                    <p:set>
                                      <p:cBhvr>
                                        <p:cTn id="27" dur="10" fill="hold"/>
                                        <p:tgtEl>
                                          <p:spTgt spid="4">
                                            <p:txEl>
                                              <p:pRg st="1" end="1"/>
                                            </p:txEl>
                                          </p:spTgt>
                                        </p:tgtEl>
                                        <p:attrNameLst>
                                          <p:attrName>fill.type</p:attrName>
                                        </p:attrNameLst>
                                      </p:cBhvr>
                                      <p:to>
                                        <p:strVal val="solid"/>
                                      </p:to>
                                    </p:set>
                                  </p:childTnLst>
                                </p:cTn>
                              </p:par>
                              <p:par>
                                <p:cTn id="28" presetID="16" presetClass="emph" presetSubtype="0" fill="hold" nodeType="withEffect">
                                  <p:stCondLst>
                                    <p:cond delay="0"/>
                                  </p:stCondLst>
                                  <p:iterate type="lt">
                                    <p:tmPct val="4000"/>
                                  </p:iterate>
                                  <p:childTnLst>
                                    <p:set>
                                      <p:cBhvr override="childStyle">
                                        <p:cTn id="29" dur="10" fill="hold"/>
                                        <p:tgtEl>
                                          <p:spTgt spid="4">
                                            <p:txEl>
                                              <p:pRg st="2" end="2"/>
                                            </p:txEl>
                                          </p:spTgt>
                                        </p:tgtEl>
                                        <p:attrNameLst>
                                          <p:attrName>style.color</p:attrName>
                                        </p:attrNameLst>
                                      </p:cBhvr>
                                      <p:to>
                                        <p:clrVal>
                                          <a:srgbClr val="CC00CC"/>
                                        </p:clrVal>
                                      </p:to>
                                    </p:set>
                                    <p:set>
                                      <p:cBhvr>
                                        <p:cTn id="30" dur="10" fill="hold"/>
                                        <p:tgtEl>
                                          <p:spTgt spid="4">
                                            <p:txEl>
                                              <p:pRg st="2" end="2"/>
                                            </p:txEl>
                                          </p:spTgt>
                                        </p:tgtEl>
                                        <p:attrNameLst>
                                          <p:attrName>fillcolor</p:attrName>
                                        </p:attrNameLst>
                                      </p:cBhvr>
                                      <p:to>
                                        <p:clrVal>
                                          <a:srgbClr val="CC00CC"/>
                                        </p:clrVal>
                                      </p:to>
                                    </p:set>
                                    <p:set>
                                      <p:cBhvr>
                                        <p:cTn id="31" dur="10" fill="hold"/>
                                        <p:tgtEl>
                                          <p:spTgt spid="4">
                                            <p:txEl>
                                              <p:pRg st="2" end="2"/>
                                            </p:txEl>
                                          </p:spTgt>
                                        </p:tgtEl>
                                        <p:attrNameLst>
                                          <p:attrName>fill.type</p:attrName>
                                        </p:attrNameLst>
                                      </p:cBhvr>
                                      <p:to>
                                        <p:strVal val="solid"/>
                                      </p:to>
                                    </p:set>
                                  </p:childTnLst>
                                </p:cTn>
                              </p:par>
                              <p:par>
                                <p:cTn id="32" presetID="16" presetClass="emph" presetSubtype="0" fill="hold" nodeType="withEffect">
                                  <p:stCondLst>
                                    <p:cond delay="0"/>
                                  </p:stCondLst>
                                  <p:iterate type="lt">
                                    <p:tmPct val="4000"/>
                                  </p:iterate>
                                  <p:childTnLst>
                                    <p:set>
                                      <p:cBhvr override="childStyle">
                                        <p:cTn id="33" dur="10" fill="hold"/>
                                        <p:tgtEl>
                                          <p:spTgt spid="4">
                                            <p:txEl>
                                              <p:pRg st="3" end="3"/>
                                            </p:txEl>
                                          </p:spTgt>
                                        </p:tgtEl>
                                        <p:attrNameLst>
                                          <p:attrName>style.color</p:attrName>
                                        </p:attrNameLst>
                                      </p:cBhvr>
                                      <p:to>
                                        <p:clrVal>
                                          <a:srgbClr val="CC00CC"/>
                                        </p:clrVal>
                                      </p:to>
                                    </p:set>
                                    <p:set>
                                      <p:cBhvr>
                                        <p:cTn id="34" dur="10" fill="hold"/>
                                        <p:tgtEl>
                                          <p:spTgt spid="4">
                                            <p:txEl>
                                              <p:pRg st="3" end="3"/>
                                            </p:txEl>
                                          </p:spTgt>
                                        </p:tgtEl>
                                        <p:attrNameLst>
                                          <p:attrName>fillcolor</p:attrName>
                                        </p:attrNameLst>
                                      </p:cBhvr>
                                      <p:to>
                                        <p:clrVal>
                                          <a:srgbClr val="CC00CC"/>
                                        </p:clrVal>
                                      </p:to>
                                    </p:set>
                                    <p:set>
                                      <p:cBhvr>
                                        <p:cTn id="35" dur="10" fill="hold"/>
                                        <p:tgtEl>
                                          <p:spTgt spid="4">
                                            <p:txEl>
                                              <p:pRg st="3" end="3"/>
                                            </p:txEl>
                                          </p:spTgt>
                                        </p:tgtEl>
                                        <p:attrNameLst>
                                          <p:attrName>fill.type</p:attrName>
                                        </p:attrNameLst>
                                      </p:cBhvr>
                                      <p:to>
                                        <p:strVal val="solid"/>
                                      </p:to>
                                    </p:set>
                                  </p:childTnLst>
                                </p:cTn>
                              </p:par>
                              <p:par>
                                <p:cTn id="36" presetID="16" presetClass="emph" presetSubtype="0" fill="hold" nodeType="withEffect">
                                  <p:stCondLst>
                                    <p:cond delay="0"/>
                                  </p:stCondLst>
                                  <p:iterate type="lt">
                                    <p:tmPct val="4000"/>
                                  </p:iterate>
                                  <p:childTnLst>
                                    <p:set>
                                      <p:cBhvr override="childStyle">
                                        <p:cTn id="37" dur="10" fill="hold"/>
                                        <p:tgtEl>
                                          <p:spTgt spid="4">
                                            <p:txEl>
                                              <p:pRg st="4" end="4"/>
                                            </p:txEl>
                                          </p:spTgt>
                                        </p:tgtEl>
                                        <p:attrNameLst>
                                          <p:attrName>style.color</p:attrName>
                                        </p:attrNameLst>
                                      </p:cBhvr>
                                      <p:to>
                                        <p:clrVal>
                                          <a:srgbClr val="CC00CC"/>
                                        </p:clrVal>
                                      </p:to>
                                    </p:set>
                                    <p:set>
                                      <p:cBhvr>
                                        <p:cTn id="38" dur="10" fill="hold"/>
                                        <p:tgtEl>
                                          <p:spTgt spid="4">
                                            <p:txEl>
                                              <p:pRg st="4" end="4"/>
                                            </p:txEl>
                                          </p:spTgt>
                                        </p:tgtEl>
                                        <p:attrNameLst>
                                          <p:attrName>fillcolor</p:attrName>
                                        </p:attrNameLst>
                                      </p:cBhvr>
                                      <p:to>
                                        <p:clrVal>
                                          <a:srgbClr val="CC00CC"/>
                                        </p:clrVal>
                                      </p:to>
                                    </p:set>
                                    <p:set>
                                      <p:cBhvr>
                                        <p:cTn id="39" dur="10" fill="hold"/>
                                        <p:tgtEl>
                                          <p:spTgt spid="4">
                                            <p:txEl>
                                              <p:pRg st="4" end="4"/>
                                            </p:txEl>
                                          </p:spTgt>
                                        </p:tgtEl>
                                        <p:attrNameLst>
                                          <p:attrName>fill.type</p:attrName>
                                        </p:attrNameLst>
                                      </p:cBhvr>
                                      <p:to>
                                        <p:strVal val="solid"/>
                                      </p:to>
                                    </p:set>
                                  </p:childTnLst>
                                </p:cTn>
                              </p:par>
                              <p:par>
                                <p:cTn id="40" presetID="16" presetClass="emph" presetSubtype="0" fill="hold" nodeType="withEffect">
                                  <p:stCondLst>
                                    <p:cond delay="0"/>
                                  </p:stCondLst>
                                  <p:iterate type="lt">
                                    <p:tmPct val="4000"/>
                                  </p:iterate>
                                  <p:childTnLst>
                                    <p:set>
                                      <p:cBhvr override="childStyle">
                                        <p:cTn id="41" dur="10" fill="hold"/>
                                        <p:tgtEl>
                                          <p:spTgt spid="4">
                                            <p:txEl>
                                              <p:pRg st="5" end="5"/>
                                            </p:txEl>
                                          </p:spTgt>
                                        </p:tgtEl>
                                        <p:attrNameLst>
                                          <p:attrName>style.color</p:attrName>
                                        </p:attrNameLst>
                                      </p:cBhvr>
                                      <p:to>
                                        <p:clrVal>
                                          <a:srgbClr val="CC00CC"/>
                                        </p:clrVal>
                                      </p:to>
                                    </p:set>
                                    <p:set>
                                      <p:cBhvr>
                                        <p:cTn id="42" dur="10" fill="hold"/>
                                        <p:tgtEl>
                                          <p:spTgt spid="4">
                                            <p:txEl>
                                              <p:pRg st="5" end="5"/>
                                            </p:txEl>
                                          </p:spTgt>
                                        </p:tgtEl>
                                        <p:attrNameLst>
                                          <p:attrName>fillcolor</p:attrName>
                                        </p:attrNameLst>
                                      </p:cBhvr>
                                      <p:to>
                                        <p:clrVal>
                                          <a:srgbClr val="CC00CC"/>
                                        </p:clrVal>
                                      </p:to>
                                    </p:set>
                                    <p:set>
                                      <p:cBhvr>
                                        <p:cTn id="43" dur="10" fill="hold"/>
                                        <p:tgtEl>
                                          <p:spTgt spid="4">
                                            <p:txEl>
                                              <p:pRg st="5" end="5"/>
                                            </p:txEl>
                                          </p:spTgt>
                                        </p:tgtEl>
                                        <p:attrNameLst>
                                          <p:attrName>fill.type</p:attrName>
                                        </p:attrNameLst>
                                      </p:cBhvr>
                                      <p:to>
                                        <p:strVal val="solid"/>
                                      </p:to>
                                    </p:set>
                                  </p:childTnLst>
                                </p:cTn>
                              </p:par>
                              <p:par>
                                <p:cTn id="44" presetID="16" presetClass="emph" presetSubtype="0" fill="hold" nodeType="withEffect">
                                  <p:stCondLst>
                                    <p:cond delay="0"/>
                                  </p:stCondLst>
                                  <p:iterate type="lt">
                                    <p:tmPct val="4000"/>
                                  </p:iterate>
                                  <p:childTnLst>
                                    <p:set>
                                      <p:cBhvr override="childStyle">
                                        <p:cTn id="45" dur="10" fill="hold"/>
                                        <p:tgtEl>
                                          <p:spTgt spid="4">
                                            <p:txEl>
                                              <p:pRg st="6" end="6"/>
                                            </p:txEl>
                                          </p:spTgt>
                                        </p:tgtEl>
                                        <p:attrNameLst>
                                          <p:attrName>style.color</p:attrName>
                                        </p:attrNameLst>
                                      </p:cBhvr>
                                      <p:to>
                                        <p:clrVal>
                                          <a:srgbClr val="CC00CC"/>
                                        </p:clrVal>
                                      </p:to>
                                    </p:set>
                                    <p:set>
                                      <p:cBhvr>
                                        <p:cTn id="46" dur="10" fill="hold"/>
                                        <p:tgtEl>
                                          <p:spTgt spid="4">
                                            <p:txEl>
                                              <p:pRg st="6" end="6"/>
                                            </p:txEl>
                                          </p:spTgt>
                                        </p:tgtEl>
                                        <p:attrNameLst>
                                          <p:attrName>fillcolor</p:attrName>
                                        </p:attrNameLst>
                                      </p:cBhvr>
                                      <p:to>
                                        <p:clrVal>
                                          <a:srgbClr val="CC00CC"/>
                                        </p:clrVal>
                                      </p:to>
                                    </p:set>
                                    <p:set>
                                      <p:cBhvr>
                                        <p:cTn id="47" dur="10" fill="hold"/>
                                        <p:tgtEl>
                                          <p:spTgt spid="4">
                                            <p:txEl>
                                              <p:pRg st="6" end="6"/>
                                            </p:txEl>
                                          </p:spTgt>
                                        </p:tgtEl>
                                        <p:attrNameLst>
                                          <p:attrName>fill.type</p:attrName>
                                        </p:attrNameLst>
                                      </p:cBhvr>
                                      <p:to>
                                        <p:strVal val="solid"/>
                                      </p:to>
                                    </p:set>
                                  </p:childTnLst>
                                </p:cTn>
                              </p:par>
                            </p:childTnLst>
                          </p:cTn>
                        </p:par>
                      </p:childTnLst>
                    </p:cTn>
                  </p:par>
                  <p:par>
                    <p:cTn id="48" fill="hold">
                      <p:stCondLst>
                        <p:cond delay="indefinite"/>
                      </p:stCondLst>
                      <p:childTnLst>
                        <p:par>
                          <p:cTn id="49" fill="hold">
                            <p:stCondLst>
                              <p:cond delay="0"/>
                            </p:stCondLst>
                            <p:childTnLst>
                              <p:par>
                                <p:cTn id="50" presetID="16" presetClass="emph" presetSubtype="0" fill="hold" nodeType="clickEffect">
                                  <p:stCondLst>
                                    <p:cond delay="0"/>
                                  </p:stCondLst>
                                  <p:iterate type="lt">
                                    <p:tmPct val="4000"/>
                                  </p:iterate>
                                  <p:childTnLst>
                                    <p:set>
                                      <p:cBhvr override="childStyle">
                                        <p:cTn id="51" dur="10" fill="hold"/>
                                        <p:tgtEl>
                                          <p:spTgt spid="4">
                                            <p:txEl>
                                              <p:pRg st="7" end="7"/>
                                            </p:txEl>
                                          </p:spTgt>
                                        </p:tgtEl>
                                        <p:attrNameLst>
                                          <p:attrName>style.color</p:attrName>
                                        </p:attrNameLst>
                                      </p:cBhvr>
                                      <p:to>
                                        <p:clrVal>
                                          <a:srgbClr val="00B050"/>
                                        </p:clrVal>
                                      </p:to>
                                    </p:set>
                                    <p:set>
                                      <p:cBhvr>
                                        <p:cTn id="52" dur="10" fill="hold"/>
                                        <p:tgtEl>
                                          <p:spTgt spid="4">
                                            <p:txEl>
                                              <p:pRg st="7" end="7"/>
                                            </p:txEl>
                                          </p:spTgt>
                                        </p:tgtEl>
                                        <p:attrNameLst>
                                          <p:attrName>fillcolor</p:attrName>
                                        </p:attrNameLst>
                                      </p:cBhvr>
                                      <p:to>
                                        <p:clrVal>
                                          <a:srgbClr val="00B050"/>
                                        </p:clrVal>
                                      </p:to>
                                    </p:set>
                                    <p:set>
                                      <p:cBhvr>
                                        <p:cTn id="53" dur="10" fill="hold"/>
                                        <p:tgtEl>
                                          <p:spTgt spid="4">
                                            <p:txEl>
                                              <p:pRg st="7" end="7"/>
                                            </p:txEl>
                                          </p:spTgt>
                                        </p:tgtEl>
                                        <p:attrNameLst>
                                          <p:attrName>fill.type</p:attrName>
                                        </p:attrNameLst>
                                      </p:cBhvr>
                                      <p:to>
                                        <p:strVal val="solid"/>
                                      </p:to>
                                    </p:set>
                                  </p:childTnLst>
                                </p:cTn>
                              </p:par>
                              <p:par>
                                <p:cTn id="54" presetID="16" presetClass="emph" presetSubtype="0" fill="hold" nodeType="withEffect">
                                  <p:stCondLst>
                                    <p:cond delay="0"/>
                                  </p:stCondLst>
                                  <p:iterate type="lt">
                                    <p:tmPct val="4000"/>
                                  </p:iterate>
                                  <p:childTnLst>
                                    <p:set>
                                      <p:cBhvr override="childStyle">
                                        <p:cTn id="55" dur="10" fill="hold"/>
                                        <p:tgtEl>
                                          <p:spTgt spid="4">
                                            <p:txEl>
                                              <p:pRg st="8" end="8"/>
                                            </p:txEl>
                                          </p:spTgt>
                                        </p:tgtEl>
                                        <p:attrNameLst>
                                          <p:attrName>style.color</p:attrName>
                                        </p:attrNameLst>
                                      </p:cBhvr>
                                      <p:to>
                                        <p:clrVal>
                                          <a:srgbClr val="00B050"/>
                                        </p:clrVal>
                                      </p:to>
                                    </p:set>
                                    <p:set>
                                      <p:cBhvr>
                                        <p:cTn id="56" dur="10" fill="hold"/>
                                        <p:tgtEl>
                                          <p:spTgt spid="4">
                                            <p:txEl>
                                              <p:pRg st="8" end="8"/>
                                            </p:txEl>
                                          </p:spTgt>
                                        </p:tgtEl>
                                        <p:attrNameLst>
                                          <p:attrName>fillcolor</p:attrName>
                                        </p:attrNameLst>
                                      </p:cBhvr>
                                      <p:to>
                                        <p:clrVal>
                                          <a:srgbClr val="00B050"/>
                                        </p:clrVal>
                                      </p:to>
                                    </p:set>
                                    <p:set>
                                      <p:cBhvr>
                                        <p:cTn id="57" dur="10" fill="hold"/>
                                        <p:tgtEl>
                                          <p:spTgt spid="4">
                                            <p:txEl>
                                              <p:pRg st="8" end="8"/>
                                            </p:txEl>
                                          </p:spTgt>
                                        </p:tgtEl>
                                        <p:attrNameLst>
                                          <p:attrName>fill.type</p:attrName>
                                        </p:attrNameLst>
                                      </p:cBhvr>
                                      <p:to>
                                        <p:strVal val="solid"/>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wipe(left)">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left)">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36A1F84-F31B-952F-D486-100CFB2B258A}"/>
              </a:ext>
            </a:extLst>
          </p:cNvPr>
          <p:cNvSpPr txBox="1"/>
          <p:nvPr/>
        </p:nvSpPr>
        <p:spPr>
          <a:xfrm>
            <a:off x="3594100" y="127000"/>
            <a:ext cx="5486400" cy="707886"/>
          </a:xfrm>
          <a:prstGeom prst="rect">
            <a:avLst/>
          </a:prstGeom>
          <a:noFill/>
        </p:spPr>
        <p:txBody>
          <a:bodyPr wrap="square" rtlCol="0">
            <a:spAutoFit/>
          </a:bodyPr>
          <a:lstStyle/>
          <a:p>
            <a:pPr algn="ctr"/>
            <a:r>
              <a:rPr lang="en-US" sz="4000" b="1">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AvantGarde" panose="00000400000000000000" pitchFamily="2" charset="0"/>
                <a:cs typeface="Times New Roman" panose="02020603050405020304" pitchFamily="18" charset="0"/>
              </a:rPr>
              <a:t>LUYỆN ĐỌC TỪ KHÓ</a:t>
            </a:r>
          </a:p>
        </p:txBody>
      </p:sp>
      <p:sp>
        <p:nvSpPr>
          <p:cNvPr id="4" name="Hộp Văn bản 3">
            <a:extLst>
              <a:ext uri="{FF2B5EF4-FFF2-40B4-BE49-F238E27FC236}">
                <a16:creationId xmlns:a16="http://schemas.microsoft.com/office/drawing/2014/main" id="{5BD41A48-1B86-A308-9B94-7AA933ABC111}"/>
              </a:ext>
            </a:extLst>
          </p:cNvPr>
          <p:cNvSpPr txBox="1"/>
          <p:nvPr/>
        </p:nvSpPr>
        <p:spPr>
          <a:xfrm>
            <a:off x="3794192" y="1016766"/>
            <a:ext cx="4603615" cy="5029903"/>
          </a:xfrm>
          <a:prstGeom prst="rect">
            <a:avLst/>
          </a:prstGeom>
          <a:noFill/>
        </p:spPr>
        <p:txBody>
          <a:bodyPr wrap="square">
            <a:spAutoFit/>
          </a:bodyPr>
          <a:lstStyle/>
          <a:p>
            <a:pPr algn="ctr">
              <a:lnSpc>
                <a:spcPct val="150000"/>
              </a:lnSpc>
            </a:pPr>
            <a:r>
              <a:rPr lang="en-US" sz="4400" b="1">
                <a:solidFill>
                  <a:srgbClr val="00B0F0"/>
                </a:solidFill>
                <a:latin typeface="Times New Roman" panose="02020603050405020304" pitchFamily="18" charset="0"/>
                <a:ea typeface="AvantGarde" panose="00000400000000000000" pitchFamily="2" charset="0"/>
                <a:cs typeface="Times New Roman" panose="02020603050405020304" pitchFamily="18" charset="0"/>
              </a:rPr>
              <a:t>c</a:t>
            </a:r>
            <a:r>
              <a:rPr lang="en-US" sz="4400" b="1">
                <a:solidFill>
                  <a:srgbClr val="00B0F0"/>
                </a:solidFill>
                <a:effectLst/>
                <a:latin typeface="Times New Roman" panose="02020603050405020304" pitchFamily="18" charset="0"/>
                <a:ea typeface="AvantGarde" panose="00000400000000000000" pitchFamily="2" charset="0"/>
                <a:cs typeface="Times New Roman" panose="02020603050405020304" pitchFamily="18" charset="0"/>
              </a:rPr>
              <a:t>hạc cây</a:t>
            </a:r>
          </a:p>
          <a:p>
            <a:pPr algn="ctr">
              <a:lnSpc>
                <a:spcPct val="150000"/>
              </a:lnSpc>
            </a:pPr>
            <a:r>
              <a:rPr lang="en-US" sz="4400" b="1">
                <a:solidFill>
                  <a:srgbClr val="00B0F0"/>
                </a:solidFill>
                <a:latin typeface="Times New Roman" panose="02020603050405020304" pitchFamily="18" charset="0"/>
                <a:ea typeface="AvantGarde" panose="00000400000000000000" pitchFamily="2" charset="0"/>
                <a:cs typeface="Times New Roman" panose="02020603050405020304" pitchFamily="18" charset="0"/>
              </a:rPr>
              <a:t>l</a:t>
            </a:r>
            <a:r>
              <a:rPr lang="en-US" sz="4400" b="1">
                <a:solidFill>
                  <a:srgbClr val="00B0F0"/>
                </a:solidFill>
                <a:effectLst/>
                <a:latin typeface="Times New Roman" panose="02020603050405020304" pitchFamily="18" charset="0"/>
                <a:ea typeface="AvantGarde" panose="00000400000000000000" pitchFamily="2" charset="0"/>
                <a:cs typeface="Times New Roman" panose="02020603050405020304" pitchFamily="18" charset="0"/>
              </a:rPr>
              <a:t>eng keng</a:t>
            </a:r>
            <a:endParaRPr lang="en-US" sz="4400" b="1">
              <a:solidFill>
                <a:srgbClr val="00B0F0"/>
              </a:solidFill>
              <a:latin typeface="Times New Roman" panose="02020603050405020304" pitchFamily="18" charset="0"/>
              <a:ea typeface="AvantGarde" panose="00000400000000000000" pitchFamily="2" charset="0"/>
              <a:cs typeface="Times New Roman" panose="02020603050405020304" pitchFamily="18" charset="0"/>
            </a:endParaRPr>
          </a:p>
          <a:p>
            <a:pPr algn="ctr">
              <a:lnSpc>
                <a:spcPct val="150000"/>
              </a:lnSpc>
            </a:pPr>
            <a:r>
              <a:rPr lang="en-US" sz="4400" b="1">
                <a:solidFill>
                  <a:srgbClr val="00B0F0"/>
                </a:solidFill>
                <a:latin typeface="Times New Roman" panose="02020603050405020304" pitchFamily="18" charset="0"/>
                <a:ea typeface="AvantGarde" panose="00000400000000000000" pitchFamily="2" charset="0"/>
                <a:cs typeface="Times New Roman" panose="02020603050405020304" pitchFamily="18" charset="0"/>
              </a:rPr>
              <a:t>tuần lộc</a:t>
            </a:r>
          </a:p>
          <a:p>
            <a:pPr algn="ctr">
              <a:lnSpc>
                <a:spcPct val="150000"/>
              </a:lnSpc>
            </a:pPr>
            <a:r>
              <a:rPr lang="en-US" sz="4400" b="1">
                <a:solidFill>
                  <a:srgbClr val="00B0F0"/>
                </a:solidFill>
                <a:latin typeface="Times New Roman" panose="02020603050405020304" pitchFamily="18" charset="0"/>
                <a:ea typeface="AvantGarde" panose="00000400000000000000" pitchFamily="2" charset="0"/>
                <a:cs typeface="Times New Roman" panose="02020603050405020304" pitchFamily="18" charset="0"/>
              </a:rPr>
              <a:t>t</a:t>
            </a:r>
            <a:r>
              <a:rPr lang="en-US" sz="4400" b="1">
                <a:solidFill>
                  <a:srgbClr val="00B0F0"/>
                </a:solidFill>
                <a:effectLst/>
                <a:latin typeface="Times New Roman" panose="02020603050405020304" pitchFamily="18" charset="0"/>
                <a:ea typeface="AvantGarde" panose="00000400000000000000" pitchFamily="2" charset="0"/>
                <a:cs typeface="Times New Roman" panose="02020603050405020304" pitchFamily="18" charset="0"/>
              </a:rPr>
              <a:t>úp lều</a:t>
            </a:r>
          </a:p>
          <a:p>
            <a:pPr algn="ctr">
              <a:lnSpc>
                <a:spcPct val="150000"/>
              </a:lnSpc>
            </a:pPr>
            <a:r>
              <a:rPr lang="en-US" sz="4400" b="1">
                <a:solidFill>
                  <a:srgbClr val="00B0F0"/>
                </a:solidFill>
                <a:latin typeface="Times New Roman" panose="02020603050405020304" pitchFamily="18" charset="0"/>
                <a:ea typeface="AvantGarde" panose="00000400000000000000" pitchFamily="2" charset="0"/>
                <a:cs typeface="Times New Roman" panose="02020603050405020304" pitchFamily="18" charset="0"/>
              </a:rPr>
              <a:t>rền rĩ</a:t>
            </a:r>
          </a:p>
        </p:txBody>
      </p:sp>
    </p:spTree>
    <p:extLst>
      <p:ext uri="{BB962C8B-B14F-4D97-AF65-F5344CB8AC3E}">
        <p14:creationId xmlns:p14="http://schemas.microsoft.com/office/powerpoint/2010/main" val="418896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left)">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wipe(left)">
                                      <p:cBhvr>
                                        <p:cTn id="3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489</TotalTime>
  <Words>2123</Words>
  <Application>Microsoft Office PowerPoint</Application>
  <PresentationFormat>Widescreen</PresentationFormat>
  <Paragraphs>172</Paragraphs>
  <Slides>28</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#9Slide04 SFU Belle</vt:lpstr>
      <vt:lpstr>Arial</vt:lpstr>
      <vt:lpstr>AvantGarde</vt:lpstr>
      <vt:lpstr>Calibri</vt:lpstr>
      <vt:lpstr>HP-087</vt:lpstr>
      <vt:lpstr>ITC Avant Garde Std Bk</vt:lpstr>
      <vt:lpstr>Times New Roman</vt:lpstr>
      <vt:lpstr>UTM Avo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Tuyết Nga</dc:creator>
  <cp:lastModifiedBy>Hà Nguyễn Thị Thu</cp:lastModifiedBy>
  <cp:revision>24</cp:revision>
  <dcterms:created xsi:type="dcterms:W3CDTF">2021-12-21T12:51:08Z</dcterms:created>
  <dcterms:modified xsi:type="dcterms:W3CDTF">2022-10-09T03:01:00Z</dcterms:modified>
</cp:coreProperties>
</file>