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5" r:id="rId2"/>
    <p:sldMasterId id="2147483709" r:id="rId3"/>
    <p:sldMasterId id="2147483721" r:id="rId4"/>
  </p:sldMasterIdLst>
  <p:notesMasterIdLst>
    <p:notesMasterId r:id="rId15"/>
  </p:notesMasterIdLst>
  <p:sldIdLst>
    <p:sldId id="341" r:id="rId5"/>
    <p:sldId id="342" r:id="rId6"/>
    <p:sldId id="288" r:id="rId7"/>
    <p:sldId id="258" r:id="rId8"/>
    <p:sldId id="272" r:id="rId9"/>
    <p:sldId id="284" r:id="rId10"/>
    <p:sldId id="285" r:id="rId11"/>
    <p:sldId id="286" r:id="rId12"/>
    <p:sldId id="287" r:id="rId13"/>
    <p:sldId id="3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9DB9-30B2-4D0B-91FB-F1290D746FDB}"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3B00C-0302-4213-AC59-8DF88D9F0073}" type="slidenum">
              <a:rPr lang="en-US" smtClean="0"/>
              <a:t>‹#›</a:t>
            </a:fld>
            <a:endParaRPr lang="en-US"/>
          </a:p>
        </p:txBody>
      </p:sp>
    </p:spTree>
    <p:extLst>
      <p:ext uri="{BB962C8B-B14F-4D97-AF65-F5344CB8AC3E}">
        <p14:creationId xmlns:p14="http://schemas.microsoft.com/office/powerpoint/2010/main" val="125040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739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348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399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1" y="258925"/>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9"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3" y="341096"/>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0732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1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1" y="258925"/>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9"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3" y="341096"/>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5261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64440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9"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3"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00638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645865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244831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2639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7828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268598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01200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16310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3"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63636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01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2BD1-E1AB-487F-B8A0-D6EAF4E275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280E96-4DD4-451F-BD9F-EA890D68823C}"/>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7347EB-126B-4B5C-AA55-9096A45996C1}"/>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1B07D24-8B96-4197-A659-C497E452E753}"/>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D30AA0-06BE-4103-A6B2-8D282DB984BD}"/>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3744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1F22-5757-4C19-B9F2-836558716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E8B13-F702-482A-938D-165AA193B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EA5D1-F303-4462-986F-07A26FAB2858}"/>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C7BD-DD45-4088-A1AA-3A92DD3A331D}"/>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3DC375-C827-4E22-8AD8-45BC5CA87BC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76006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A2AA-AC4B-4F2C-B906-A1D90AE3B8F7}"/>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0B7C10-7670-4A9A-9471-CA358D2A186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9E9A8-E9E6-4F8F-B868-A89C5B3E13F0}"/>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81A34A-485D-40E4-A182-9BBD948D9410}"/>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F9B805F-E41C-414A-BAE8-872314963C1A}"/>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9867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24CC-CF62-4002-A678-127239D04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76597-44A1-4997-ADA9-2390D4DB414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7962BF-993F-40B8-B75F-0FF7FB1044C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8DE3A-735D-4B98-A6F3-2260620DD973}"/>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677899-C0AD-4F30-B550-75E0E4BB5F8B}"/>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399CE9B-0258-4BC0-9B66-D7EF084DFB6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71364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2C92-A665-405E-82B7-9BDC255EA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164F3-B383-44D0-8D0D-CA8039CCC9D5}"/>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323B83-CDEC-4390-841E-73C66ADCE46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20B22B-54FD-4DE9-9BE5-72260383274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C632D-9D0A-4AC7-BFEE-47E94CCA7DE6}"/>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FF9B46-AE85-4717-8BA2-6935A510C476}"/>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A754B2-ADE6-4421-84BE-53A627EE621C}"/>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6E06EBE-5BB7-483C-AAF0-3508D7AE752F}"/>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62889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EC51-9399-467B-AAB8-01163E3DE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DA8A7A-7A91-47CB-9D23-F42CBD612034}"/>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AC9F7EE-B9A7-457F-B75F-A505BA8BF3B2}"/>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C4CDB7E-7DC8-45EF-B1B1-6CA083D26139}"/>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63553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33B9C-21FD-4BE5-A35B-52BEF6DBF84C}"/>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739B43D-FF06-42DD-9DD7-D4975BEE3C55}"/>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B34766-3B09-4EC6-8CAE-5BD4E6AB50F6}"/>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06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ADB6-5F2B-4D61-8E73-D5CFF8300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9D88AA-3875-49D5-ADCC-AAD96EC5BBD0}"/>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0C58C-5CF7-4692-8F3E-4E2F6F14320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8F3E4-8E26-4D73-91FB-867087C5A102}"/>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7A772F-B0B5-4D62-A2D1-E091F2746943}"/>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B866F6-2FA6-477D-913C-012FF438B32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4617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9"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3"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93485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119B-FA48-4AD1-BFBC-6970D4742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0CF6E-0A5C-458E-957D-19FC862AF4A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BB5A9960-A5CC-4B79-831A-62B951AEC3C9}"/>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71A49-F8AB-479D-B31E-3280F8376726}"/>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4E1193-15E7-4DA3-9653-34739C9F06C6}"/>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B73678-7F9E-460A-8131-A43A02ADCF24}"/>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0891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046-12CC-4BA9-A4D6-32264E9F5A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C250F1-7E69-420D-B67C-BAB72CC3E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29673-35AD-45A3-A9D3-4B6509672C72}"/>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3F5FA7-DB45-446D-BCCC-8FE54121C80D}"/>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D1F18C-E8DA-4210-B0A8-9073FACB015A}"/>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66239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46073F-DD11-48ED-B825-98FB971A3D0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0EDB45-3B0B-4E0D-965B-A87C9428B8CF}"/>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D936A-0DCA-4E68-A85A-9DC448213C23}"/>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457132-2B73-4FCB-B71D-E0F726C693FC}"/>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F8B318-06BF-4B6E-837F-E25501877D67}"/>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7328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974405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64777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17" name="Group 16"/>
          <p:cNvGrpSpPr/>
          <p:nvPr userDrawn="1"/>
        </p:nvGrpSpPr>
        <p:grpSpPr>
          <a:xfrm>
            <a:off x="375209"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13" name="Group 12"/>
          <p:cNvGrpSpPr/>
          <p:nvPr userDrawn="1"/>
        </p:nvGrpSpPr>
        <p:grpSpPr>
          <a:xfrm>
            <a:off x="502732"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109618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584679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5922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707845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98870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876267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79168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385367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838690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432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19"/>
          <p:cNvSpPr/>
          <p:nvPr/>
        </p:nvSpPr>
        <p:spPr>
          <a:xfrm rot="1036562">
            <a:off x="9885532" y="-277326"/>
            <a:ext cx="392907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9"/>
          <p:cNvSpPr/>
          <p:nvPr/>
        </p:nvSpPr>
        <p:spPr>
          <a:xfrm rot="-10256595">
            <a:off x="-1194756" y="6105572"/>
            <a:ext cx="791026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9"/>
          <p:cNvSpPr/>
          <p:nvPr/>
        </p:nvSpPr>
        <p:spPr>
          <a:xfrm rot="7101805">
            <a:off x="-2140284" y="-1017954"/>
            <a:ext cx="4453991" cy="26771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9"/>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5544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32FE0-40BD-4192-AF65-FEA0A6BBEAF6}"/>
              </a:ext>
            </a:extLst>
          </p:cNvPr>
          <p:cNvSpPr>
            <a:spLocks noGrp="1"/>
          </p:cNvSpPr>
          <p:nvPr>
            <p:ph type="dt" sz="half" idx="10"/>
          </p:nvPr>
        </p:nvSpPr>
        <p:spPr/>
        <p:txBody>
          <a:bodyPr/>
          <a:lstStyle>
            <a:lvl1pPr>
              <a:defRPr/>
            </a:lvl1pPr>
          </a:lstStyle>
          <a:p>
            <a:pPr>
              <a:defRPr/>
            </a:pPr>
            <a:fld id="{A5EE1A13-119E-492C-B6E2-3CE14D860352}" type="datetimeFigureOut">
              <a:rPr lang="en-US"/>
              <a:pPr>
                <a:defRPr/>
              </a:pPr>
              <a:t>3/23/2022</a:t>
            </a:fld>
            <a:endParaRPr lang="en-US"/>
          </a:p>
        </p:txBody>
      </p:sp>
      <p:sp>
        <p:nvSpPr>
          <p:cNvPr id="5" name="Footer Placeholder 4">
            <a:extLst>
              <a:ext uri="{FF2B5EF4-FFF2-40B4-BE49-F238E27FC236}">
                <a16:creationId xmlns:a16="http://schemas.microsoft.com/office/drawing/2014/main" id="{694D2EBC-5FE8-433E-81C9-E5637FBFFA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9BDA5E-9C73-4B19-B28C-1EFB4ADBD993}"/>
              </a:ext>
            </a:extLst>
          </p:cNvPr>
          <p:cNvSpPr>
            <a:spLocks noGrp="1"/>
          </p:cNvSpPr>
          <p:nvPr>
            <p:ph type="sldNum" sz="quarter" idx="12"/>
          </p:nvPr>
        </p:nvSpPr>
        <p:spPr/>
        <p:txBody>
          <a:bodyPr/>
          <a:lstStyle>
            <a:lvl1pPr>
              <a:defRPr/>
            </a:lvl1pPr>
          </a:lstStyle>
          <a:p>
            <a:pPr>
              <a:defRPr/>
            </a:pPr>
            <a:fld id="{755195AC-FCD9-4B63-9864-8BBBD2187C0F}" type="slidenum">
              <a:rPr lang="en-US" altLang="en-US"/>
              <a:pPr>
                <a:defRPr/>
              </a:pPr>
              <a:t>‹#›</a:t>
            </a:fld>
            <a:endParaRPr lang="en-US" altLang="en-US"/>
          </a:p>
        </p:txBody>
      </p:sp>
    </p:spTree>
    <p:extLst>
      <p:ext uri="{BB962C8B-B14F-4D97-AF65-F5344CB8AC3E}">
        <p14:creationId xmlns:p14="http://schemas.microsoft.com/office/powerpoint/2010/main" val="39040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0644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8025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21044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0886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9323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5"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5" y="6501170"/>
            <a:ext cx="2066591" cy="256545"/>
          </a:xfrm>
          <a:prstGeom prst="rect">
            <a:avLst/>
          </a:prstGeom>
        </p:spPr>
        <p:txBody>
          <a:bodyPr wrap="none">
            <a:spAutoFit/>
          </a:bodyPr>
          <a:lstStyle/>
          <a:p>
            <a:r>
              <a:rPr lang="vi-VN" sz="1067" b="0" i="0" dirty="0">
                <a:solidFill>
                  <a:srgbClr val="000000"/>
                </a:solidFill>
                <a:effectLst/>
                <a:latin typeface="+mn-lt"/>
              </a:rPr>
              <a:t>FeistyForwarders_0968120672</a:t>
            </a:r>
            <a:endParaRPr lang="vi-VN" sz="1067" dirty="0">
              <a:solidFill>
                <a:srgbClr val="000000"/>
              </a:solidFill>
              <a:latin typeface="+mn-lt"/>
            </a:endParaRPr>
          </a:p>
        </p:txBody>
      </p:sp>
    </p:spTree>
    <p:extLst>
      <p:ext uri="{BB962C8B-B14F-4D97-AF65-F5344CB8AC3E}">
        <p14:creationId xmlns:p14="http://schemas.microsoft.com/office/powerpoint/2010/main" val="216930613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5"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3"/>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406336960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9BF03-2525-4F25-8C12-46630429C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E4FBF-93FB-4878-A345-CE822DA711B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F722A-546B-4904-AFEA-73041780409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B95DC11F-DC5E-456D-8CB1-9E67290B7E6D}" type="datetimeFigureOut">
              <a:rPr lang="en-US" smtClean="0">
                <a:solidFill>
                  <a:prstClr val="black">
                    <a:tint val="75000"/>
                  </a:prstClr>
                </a:solidFill>
              </a:rPr>
              <a:pPr defTabSz="914377">
                <a:def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FA931-A18C-4862-9502-98910249900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1BAE40-09A3-4909-8D2A-D2E7D02B259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0522198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8" y="6502401"/>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316435283"/>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3.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5.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1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slideLayout" Target="../slideLayouts/slideLayout20.xml"/><Relationship Id="rId4" Type="http://schemas.openxmlformats.org/officeDocument/2006/relationships/control" Target="../activeX/activeX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E2A01A-37E7-4E49-A4B0-0BE4C4D94941}"/>
              </a:ext>
            </a:extLst>
          </p:cNvPr>
          <p:cNvGrpSpPr/>
          <p:nvPr/>
        </p:nvGrpSpPr>
        <p:grpSpPr>
          <a:xfrm>
            <a:off x="203200" y="-20781"/>
            <a:ext cx="10871201" cy="5299881"/>
            <a:chOff x="1417546" y="1264224"/>
            <a:chExt cx="8153401" cy="3938043"/>
          </a:xfrm>
        </p:grpSpPr>
        <p:pic>
          <p:nvPicPr>
            <p:cNvPr id="26" name="Picture 25">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6" y="1264224"/>
              <a:ext cx="2200685" cy="1657420"/>
            </a:xfrm>
            <a:prstGeom prst="rect">
              <a:avLst/>
            </a:prstGeom>
          </p:spPr>
        </p:pic>
        <p:sp>
          <p:nvSpPr>
            <p:cNvPr id="27" name="TextBox 26">
              <a:extLst>
                <a:ext uri="{FF2B5EF4-FFF2-40B4-BE49-F238E27FC236}">
                  <a16:creationId xmlns:a16="http://schemas.microsoft.com/office/drawing/2014/main" id="{FF041EC8-55B2-4FCF-BB45-E1C5B0EA5B49}"/>
                </a:ext>
              </a:extLst>
            </p:cNvPr>
            <p:cNvSpPr txBox="1"/>
            <p:nvPr/>
          </p:nvSpPr>
          <p:spPr>
            <a:xfrm>
              <a:off x="2865347" y="2770657"/>
              <a:ext cx="6705600" cy="2431610"/>
            </a:xfrm>
            <a:prstGeom prst="rect">
              <a:avLst/>
            </a:prstGeom>
            <a:noFill/>
          </p:spPr>
          <p:txBody>
            <a:bodyPr wrap="square" rtlCol="0">
              <a:spAutoFit/>
            </a:bodyPr>
            <a:lstStyle/>
            <a:p>
              <a:pPr algn="ctr" defTabSz="1219170">
                <a:lnSpc>
                  <a:spcPct val="150000"/>
                </a:lnSpc>
                <a:buClr>
                  <a:srgbClr val="000000"/>
                </a:buClr>
              </a:pPr>
              <a:r>
                <a:rPr lang="en-US" sz="4800" b="1" kern="0" dirty="0">
                  <a:solidFill>
                    <a:srgbClr val="17479D"/>
                  </a:solidFill>
                  <a:latin typeface="UTM Avo" panose="02040603050506020204" pitchFamily="18" charset="0"/>
                  <a:cs typeface="Arial"/>
                  <a:sym typeface="Arial"/>
                </a:rPr>
                <a:t>CHÀO MỪNG CÁC CON ĐẾN VỚI TIẾT HỌC MÔN TIẾNG VIỆT</a:t>
              </a:r>
            </a:p>
          </p:txBody>
        </p:sp>
      </p:grpSp>
      <p:pic>
        <p:nvPicPr>
          <p:cNvPr id="29"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0" y="3951089"/>
            <a:ext cx="2647507" cy="2647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amily Tree Drawing png download - 1104*633 - Free Transparent Cartoon png  Download. - CleanPNG / Kis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812801" y="5274843"/>
            <a:ext cx="1785468" cy="124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19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847454"/>
            <a:ext cx="9658351" cy="5153297"/>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5029202" y="2590801"/>
            <a:ext cx="2325689" cy="707886"/>
          </a:xfrm>
          <a:prstGeom prst="rect">
            <a:avLst/>
          </a:prstGeom>
          <a:noFill/>
        </p:spPr>
        <p:txBody>
          <a:bodyPr wrap="square" rtlCol="0">
            <a:spAutoFit/>
          </a:bodyPr>
          <a:lstStyle/>
          <a:p>
            <a:pPr defTabSz="914253"/>
            <a:r>
              <a:rPr lang="en-US" sz="4000" b="1" dirty="0">
                <a:solidFill>
                  <a:srgbClr val="FFFF00"/>
                </a:solidFill>
                <a:latin typeface="Calibri"/>
              </a:rPr>
              <a:t>TẠM BIỆT</a:t>
            </a:r>
          </a:p>
        </p:txBody>
      </p:sp>
    </p:spTree>
    <p:extLst>
      <p:ext uri="{BB962C8B-B14F-4D97-AF65-F5344CB8AC3E}">
        <p14:creationId xmlns:p14="http://schemas.microsoft.com/office/powerpoint/2010/main" val="382952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0" y="505780"/>
            <a:ext cx="9070848"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9" name="TextBox 8"/>
          <p:cNvSpPr txBox="1"/>
          <p:nvPr/>
        </p:nvSpPr>
        <p:spPr>
          <a:xfrm>
            <a:off x="1481173" y="2616201"/>
            <a:ext cx="2598604" cy="666786"/>
          </a:xfrm>
          <a:prstGeom prst="rect">
            <a:avLst/>
          </a:prstGeom>
          <a:noFill/>
        </p:spPr>
        <p:txBody>
          <a:bodyPr wrap="square" rtlCol="0">
            <a:spAutoFit/>
          </a:bodyPr>
          <a:lstStyle/>
          <a:p>
            <a:pPr algn="dist"/>
            <a:r>
              <a:rPr lang="en-US" altLang="zh-CN" sz="3733"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733"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Ca Nhạc Thiếu Nhi  HÃY GIÚP ĐỠ NHAU  BADANAMU BIỆT ĐỘI LÍ LẮC  HTV3 DreamsTV">
            <a:hlinkClick r:id="" action="ppaction://media"/>
            <a:extLst>
              <a:ext uri="{FF2B5EF4-FFF2-40B4-BE49-F238E27FC236}">
                <a16:creationId xmlns:a16="http://schemas.microsoft.com/office/drawing/2014/main" id="{58AFE1BC-C98B-4639-BE9C-DF26BD47D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88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8678" y="455991"/>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57240" y="626273"/>
            <a:ext cx="7615561" cy="995209"/>
          </a:xfrm>
          <a:prstGeom prst="rect">
            <a:avLst/>
          </a:prstGeom>
          <a:noFill/>
        </p:spPr>
        <p:txBody>
          <a:bodyPr wrap="square" rtlCol="0">
            <a:spAutoFit/>
          </a:bodyPr>
          <a:lstStyle/>
          <a:p>
            <a:pPr algn="ctr" defTabSz="1219170">
              <a:buClr>
                <a:srgbClr val="000000"/>
              </a:buClr>
            </a:pPr>
            <a:r>
              <a:rPr lang="en-US" sz="5867" kern="0" dirty="0">
                <a:ln>
                  <a:solidFill>
                    <a:srgbClr val="FFAB40">
                      <a:lumMod val="75000"/>
                    </a:srgbClr>
                  </a:solidFill>
                </a:ln>
                <a:solidFill>
                  <a:srgbClr val="FFFFFF"/>
                </a:solidFill>
                <a:latin typeface="UTM Cookies" panose="02040603050506020204" pitchFamily="18" charset="0"/>
                <a:cs typeface="Arial"/>
                <a:sym typeface="Arial"/>
              </a:rPr>
              <a:t>ÔN TẬP GIỮA HỌC KÌ 2</a:t>
            </a:r>
          </a:p>
        </p:txBody>
      </p:sp>
      <p:pic>
        <p:nvPicPr>
          <p:cNvPr id="10"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3885" y="4729410"/>
            <a:ext cx="2497171" cy="1797608"/>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4">
            <a:extLst>
              <a:ext uri="{FF2B5EF4-FFF2-40B4-BE49-F238E27FC236}">
                <a16:creationId xmlns:a16="http://schemas.microsoft.com/office/drawing/2014/main" id="{C638449B-54E7-FD48-80CF-4B8E884167CF}"/>
              </a:ext>
            </a:extLst>
          </p:cNvPr>
          <p:cNvSpPr txBox="1"/>
          <p:nvPr/>
        </p:nvSpPr>
        <p:spPr>
          <a:xfrm>
            <a:off x="2464214" y="2452171"/>
            <a:ext cx="8508587" cy="1446550"/>
          </a:xfrm>
          <a:prstGeom prst="rect">
            <a:avLst/>
          </a:prstGeom>
          <a:noFill/>
        </p:spPr>
        <p:txBody>
          <a:bodyPr wrap="square" rtlCol="0">
            <a:spAutoFit/>
          </a:bodyPr>
          <a:lstStyle/>
          <a:p>
            <a:pPr algn="ctr"/>
            <a:r>
              <a:rPr lang="en-US" altLang="zh-CN" sz="8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rPr>
              <a:t>Tiết 8</a:t>
            </a:r>
            <a:endParaRPr lang="zh-CN" alt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endParaRPr>
          </a:p>
        </p:txBody>
      </p:sp>
    </p:spTree>
    <p:extLst>
      <p:ext uri="{BB962C8B-B14F-4D97-AF65-F5344CB8AC3E}">
        <p14:creationId xmlns:p14="http://schemas.microsoft.com/office/powerpoint/2010/main" val="642276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919051" y="1246051"/>
            <a:ext cx="10818023" cy="3693319"/>
          </a:xfrm>
          <a:prstGeom prst="rect">
            <a:avLst/>
          </a:prstGeom>
          <a:noFill/>
        </p:spPr>
        <p:txBody>
          <a:bodyPr wrap="square" rtlCol="0">
            <a:spAutoFit/>
          </a:bodyPr>
          <a:lstStyle/>
          <a:p>
            <a:pPr defTabSz="1219170">
              <a:lnSpc>
                <a:spcPct val="150000"/>
              </a:lnSpc>
              <a:buClr>
                <a:srgbClr val="000000"/>
              </a:buClr>
            </a:pPr>
            <a:r>
              <a:rPr lang="en-US" sz="2400" b="1" kern="0" dirty="0">
                <a:solidFill>
                  <a:srgbClr val="FF0000"/>
                </a:solidFill>
                <a:latin typeface="UTM Avo" panose="02040603050506020204" pitchFamily="18" charset="0"/>
                <a:cs typeface="Arial"/>
                <a:sym typeface="Arial"/>
              </a:rPr>
              <a:t>11. </a:t>
            </a:r>
            <a:r>
              <a:rPr lang="en-US" sz="2400" b="1" kern="0" dirty="0" err="1">
                <a:solidFill>
                  <a:srgbClr val="000000"/>
                </a:solidFill>
                <a:latin typeface="UTM Avo" panose="02040603050506020204" pitchFamily="18" charset="0"/>
                <a:cs typeface="Arial"/>
                <a:sym typeface="Arial"/>
              </a:rPr>
              <a:t>Viết</a:t>
            </a:r>
            <a:r>
              <a:rPr lang="en-US" sz="2400" b="1" kern="0" dirty="0">
                <a:solidFill>
                  <a:srgbClr val="000000"/>
                </a:solidFill>
                <a:latin typeface="UTM Avo" panose="02040603050506020204" pitchFamily="18" charset="0"/>
                <a:cs typeface="Arial"/>
                <a:sym typeface="Arial"/>
              </a:rPr>
              <a:t> 4 - 5 </a:t>
            </a:r>
            <a:r>
              <a:rPr lang="en-US" sz="2400" b="1" kern="0" dirty="0" err="1">
                <a:solidFill>
                  <a:srgbClr val="000000"/>
                </a:solidFill>
                <a:latin typeface="UTM Avo" panose="02040603050506020204" pitchFamily="18" charset="0"/>
                <a:cs typeface="Arial"/>
                <a:sym typeface="Arial"/>
              </a:rPr>
              <a:t>câu</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kể</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về</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việc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em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đã</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giúp</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đỡ</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người</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khác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hoặc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em</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được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người</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khác</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giúp</a:t>
            </a:r>
            <a:r>
              <a:rPr lang="en-US" sz="2400" b="1" kern="0" dirty="0">
                <a:solidFill>
                  <a:srgbClr val="000000"/>
                </a:solidFill>
                <a:latin typeface="UTM Avo" panose="02040603050506020204" pitchFamily="18" charset="0"/>
                <a:cs typeface="Arial"/>
                <a:sym typeface="Arial"/>
              </a:rPr>
              <a:t> </a:t>
            </a:r>
            <a:r>
              <a:rPr lang="en-US" sz="2400" b="1" kern="0" dirty="0" err="1">
                <a:solidFill>
                  <a:srgbClr val="000000"/>
                </a:solidFill>
                <a:latin typeface="UTM Avo" panose="02040603050506020204" pitchFamily="18" charset="0"/>
                <a:cs typeface="Arial"/>
                <a:sym typeface="Arial"/>
              </a:rPr>
              <a:t>đỡ</a:t>
            </a:r>
            <a:r>
              <a:rPr lang="en-US" sz="2400" b="1" kern="0" dirty="0">
                <a:solidFill>
                  <a:srgbClr val="000000"/>
                </a:solidFill>
                <a:latin typeface="UTM Avo" panose="02040603050506020204" pitchFamily="18" charset="0"/>
                <a:cs typeface="Arial"/>
                <a:sym typeface="Arial"/>
              </a:rPr>
              <a:t>.</a:t>
            </a:r>
          </a:p>
          <a:p>
            <a:pPr algn="ctr" defTabSz="1219170">
              <a:lnSpc>
                <a:spcPct val="150000"/>
              </a:lnSpc>
              <a:buClr>
                <a:srgbClr val="000000"/>
              </a:buClr>
            </a:pPr>
            <a:r>
              <a:rPr lang="en-US" sz="2400" b="1" kern="0" dirty="0" err="1">
                <a:solidFill>
                  <a:srgbClr val="000000"/>
                </a:solidFill>
                <a:latin typeface="UTM Avo" panose="02040603050506020204" pitchFamily="18" charset="0"/>
                <a:cs typeface="Arial"/>
                <a:sym typeface="Arial"/>
              </a:rPr>
              <a:t>Gợi</a:t>
            </a:r>
            <a:r>
              <a:rPr lang="en-US" sz="2400" b="1" kern="0" dirty="0">
                <a:solidFill>
                  <a:srgbClr val="000000"/>
                </a:solidFill>
                <a:latin typeface="UTM Avo" panose="02040603050506020204" pitchFamily="18" charset="0"/>
                <a:cs typeface="Arial"/>
                <a:sym typeface="Arial"/>
              </a:rPr>
              <a:t> ý:</a:t>
            </a:r>
          </a:p>
          <a:p>
            <a:pPr marL="380990" indent="-380990" defTabSz="1219170">
              <a:lnSpc>
                <a:spcPct val="150000"/>
              </a:lnSpc>
              <a:buClr>
                <a:srgbClr val="000000"/>
              </a:buClr>
              <a:buFontTx/>
              <a:buChar char="-"/>
            </a:pPr>
            <a:r>
              <a:rPr lang="en-US" sz="2800" kern="0" dirty="0" err="1">
                <a:solidFill>
                  <a:srgbClr val="000000"/>
                </a:solidFill>
                <a:latin typeface="UTM Avo" panose="02040603050506020204" pitchFamily="18" charset="0"/>
                <a:cs typeface="Arial"/>
                <a:sym typeface="Arial"/>
              </a:rPr>
              <a:t>Em</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đã</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giúp</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đỡ</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ai</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việc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gì</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hoặc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ai</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đã</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giúp</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đỡ</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em</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việc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gì</a:t>
            </a:r>
            <a:r>
              <a:rPr lang="en-US" sz="2800" kern="0" dirty="0">
                <a:solidFill>
                  <a:srgbClr val="000000"/>
                </a:solidFill>
                <a:latin typeface="UTM Avo" panose="02040603050506020204" pitchFamily="18" charset="0"/>
                <a:cs typeface="Arial"/>
                <a:sym typeface="Arial"/>
              </a:rPr>
              <a:t>)?</a:t>
            </a:r>
          </a:p>
          <a:p>
            <a:pPr marL="380990" indent="-380990" defTabSz="1219170">
              <a:lnSpc>
                <a:spcPct val="150000"/>
              </a:lnSpc>
              <a:buClr>
                <a:srgbClr val="000000"/>
              </a:buClr>
              <a:buFontTx/>
              <a:buChar char="-"/>
            </a:pPr>
            <a:r>
              <a:rPr lang="en-US" sz="2800" kern="0" dirty="0" err="1">
                <a:solidFill>
                  <a:srgbClr val="000000"/>
                </a:solidFill>
                <a:latin typeface="UTM Avo" panose="02040603050506020204" pitchFamily="18" charset="0"/>
                <a:cs typeface="Arial"/>
                <a:sym typeface="Arial"/>
              </a:rPr>
              <a:t>Em</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hoặc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người</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đó</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đã</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làm</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như</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thế</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nào</a:t>
            </a:r>
            <a:r>
              <a:rPr lang="en-US" sz="2800" kern="0" dirty="0">
                <a:solidFill>
                  <a:srgbClr val="000000"/>
                </a:solidFill>
                <a:latin typeface="UTM Avo" panose="02040603050506020204" pitchFamily="18" charset="0"/>
                <a:cs typeface="Arial"/>
                <a:sym typeface="Arial"/>
              </a:rPr>
              <a:t>?</a:t>
            </a:r>
          </a:p>
          <a:p>
            <a:pPr marL="380990" indent="-380990" defTabSz="1219170">
              <a:lnSpc>
                <a:spcPct val="150000"/>
              </a:lnSpc>
              <a:buClr>
                <a:srgbClr val="000000"/>
              </a:buClr>
              <a:buFontTx/>
              <a:buChar char="-"/>
            </a:pPr>
            <a:r>
              <a:rPr lang="en-US" sz="2800" kern="0" dirty="0" err="1">
                <a:solidFill>
                  <a:srgbClr val="000000"/>
                </a:solidFill>
                <a:latin typeface="UTM Avo" panose="02040603050506020204" pitchFamily="18" charset="0"/>
                <a:cs typeface="Arial"/>
                <a:sym typeface="Arial"/>
              </a:rPr>
              <a:t>Em</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có</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suy</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nghĩ</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gì</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sau</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khi</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giúp</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đỡ</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hoặc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được</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giúp</a:t>
            </a:r>
            <a:r>
              <a:rPr lang="en-US" sz="2800" kern="0" dirty="0">
                <a:solidFill>
                  <a:srgbClr val="000000"/>
                </a:solidFill>
                <a:latin typeface="UTM Avo" panose="02040603050506020204" pitchFamily="18" charset="0"/>
                <a:cs typeface="Arial"/>
                <a:sym typeface="Arial"/>
              </a:rPr>
              <a:t> </a:t>
            </a:r>
            <a:r>
              <a:rPr lang="en-US" sz="2800" kern="0" dirty="0" err="1">
                <a:solidFill>
                  <a:srgbClr val="000000"/>
                </a:solidFill>
                <a:latin typeface="UTM Avo" panose="02040603050506020204" pitchFamily="18" charset="0"/>
                <a:cs typeface="Arial"/>
                <a:sym typeface="Arial"/>
              </a:rPr>
              <a:t>đỡ</a:t>
            </a:r>
            <a:r>
              <a:rPr lang="en-US" sz="2800" kern="0" dirty="0">
                <a:solidFill>
                  <a:srgbClr val="000000"/>
                </a:solidFill>
                <a:latin typeface="UTM Avo" panose="02040603050506020204" pitchFamily="18" charset="0"/>
                <a:cs typeface="Arial"/>
                <a:sym typeface="Arial"/>
              </a:rPr>
              <a:t>)?</a:t>
            </a:r>
          </a:p>
        </p:txBody>
      </p:sp>
    </p:spTree>
    <p:extLst>
      <p:ext uri="{BB962C8B-B14F-4D97-AF65-F5344CB8AC3E}">
        <p14:creationId xmlns:p14="http://schemas.microsoft.com/office/powerpoint/2010/main" val="18074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BF6BCDF-9F5D-43EF-8D2F-74DA0EBB0C5C}"/>
              </a:ext>
            </a:extLst>
          </p:cNvPr>
          <p:cNvSpPr txBox="1"/>
          <p:nvPr/>
        </p:nvSpPr>
        <p:spPr>
          <a:xfrm>
            <a:off x="548640" y="-3248"/>
            <a:ext cx="11316789" cy="567848"/>
          </a:xfrm>
          <a:prstGeom prst="rect">
            <a:avLst/>
          </a:prstGeom>
          <a:noFill/>
        </p:spPr>
        <p:txBody>
          <a:bodyPr wrap="square" rtlCol="0">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ai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việc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ai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việc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p:txBody>
      </p:sp>
      <p:sp>
        <p:nvSpPr>
          <p:cNvPr id="7" name="Rectangle 6"/>
          <p:cNvSpPr/>
          <p:nvPr/>
        </p:nvSpPr>
        <p:spPr>
          <a:xfrm>
            <a:off x="112738" y="1852253"/>
            <a:ext cx="11966523" cy="567848"/>
          </a:xfrm>
          <a:prstGeom prst="rect">
            <a:avLst/>
          </a:prstGeom>
        </p:spPr>
        <p:txBody>
          <a:bodyPr wrap="square">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người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như</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thế</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nào</a:t>
            </a:r>
            <a:r>
              <a:rPr lang="en-US" sz="2400" kern="0" dirty="0">
                <a:solidFill>
                  <a:srgbClr val="000000"/>
                </a:solidFill>
                <a:latin typeface="UTM Avo" panose="02040603050506020204" pitchFamily="18" charset="0"/>
                <a:cs typeface="Arial"/>
                <a:sym typeface="Arial"/>
              </a:rPr>
              <a:t>?</a:t>
            </a:r>
          </a:p>
        </p:txBody>
      </p:sp>
      <p:sp>
        <p:nvSpPr>
          <p:cNvPr id="8" name="Rectangle 7"/>
          <p:cNvSpPr/>
          <p:nvPr/>
        </p:nvSpPr>
        <p:spPr>
          <a:xfrm>
            <a:off x="112738" y="4918020"/>
            <a:ext cx="8903399" cy="567848"/>
          </a:xfrm>
          <a:prstGeom prst="rect">
            <a:avLst/>
          </a:prstGeom>
        </p:spPr>
        <p:txBody>
          <a:bodyPr wrap="none">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suy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nghĩ</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được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a:t>
            </a:r>
          </a:p>
        </p:txBody>
      </p:sp>
    </p:spTree>
    <p:controls>
      <mc:AlternateContent xmlns:mc="http://schemas.openxmlformats.org/markup-compatibility/2006">
        <mc:Choice xmlns:v="urn:schemas-microsoft-com:vml" Requires="v">
          <p:control spid="3086" name="TextBox4" r:id="rId2" imgW="10868040" imgH="1324080"/>
        </mc:Choice>
        <mc:Fallback>
          <p:control name="TextBox4" r:id="rId2" imgW="10868040" imgH="1324080">
            <p:pic>
              <p:nvPicPr>
                <p:cNvPr id="9" name="TextBox4">
                  <a:extLst>
                    <a:ext uri="{FF2B5EF4-FFF2-40B4-BE49-F238E27FC236}">
                      <a16:creationId xmlns:a16="http://schemas.microsoft.com/office/drawing/2014/main" id="{96696893-8C8E-4924-9D22-9F7ED1FB3624}"/>
                    </a:ext>
                  </a:extLst>
                </p:cNvPr>
                <p:cNvPicPr>
                  <a:picLocks/>
                </p:cNvPicPr>
                <p:nvPr/>
              </p:nvPicPr>
              <p:blipFill>
                <a:blip r:embed="rId6"/>
                <a:stretch>
                  <a:fillRect/>
                </a:stretch>
              </p:blipFill>
              <p:spPr>
                <a:xfrm>
                  <a:off x="548640" y="564600"/>
                  <a:ext cx="10868297" cy="1326363"/>
                </a:xfrm>
                <a:prstGeom prst="rect">
                  <a:avLst/>
                </a:prstGeom>
              </p:spPr>
            </p:pic>
          </p:control>
        </mc:Fallback>
      </mc:AlternateContent>
      <mc:AlternateContent xmlns:mc="http://schemas.openxmlformats.org/markup-compatibility/2006">
        <mc:Choice xmlns:v="urn:schemas-microsoft-com:vml" Requires="v">
          <p:control spid="3087" name="TextBox1" r:id="rId3" imgW="10868040" imgH="2610000"/>
        </mc:Choice>
        <mc:Fallback>
          <p:control name="TextBox1" r:id="rId3" imgW="10868040" imgH="2610000">
            <p:pic>
              <p:nvPicPr>
                <p:cNvPr id="10" name="TextBox1">
                  <a:extLst>
                    <a:ext uri="{FF2B5EF4-FFF2-40B4-BE49-F238E27FC236}">
                      <a16:creationId xmlns:a16="http://schemas.microsoft.com/office/drawing/2014/main" id="{96696893-8C8E-4924-9D22-9F7ED1FB3624}"/>
                    </a:ext>
                  </a:extLst>
                </p:cNvPr>
                <p:cNvPicPr>
                  <a:picLocks/>
                </p:cNvPicPr>
                <p:nvPr/>
              </p:nvPicPr>
              <p:blipFill>
                <a:blip r:embed="rId7"/>
                <a:stretch>
                  <a:fillRect/>
                </a:stretch>
              </p:blipFill>
              <p:spPr>
                <a:xfrm>
                  <a:off x="548639" y="2392288"/>
                  <a:ext cx="10868297" cy="2610211"/>
                </a:xfrm>
                <a:prstGeom prst="rect">
                  <a:avLst/>
                </a:prstGeom>
              </p:spPr>
            </p:pic>
          </p:control>
        </mc:Fallback>
      </mc:AlternateContent>
      <mc:AlternateContent xmlns:mc="http://schemas.openxmlformats.org/markup-compatibility/2006">
        <mc:Choice xmlns:v="urn:schemas-microsoft-com:vml" Requires="v">
          <p:control spid="3088" name="TextBox2" r:id="rId4" imgW="10868040" imgH="1324080"/>
        </mc:Choice>
        <mc:Fallback>
          <p:control name="TextBox2" r:id="rId4" imgW="10868040" imgH="1324080">
            <p:pic>
              <p:nvPicPr>
                <p:cNvPr id="13" name="TextBox2">
                  <a:extLst>
                    <a:ext uri="{FF2B5EF4-FFF2-40B4-BE49-F238E27FC236}">
                      <a16:creationId xmlns:a16="http://schemas.microsoft.com/office/drawing/2014/main" id="{96696893-8C8E-4924-9D22-9F7ED1FB3624}"/>
                    </a:ext>
                  </a:extLst>
                </p:cNvPr>
                <p:cNvPicPr>
                  <a:picLocks/>
                </p:cNvPicPr>
                <p:nvPr/>
              </p:nvPicPr>
              <p:blipFill>
                <a:blip r:embed="rId6"/>
                <a:stretch>
                  <a:fillRect/>
                </a:stretch>
              </p:blipFill>
              <p:spPr>
                <a:xfrm>
                  <a:off x="548639" y="5531637"/>
                  <a:ext cx="10868298" cy="1326363"/>
                </a:xfrm>
                <a:prstGeom prst="rect">
                  <a:avLst/>
                </a:prstGeom>
              </p:spPr>
            </p:pic>
          </p:control>
        </mc:Fallback>
      </mc:AlternateContent>
    </p:controls>
    <p:extLst>
      <p:ext uri="{BB962C8B-B14F-4D97-AF65-F5344CB8AC3E}">
        <p14:creationId xmlns:p14="http://schemas.microsoft.com/office/powerpoint/2010/main" val="759578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Bài</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tham</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khảo</a:t>
            </a:r>
            <a:r>
              <a:rPr lang="en-US" sz="4000" b="1" dirty="0">
                <a:solidFill>
                  <a:srgbClr val="FF0000"/>
                </a:solidFill>
                <a:latin typeface="HP001 4 hàng" panose="020B0603050302020204" pitchFamily="34" charset="0"/>
                <a:cs typeface="HP001 4 hang 1 ô ly" panose="020B0603050302020204" charset="0"/>
                <a:sym typeface="Arial"/>
              </a:rPr>
              <a:t> 1</a:t>
            </a:r>
            <a:r>
              <a:rPr lang="vi-VN" sz="4000" b="1" dirty="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Hôm qua trên đường đi học về, em đã bị ngã. Lúc đó đã có bạn Hưng đến đỡ em đứng dậy. Bạn còn mở cặp sách và lấy ra một lọ dầu rồi xoa vào chân em. Sau đó, em nghỉ ngơi một lát rồi cả hai cùng đi về nhà. Em đã cảm ơn bạn vì đã giúp đỡ em. </a:t>
            </a:r>
            <a:endParaRPr lang="en-US" sz="4000" b="1" dirty="0">
              <a:solidFill>
                <a:srgbClr val="7030A0"/>
              </a:solidFill>
              <a:latin typeface="HP001 4 hàng" panose="020B0603050302020204" pitchFamily="34" charset="0"/>
              <a:cs typeface="HP001 4 hang 1 ô ly" panose="020B0603050302020204" charset="0"/>
              <a:sym typeface="Arial"/>
            </a:endParaRPr>
          </a:p>
        </p:txBody>
      </p:sp>
    </p:spTree>
    <p:extLst>
      <p:ext uri="{BB962C8B-B14F-4D97-AF65-F5344CB8AC3E}">
        <p14:creationId xmlns:p14="http://schemas.microsoft.com/office/powerpoint/2010/main" val="3585521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Bài</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tham</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khảo</a:t>
            </a:r>
            <a:r>
              <a:rPr lang="en-US" sz="4000" b="1" dirty="0">
                <a:solidFill>
                  <a:srgbClr val="FF0000"/>
                </a:solidFill>
                <a:latin typeface="HP001 4 hàng" panose="020B0603050302020204" pitchFamily="34" charset="0"/>
                <a:cs typeface="HP001 4 hang 1 ô ly" panose="020B0603050302020204" charset="0"/>
                <a:sym typeface="Arial"/>
              </a:rPr>
              <a:t> 2</a:t>
            </a:r>
            <a:r>
              <a:rPr lang="vi-VN" sz="4000" b="1" dirty="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Hôm qua, cô giáo cho chúng em một số bài tập môn Toán. Em không làm được các bài khó. Nên vào giờ ra chơi, em đã nhờ bạn Giang giảng bài giúp em. Bạn đã vui vẻ giảng bài cho em. Bạn còn lấy rất nhiều ví dụ để em có thể hiểu hơn về phép tính. Em cảm ơn Giang rất nhiều.</a:t>
            </a:r>
          </a:p>
        </p:txBody>
      </p:sp>
    </p:spTree>
    <p:extLst>
      <p:ext uri="{BB962C8B-B14F-4D97-AF65-F5344CB8AC3E}">
        <p14:creationId xmlns:p14="http://schemas.microsoft.com/office/powerpoint/2010/main" val="3900257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Bài</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tham</a:t>
            </a:r>
            <a:r>
              <a:rPr lang="en-US" sz="4000" b="1" dirty="0">
                <a:solidFill>
                  <a:srgbClr val="FF0000"/>
                </a:solidFill>
                <a:latin typeface="HP001 4 hàng" panose="020B0603050302020204" pitchFamily="34" charset="0"/>
                <a:cs typeface="HP001 4 hang 1 ô ly" panose="020B0603050302020204" charset="0"/>
                <a:sym typeface="Arial"/>
              </a:rPr>
              <a:t> </a:t>
            </a:r>
            <a:r>
              <a:rPr lang="en-US" sz="4000" b="1" dirty="0" err="1">
                <a:solidFill>
                  <a:srgbClr val="FF0000"/>
                </a:solidFill>
                <a:latin typeface="HP001 4 hàng" panose="020B0603050302020204" pitchFamily="34" charset="0"/>
                <a:cs typeface="HP001 4 hang 1 ô ly" panose="020B0603050302020204" charset="0"/>
                <a:sym typeface="Arial"/>
              </a:rPr>
              <a:t>khảo</a:t>
            </a:r>
            <a:r>
              <a:rPr lang="en-US" sz="4000" b="1" dirty="0">
                <a:solidFill>
                  <a:srgbClr val="FF0000"/>
                </a:solidFill>
                <a:latin typeface="HP001 4 hàng" panose="020B0603050302020204" pitchFamily="34" charset="0"/>
                <a:cs typeface="HP001 4 hang 1 ô ly" panose="020B0603050302020204" charset="0"/>
                <a:sym typeface="Arial"/>
              </a:rPr>
              <a:t> 3</a:t>
            </a:r>
            <a:r>
              <a:rPr lang="vi-VN" sz="4000" b="1" dirty="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 Hôm thứ ba vừa rồi, sau giờ tan học, trời bỗng đổ cơn mưa. Em thấy bạn Tú không có áo mưa. Em liền rủ bạn đi chung áo mưa với mình. Dọc đường đi, chúng em nói chuyện với nhau rất vui vẻ. Bạn nói lời cảm ơn em. Khi về đến nhà, em rất vui vì mình đã giúp được bạn. </a:t>
            </a:r>
          </a:p>
        </p:txBody>
      </p:sp>
    </p:spTree>
    <p:extLst>
      <p:ext uri="{BB962C8B-B14F-4D97-AF65-F5344CB8AC3E}">
        <p14:creationId xmlns:p14="http://schemas.microsoft.com/office/powerpoint/2010/main" val="1976301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373</Words>
  <Application>Microsoft Office PowerPoint</Application>
  <PresentationFormat>Widescreen</PresentationFormat>
  <Paragraphs>22</Paragraphs>
  <Slides>10</Slides>
  <Notes>3</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10</vt:i4>
      </vt:variant>
    </vt:vector>
  </HeadingPairs>
  <TitlesOfParts>
    <vt:vector size="27" baseType="lpstr">
      <vt:lpstr>Arial</vt:lpstr>
      <vt:lpstr>Calibri</vt:lpstr>
      <vt:lpstr>Calibri Light</vt:lpstr>
      <vt:lpstr>HP001 4 hàng</vt:lpstr>
      <vt:lpstr>HP001 4 hang 1 ô ly</vt:lpstr>
      <vt:lpstr>Kalam</vt:lpstr>
      <vt:lpstr>Montserrat</vt:lpstr>
      <vt:lpstr>Times New Roman</vt:lpstr>
      <vt:lpstr>UTM Avo</vt:lpstr>
      <vt:lpstr>UTM Cookies</vt:lpstr>
      <vt:lpstr>UVN Ly Do</vt:lpstr>
      <vt:lpstr>小考拉体</vt:lpstr>
      <vt:lpstr>方正粗圆_GBK</vt:lpstr>
      <vt:lpstr>1_Doodle Sketchbook by Slidesgo</vt:lpstr>
      <vt:lpstr>2_Doodle Sketchbook by Slidesgo</vt:lpstr>
      <vt:lpstr>2_Office Theme</vt:lpstr>
      <vt:lpstr>3_Doodle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HP</cp:lastModifiedBy>
  <cp:revision>7</cp:revision>
  <dcterms:created xsi:type="dcterms:W3CDTF">2022-03-21T08:36:36Z</dcterms:created>
  <dcterms:modified xsi:type="dcterms:W3CDTF">2022-03-23T04:33:44Z</dcterms:modified>
</cp:coreProperties>
</file>