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9" r:id="rId2"/>
    <p:sldId id="259" r:id="rId3"/>
    <p:sldId id="265" r:id="rId4"/>
    <p:sldId id="291" r:id="rId5"/>
    <p:sldId id="266" r:id="rId6"/>
    <p:sldId id="285" r:id="rId7"/>
    <p:sldId id="286" r:id="rId8"/>
    <p:sldId id="292" r:id="rId9"/>
  </p:sldIdLst>
  <p:sldSz cx="12192000" cy="6858000"/>
  <p:notesSz cx="6858000" cy="9144000"/>
  <p:embeddedFontLst>
    <p:embeddedFont>
      <p:font typeface="等线 Light" panose="020B0604020202020204" charset="-122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字魂93号-萌趣小丸子" panose="020B0604020202020204" charset="-122"/>
      <p:regular r:id="rId17"/>
    </p:embeddedFont>
    <p:embeddedFont>
      <p:font typeface="等线" panose="020B0604020202020204" charset="-122"/>
      <p:regular r:id="rId18"/>
      <p:bold r:id="rId19"/>
    </p:embeddedFont>
  </p:embeddedFontLst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21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7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30" y="78"/>
      </p:cViewPr>
      <p:guideLst>
        <p:guide orient="horz" pos="1321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0" d="100"/>
          <a:sy n="60" d="100"/>
        </p:scale>
        <p:origin x="2333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6FB3C730-B9DA-4BFD-B5F5-F060801C50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088E24A-132C-49D3-AA8F-17FD27DBE6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6EBEA-54F6-4E63-81C7-8E88E26150BA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B43D5BE-8D3C-497A-BDDC-9841DDE272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E004CC0-B27B-4B83-8F05-235348745E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3FB5C-4630-44B9-B27F-DEEF918994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29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5922D-ADBE-427A-9394-9B4C72D4B2B4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D7156-2E32-4367-A02B-6FB984368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68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615D61-9321-4447-A702-2C19F10601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D351738-2306-4838-9CA5-BAE0E27BE3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67B02C1-67F9-471A-8514-1916F90E8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7F37-57DA-408B-A85F-F6A635C08032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E64D98-7B00-40AF-AA4F-43779AA5E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8DCB346-D0E1-4C5C-8A82-49A0A2586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72B3-2B16-4E85-9F0C-EA533BE0BA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812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A43EF7D2-FAB7-4390-9691-F0B3426919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70049" y="-2670048"/>
            <a:ext cx="6858000" cy="1219809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13F66D0-16D9-4775-B937-3797C9D9C23F}"/>
              </a:ext>
            </a:extLst>
          </p:cNvPr>
          <p:cNvSpPr/>
          <p:nvPr userDrawn="1"/>
        </p:nvSpPr>
        <p:spPr>
          <a:xfrm>
            <a:off x="185530" y="330751"/>
            <a:ext cx="11820940" cy="6196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959E5FC-CAC2-420A-AFCE-35E4822364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557304" cy="196132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B713D92-6239-4917-90DE-E56E4D6144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40794" y="1"/>
            <a:ext cx="1557304" cy="196132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16DE8CE-0266-4953-BF0D-230AF451DF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4166"/>
            <a:ext cx="1750141" cy="147383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737827C-0C10-4B8D-8C21-60449D904C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47956" y="5384166"/>
            <a:ext cx="1750141" cy="147383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D91BF31-02BB-4B98-A031-5AD1A7820FA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479" y="5384166"/>
            <a:ext cx="2247431" cy="151737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AA1E8F3-7FA4-4D3A-817B-773E7F182B6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84166"/>
            <a:ext cx="2247431" cy="151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9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A43EF7D2-FAB7-4390-9691-F0B3426919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70049" y="-2670048"/>
            <a:ext cx="6858000" cy="1219809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13F66D0-16D9-4775-B937-3797C9D9C23F}"/>
              </a:ext>
            </a:extLst>
          </p:cNvPr>
          <p:cNvSpPr/>
          <p:nvPr userDrawn="1"/>
        </p:nvSpPr>
        <p:spPr>
          <a:xfrm>
            <a:off x="185530" y="330751"/>
            <a:ext cx="11820940" cy="6196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959E5FC-CAC2-420A-AFCE-35E4822364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557304" cy="196132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B713D92-6239-4917-90DE-E56E4D6144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40794" y="1"/>
            <a:ext cx="1557304" cy="196132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16DE8CE-0266-4953-BF0D-230AF451DF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4166"/>
            <a:ext cx="1750141" cy="147383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737827C-0C10-4B8D-8C21-60449D904C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47956" y="5384166"/>
            <a:ext cx="1750141" cy="147383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D91BF31-02BB-4B98-A031-5AD1A7820FA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479" y="5384166"/>
            <a:ext cx="2247431" cy="151737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AA1E8F3-7FA4-4D3A-817B-773E7F182B6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84166"/>
            <a:ext cx="2247431" cy="151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4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A43EF7D2-FAB7-4390-9691-F0B3426919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70049" y="-2670048"/>
            <a:ext cx="6858000" cy="1219809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13F66D0-16D9-4775-B937-3797C9D9C23F}"/>
              </a:ext>
            </a:extLst>
          </p:cNvPr>
          <p:cNvSpPr/>
          <p:nvPr userDrawn="1"/>
        </p:nvSpPr>
        <p:spPr>
          <a:xfrm>
            <a:off x="185530" y="330751"/>
            <a:ext cx="11820940" cy="6196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959E5FC-CAC2-420A-AFCE-35E4822364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557304" cy="196132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B713D92-6239-4917-90DE-E56E4D6144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40794" y="1"/>
            <a:ext cx="1557304" cy="196132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16DE8CE-0266-4953-BF0D-230AF451DF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4166"/>
            <a:ext cx="1750141" cy="147383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737827C-0C10-4B8D-8C21-60449D904C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47956" y="5384166"/>
            <a:ext cx="1750141" cy="147383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D91BF31-02BB-4B98-A031-5AD1A7820FA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479" y="5384166"/>
            <a:ext cx="2247431" cy="151737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AA1E8F3-7FA4-4D3A-817B-773E7F182B6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84166"/>
            <a:ext cx="2247431" cy="151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89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A43EF7D2-FAB7-4390-9691-F0B3426919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70049" y="-2670048"/>
            <a:ext cx="6858000" cy="1219809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13F66D0-16D9-4775-B937-3797C9D9C23F}"/>
              </a:ext>
            </a:extLst>
          </p:cNvPr>
          <p:cNvSpPr/>
          <p:nvPr userDrawn="1"/>
        </p:nvSpPr>
        <p:spPr>
          <a:xfrm>
            <a:off x="185530" y="330751"/>
            <a:ext cx="11820940" cy="6196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959E5FC-CAC2-420A-AFCE-35E4822364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557304" cy="196132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B713D92-6239-4917-90DE-E56E4D6144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40794" y="1"/>
            <a:ext cx="1557304" cy="196132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16DE8CE-0266-4953-BF0D-230AF451DF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4166"/>
            <a:ext cx="1750141" cy="147383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737827C-0C10-4B8D-8C21-60449D904C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47956" y="5384166"/>
            <a:ext cx="1750141" cy="147383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D91BF31-02BB-4B98-A031-5AD1A7820FA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479" y="5384166"/>
            <a:ext cx="2247431" cy="151737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AA1E8F3-7FA4-4D3A-817B-773E7F182B6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84166"/>
            <a:ext cx="2247431" cy="151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3DC1A-57EF-4BC6-962B-42B418AC1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760A17D-B263-433D-B105-927560DBE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6BB83DF-80AA-4E82-B71E-979953119F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7F27053-EC90-4258-A0E8-D33260FB6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7F37-57DA-408B-A85F-F6A635C08032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CAC7CE1-A63B-4311-943C-AC796BFEE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BA7322C-3F17-4BDB-8976-EC5C63D45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72B3-2B16-4E85-9F0C-EA533BE0BA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79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D72ADE-595F-4E9D-8BE7-5F3A3E689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F7EF911-8759-41B0-97CF-9FC2466D99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4A37C61-CA5D-4152-B914-B561746A83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9FF83EA-D353-422A-AED8-0B6979BAC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7F37-57DA-408B-A85F-F6A635C08032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9D61AEC-9712-492B-B639-AADE4B0A1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1F8E077-36D4-4148-A37F-89D2F78A8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72B3-2B16-4E85-9F0C-EA533BE0BA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067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9A3CDD-3AE7-47EF-AECF-C888C270F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EE6251C-1A58-4B6A-87E4-A6DC5071DB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E0BD8E-5658-4F86-9B7C-80D25B8CA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7F37-57DA-408B-A85F-F6A635C08032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371899-BF29-4DB5-9DD2-C44E327A6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C1684E-DBBD-40E7-ACC5-57BED9FAB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72B3-2B16-4E85-9F0C-EA533BE0BA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28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B213F77-4A70-48B7-89A4-1DCAE36A1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E1CA5EF-8255-489C-AF76-7A864BCE4F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EF7CFC-9BDC-4976-A3F0-205D8C5F8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7F37-57DA-408B-A85F-F6A635C08032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0E9514-6D81-4D6C-97DC-6F18D91B6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9E10678-BDE2-487C-AB31-CBC73043E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72B3-2B16-4E85-9F0C-EA533BE0BA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8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69EAAD-2179-4600-91F2-75F4AC73A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AE9BD6D-D386-4AE3-A7D8-960BF4561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538891-461F-432F-BC63-A6302CDB6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7F37-57DA-408B-A85F-F6A635C08032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CFF1FCE-9B5D-4DD5-A7EF-EC87C694A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96AD00-5E43-4C29-A16B-79147F9E4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72B3-2B16-4E85-9F0C-EA533BE0BA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412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53DA2B-4CAD-4F54-A40E-15EC48437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D21B583-A4AE-4D4F-B995-30AD6C88D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650F86-E370-400C-A74F-FFB1082ED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7F37-57DA-408B-A85F-F6A635C08032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C1F9F1-66D4-4687-B7B1-8E8F38751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7ABBD63-5E3B-4988-983D-8F6A3E48D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72B3-2B16-4E85-9F0C-EA533BE0BA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933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D8BD21-EBFB-416B-BF2E-0E9C79DF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386379E-1469-4CA5-866C-9A49B349B0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75288E7-7E48-420F-9636-412AC14F7F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9E2917D-A22B-4E84-B584-F27295633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7F37-57DA-408B-A85F-F6A635C08032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A8F7759-588B-4B20-B159-620572035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B8835D2-AA7D-44B6-83F9-4EFD80323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72B3-2B16-4E85-9F0C-EA533BE0BA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754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6879FA-9EF5-470E-9458-B133ABF0C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DD0463-1E34-4316-BAFB-811FF8187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0C2A903-F609-47B9-ABAE-5FE88D9DE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3F1AC3B-9F15-44DE-BC87-C7D3F6C866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2A8BBFC-F98C-45DA-B0BE-51737306E3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09CCDED-03D8-4C14-AE83-ED5C6217B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7F37-57DA-408B-A85F-F6A635C08032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B2FF8DD-F2E7-4060-9EB7-7AC0F6EB3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621C49B-ACB9-4E4E-AAB8-8D405C8C3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72B3-2B16-4E85-9F0C-EA533BE0BA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328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AD10EF-2C79-4100-B79A-61889A820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61FCC2A-6BD5-49C3-A5F3-9FFCB6B8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7F37-57DA-408B-A85F-F6A635C08032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BEAF098-6D98-4638-8300-28280D685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215777A-132D-4BED-8645-D08D70659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72B3-2B16-4E85-9F0C-EA533BE0BA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918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A43EF7D2-FAB7-4390-9691-F0B3426919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70049" y="-2670048"/>
            <a:ext cx="6858000" cy="1219809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13F66D0-16D9-4775-B937-3797C9D9C23F}"/>
              </a:ext>
            </a:extLst>
          </p:cNvPr>
          <p:cNvSpPr/>
          <p:nvPr userDrawn="1"/>
        </p:nvSpPr>
        <p:spPr>
          <a:xfrm>
            <a:off x="185530" y="330751"/>
            <a:ext cx="11820940" cy="6196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959E5FC-CAC2-420A-AFCE-35E4822364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557304" cy="196132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B713D92-6239-4917-90DE-E56E4D6144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40794" y="1"/>
            <a:ext cx="1557304" cy="196132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16DE8CE-0266-4953-BF0D-230AF451DF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4166"/>
            <a:ext cx="1750141" cy="147383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737827C-0C10-4B8D-8C21-60449D904C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47956" y="5384166"/>
            <a:ext cx="1750141" cy="147383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D91BF31-02BB-4B98-A031-5AD1A7820FA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479" y="5384166"/>
            <a:ext cx="2247431" cy="151737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AA1E8F3-7FA4-4D3A-817B-773E7F182B6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84166"/>
            <a:ext cx="2247431" cy="151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A43EF7D2-FAB7-4390-9691-F0B3426919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70049" y="-2670048"/>
            <a:ext cx="6858000" cy="1219809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13F66D0-16D9-4775-B937-3797C9D9C23F}"/>
              </a:ext>
            </a:extLst>
          </p:cNvPr>
          <p:cNvSpPr/>
          <p:nvPr userDrawn="1"/>
        </p:nvSpPr>
        <p:spPr>
          <a:xfrm>
            <a:off x="185530" y="330751"/>
            <a:ext cx="11820940" cy="6196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959E5FC-CAC2-420A-AFCE-35E4822364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557304" cy="196132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B713D92-6239-4917-90DE-E56E4D6144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40794" y="1"/>
            <a:ext cx="1557304" cy="196132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16DE8CE-0266-4953-BF0D-230AF451DF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4166"/>
            <a:ext cx="1750141" cy="147383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737827C-0C10-4B8D-8C21-60449D904C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47956" y="5384166"/>
            <a:ext cx="1750141" cy="147383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D91BF31-02BB-4B98-A031-5AD1A7820FA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479" y="5384166"/>
            <a:ext cx="2247431" cy="151737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AA1E8F3-7FA4-4D3A-817B-773E7F182B6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84166"/>
            <a:ext cx="2247431" cy="151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84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A43EF7D2-FAB7-4390-9691-F0B3426919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70049" y="-2670048"/>
            <a:ext cx="6858000" cy="1219809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13F66D0-16D9-4775-B937-3797C9D9C23F}"/>
              </a:ext>
            </a:extLst>
          </p:cNvPr>
          <p:cNvSpPr/>
          <p:nvPr userDrawn="1"/>
        </p:nvSpPr>
        <p:spPr>
          <a:xfrm>
            <a:off x="185530" y="330751"/>
            <a:ext cx="11820940" cy="6196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959E5FC-CAC2-420A-AFCE-35E4822364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557304" cy="196132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B713D92-6239-4917-90DE-E56E4D6144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40794" y="1"/>
            <a:ext cx="1557304" cy="196132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16DE8CE-0266-4953-BF0D-230AF451DF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4166"/>
            <a:ext cx="1750141" cy="147383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737827C-0C10-4B8D-8C21-60449D904C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47956" y="5384166"/>
            <a:ext cx="1750141" cy="147383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D91BF31-02BB-4B98-A031-5AD1A7820FA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479" y="5384166"/>
            <a:ext cx="2247431" cy="151737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AA1E8F3-7FA4-4D3A-817B-773E7F182B6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84166"/>
            <a:ext cx="2247431" cy="151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09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E0DA923-E6D6-481B-8837-BEFC147C7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AE267BE-17F3-4064-B320-6C7F3A844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8C46D4-1279-467E-8EB7-0F7A7A1C97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47F37-57DA-408B-A85F-F6A635C08032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89BED0-0048-4F02-A99E-083E532A28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E28F5F-C6B4-4573-AF38-B092CEC2E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572B3-2B16-4E85-9F0C-EA533BE0BA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6068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3" r:id="rId8"/>
    <p:sldLayoutId id="2147483662" r:id="rId9"/>
    <p:sldLayoutId id="2147483661" r:id="rId10"/>
    <p:sldLayoutId id="2147483660" r:id="rId11"/>
    <p:sldLayoutId id="2147483665" r:id="rId12"/>
    <p:sldLayoutId id="2147483664" r:id="rId13"/>
    <p:sldLayoutId id="2147483656" r:id="rId14"/>
    <p:sldLayoutId id="214748365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7" Type="http://schemas.openxmlformats.org/officeDocument/2006/relationships/image" Target="../media/image9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B3A2A6F-BF74-4A71-B755-78EAFA0C1F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" r="27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D1F0F10-21AD-4505-88BC-3A3BC684AA0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3120" r="98640">
                        <a14:foregroundMark x1="11200" y1="20240" x2="13080" y2="58960"/>
                        <a14:foregroundMark x1="13080" y1="58960" x2="19720" y2="69400"/>
                        <a14:foregroundMark x1="19720" y1="69400" x2="54160" y2="74400"/>
                        <a14:foregroundMark x1="54160" y1="74400" x2="76560" y2="74120"/>
                        <a14:foregroundMark x1="76560" y1="74120" x2="83560" y2="62920"/>
                        <a14:foregroundMark x1="83560" y1="62920" x2="74360" y2="50520"/>
                        <a14:foregroundMark x1="74360" y1="50520" x2="56360" y2="39120"/>
                        <a14:foregroundMark x1="56360" y1="39120" x2="47320" y2="39280"/>
                        <a14:foregroundMark x1="88560" y1="73840" x2="98640" y2="80120"/>
                        <a14:foregroundMark x1="98640" y1="80120" x2="98640" y2="80120"/>
                        <a14:foregroundMark x1="7400" y1="68440" x2="3120" y2="6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100" y="5269529"/>
            <a:ext cx="1261900" cy="1261900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EB5FA7AF-DAAC-4936-BED6-EE90506256F1}"/>
              </a:ext>
            </a:extLst>
          </p:cNvPr>
          <p:cNvSpPr txBox="1">
            <a:spLocks/>
          </p:cNvSpPr>
          <p:nvPr/>
        </p:nvSpPr>
        <p:spPr>
          <a:xfrm>
            <a:off x="7236591" y="782287"/>
            <a:ext cx="4624483" cy="10956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5400" b="1" dirty="0" smtClean="0">
                <a:solidFill>
                  <a:schemeClr val="bg1"/>
                </a:solidFill>
                <a:latin typeface="字魂93号-萌趣小丸子" panose="00000500000000000000" pitchFamily="2" charset="-122"/>
                <a:ea typeface="字魂93号-萌趣小丸子" panose="00000500000000000000" pitchFamily="2" charset="-122"/>
                <a:sym typeface="字魂93号-萌趣小丸子" panose="00000500000000000000" pitchFamily="2" charset="-122"/>
              </a:rPr>
              <a:t>Chào mừng các em đến với tiết học Tiếng Việt</a:t>
            </a:r>
            <a:endParaRPr lang="en-US" altLang="zh-CN" sz="5400" dirty="0">
              <a:solidFill>
                <a:schemeClr val="bg1"/>
              </a:solidFill>
              <a:latin typeface="字魂93号-萌趣小丸子" panose="00000500000000000000" pitchFamily="2" charset="-122"/>
              <a:ea typeface="字魂93号-萌趣小丸子" panose="00000500000000000000" pitchFamily="2" charset="-122"/>
              <a:sym typeface="字魂93号-萌趣小丸子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335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42CA1D06-DD56-4F27-9795-1B0FBC17E6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" r="27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7940365E-C12D-4461-8A98-86E94C12BA4B}"/>
              </a:ext>
            </a:extLst>
          </p:cNvPr>
          <p:cNvCxnSpPr>
            <a:cxnSpLocks/>
          </p:cNvCxnSpPr>
          <p:nvPr/>
        </p:nvCxnSpPr>
        <p:spPr>
          <a:xfrm>
            <a:off x="10177435" y="4994011"/>
            <a:ext cx="10918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410788" y="698863"/>
            <a:ext cx="9431383" cy="5460274"/>
          </a:xfrm>
          <a:prstGeom prst="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6DCDB56-1418-4782-92E8-2A5A6A1BA8EA}"/>
              </a:ext>
            </a:extLst>
          </p:cNvPr>
          <p:cNvSpPr txBox="1"/>
          <p:nvPr/>
        </p:nvSpPr>
        <p:spPr>
          <a:xfrm>
            <a:off x="1948323" y="2463520"/>
            <a:ext cx="85791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800" b="1" dirty="0" smtClean="0">
                <a:latin typeface="Arial" panose="020B0604020202020204" pitchFamily="34" charset="0"/>
                <a:ea typeface="字魂93号-萌趣小丸子" panose="00000500000000000000" pitchFamily="2" charset="-122"/>
                <a:cs typeface="Arial" panose="020B0604020202020204" pitchFamily="34" charset="0"/>
                <a:sym typeface="字魂93号-萌趣小丸子" panose="00000500000000000000" pitchFamily="2" charset="-122"/>
              </a:rPr>
              <a:t>Mở rộng vốn từ về ngày Tết; </a:t>
            </a:r>
          </a:p>
          <a:p>
            <a:pPr algn="ctr">
              <a:lnSpc>
                <a:spcPct val="150000"/>
              </a:lnSpc>
            </a:pPr>
            <a:r>
              <a:rPr lang="en-US" altLang="zh-CN" sz="4800" b="1" dirty="0" smtClean="0">
                <a:latin typeface="Arial" panose="020B0604020202020204" pitchFamily="34" charset="0"/>
                <a:ea typeface="字魂93号-萌趣小丸子" panose="00000500000000000000" pitchFamily="2" charset="-122"/>
                <a:cs typeface="Arial" panose="020B0604020202020204" pitchFamily="34" charset="0"/>
                <a:sym typeface="字魂93号-萌趣小丸子" panose="00000500000000000000" pitchFamily="2" charset="-122"/>
              </a:rPr>
              <a:t>Dấu chấm, dấu chấm hỏi</a:t>
            </a:r>
            <a:endParaRPr lang="zh-CN" altLang="en-US" sz="4800" b="1" dirty="0">
              <a:latin typeface="Arial" panose="020B0604020202020204" pitchFamily="34" charset="0"/>
              <a:ea typeface="字魂93号-萌趣小丸子" panose="00000500000000000000" pitchFamily="2" charset="-122"/>
              <a:cs typeface="Arial" panose="020B0604020202020204" pitchFamily="34" charset="0"/>
              <a:sym typeface="字魂93号-萌趣小丸子" panose="00000500000000000000" pitchFamily="2" charset="-122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EB5FA7AF-DAAC-4936-BED6-EE90506256F1}"/>
              </a:ext>
            </a:extLst>
          </p:cNvPr>
          <p:cNvSpPr txBox="1">
            <a:spLocks/>
          </p:cNvSpPr>
          <p:nvPr/>
        </p:nvSpPr>
        <p:spPr>
          <a:xfrm>
            <a:off x="4083972" y="1367872"/>
            <a:ext cx="4955409" cy="10956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5400" b="1" dirty="0" smtClean="0">
                <a:latin typeface="字魂93号-萌趣小丸子" panose="00000500000000000000" pitchFamily="2" charset="-122"/>
                <a:ea typeface="字魂93号-萌趣小丸子" panose="00000500000000000000" pitchFamily="2" charset="-122"/>
                <a:sym typeface="字魂93号-萌趣小丸子" panose="00000500000000000000" pitchFamily="2" charset="-122"/>
              </a:rPr>
              <a:t>Tiếng Việt</a:t>
            </a:r>
            <a:endParaRPr lang="en-US" altLang="zh-CN" sz="5400" dirty="0">
              <a:latin typeface="字魂93号-萌趣小丸子" panose="00000500000000000000" pitchFamily="2" charset="-122"/>
              <a:ea typeface="字魂93号-萌趣小丸子" panose="00000500000000000000" pitchFamily="2" charset="-122"/>
              <a:sym typeface="字魂93号-萌趣小丸子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87220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5FA7AF-DAAC-4936-BED6-EE90506256F1}"/>
              </a:ext>
            </a:extLst>
          </p:cNvPr>
          <p:cNvSpPr txBox="1">
            <a:spLocks/>
          </p:cNvSpPr>
          <p:nvPr/>
        </p:nvSpPr>
        <p:spPr>
          <a:xfrm>
            <a:off x="949641" y="570767"/>
            <a:ext cx="7998413" cy="10956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Quan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sát tranh và thực hiện các yêu cầu:</a:t>
            </a:r>
            <a:endParaRPr lang="en-US" altLang="zh-CN" sz="3600" dirty="0">
              <a:solidFill>
                <a:srgbClr val="C91F29"/>
              </a:solidFill>
              <a:latin typeface="Times New Roman" panose="02020603050405020304" pitchFamily="18" charset="0"/>
              <a:ea typeface="字魂93号-萌趣小丸子" panose="00000500000000000000" pitchFamily="2" charset="-122"/>
              <a:cs typeface="Times New Roman" panose="02020603050405020304" pitchFamily="18" charset="0"/>
              <a:sym typeface="字魂93号-萌趣小丸子" panose="00000500000000000000" pitchFamily="2" charset="-12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93333" y="1156286"/>
            <a:ext cx="103597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Tìm từ ngữ chỉ sự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Tìm từ ngữ chỉ hoạt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Sắp xếp các hoạt động theo trình tự của việc làm bánh chưng. 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uyện tập trang 21 -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856" y="3252926"/>
            <a:ext cx="6406514" cy="317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489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5FA7AF-DAAC-4936-BED6-EE90506256F1}"/>
              </a:ext>
            </a:extLst>
          </p:cNvPr>
          <p:cNvSpPr txBox="1">
            <a:spLocks/>
          </p:cNvSpPr>
          <p:nvPr/>
        </p:nvSpPr>
        <p:spPr>
          <a:xfrm>
            <a:off x="1446029" y="218069"/>
            <a:ext cx="7998413" cy="10956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1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Quan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sát tranh và thực hiện các yêu cầu: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C91F29"/>
              </a:solidFill>
              <a:effectLst/>
              <a:uLnTx/>
              <a:uFillTx/>
              <a:latin typeface="Times New Roman" panose="02020603050405020304" pitchFamily="18" charset="0"/>
              <a:ea typeface="字魂93号-萌趣小丸子" panose="00000500000000000000" pitchFamily="2" charset="-122"/>
              <a:cs typeface="Times New Roman" panose="02020603050405020304" pitchFamily="18" charset="0"/>
              <a:sym typeface="字魂93号-萌趣小丸子" panose="00000500000000000000" pitchFamily="2" charset="-12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93333" y="707666"/>
            <a:ext cx="42755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Tìm từ ngữ chỉ sự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Mẫu: lá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6" name="Picture 2" descr="Luyện tập trang 21 -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83" y="4114234"/>
            <a:ext cx="5532050" cy="274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>
          <a:xfrm>
            <a:off x="7871049" y="4535327"/>
            <a:ext cx="1014549" cy="11756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989884" y="5447210"/>
            <a:ext cx="1744710" cy="14107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24079" y="752670"/>
            <a:ext cx="6096000" cy="130753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Tìm từ ngữ chỉ hoạt động.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Mẫu: lau lá dong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122" name="TextBox3" r:id="rId2" imgW="4410000" imgH="1857240"/>
        </mc:Choice>
        <mc:Fallback>
          <p:control name="TextBox3" r:id="rId2" imgW="4410000" imgH="1857240">
            <p:pic>
              <p:nvPicPr>
                <p:cNvPr id="8" name="TextBox3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83771" y="2092661"/>
                  <a:ext cx="4415245" cy="1859429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23" name="TextBox1" r:id="rId3" imgW="4419720" imgH="1857240"/>
        </mc:Choice>
        <mc:Fallback>
          <p:control name="TextBox1" r:id="rId3" imgW="4419720" imgH="1857240">
            <p:pic>
              <p:nvPicPr>
                <p:cNvPr id="9" name="TextBox1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555510" y="2061023"/>
                  <a:ext cx="4415245" cy="1859429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234472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21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EB5FA7AF-DAAC-4936-BED6-EE90506256F1}"/>
              </a:ext>
            </a:extLst>
          </p:cNvPr>
          <p:cNvSpPr txBox="1">
            <a:spLocks/>
          </p:cNvSpPr>
          <p:nvPr/>
        </p:nvSpPr>
        <p:spPr>
          <a:xfrm>
            <a:off x="949641" y="570767"/>
            <a:ext cx="7998413" cy="10956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Quan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sát tranh và thực hiện các yêu cầu:</a:t>
            </a:r>
            <a:endParaRPr lang="en-US" altLang="zh-CN" sz="3600" dirty="0">
              <a:solidFill>
                <a:srgbClr val="C91F29"/>
              </a:solidFill>
              <a:latin typeface="Times New Roman" panose="02020603050405020304" pitchFamily="18" charset="0"/>
              <a:ea typeface="字魂93号-萌趣小丸子" panose="00000500000000000000" pitchFamily="2" charset="-122"/>
              <a:cs typeface="Times New Roman" panose="02020603050405020304" pitchFamily="18" charset="0"/>
              <a:sym typeface="字魂93号-萌趣小丸子" panose="00000500000000000000" pitchFamily="2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9641" y="1263251"/>
            <a:ext cx="106252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 xếp các hoạt động theo trình tự của việc làm bánh chưng: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86A156-FB11-5F48-8DEA-1646841EFB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343" b="1221"/>
          <a:stretch/>
        </p:blipFill>
        <p:spPr>
          <a:xfrm>
            <a:off x="4859228" y="1871711"/>
            <a:ext cx="1791675" cy="1557542"/>
          </a:xfrm>
          <a:prstGeom prst="roundRect">
            <a:avLst>
              <a:gd name="adj" fmla="val 19583"/>
            </a:avLst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ADDE6F-2624-A040-AEA2-D58E129635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2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98073" y="1980568"/>
            <a:ext cx="2034044" cy="13681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CAB6BF-CA92-F144-ADDB-10ADA4D713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78525" y="3905818"/>
            <a:ext cx="2041864" cy="115113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FBB4245-D4D2-A44B-89DE-27FEC4BAD2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46930" y="3808828"/>
            <a:ext cx="1581782" cy="1239775"/>
          </a:xfrm>
          <a:prstGeom prst="rect">
            <a:avLst/>
          </a:prstGeom>
        </p:spPr>
      </p:pic>
      <p:sp>
        <p:nvSpPr>
          <p:cNvPr id="18" name="Rectangle: Rounded Corners 5">
            <a:extLst>
              <a:ext uri="{FF2B5EF4-FFF2-40B4-BE49-F238E27FC236}">
                <a16:creationId xmlns:a16="http://schemas.microsoft.com/office/drawing/2014/main" id="{2D0BB735-1A20-E147-94DE-A7ED55422422}"/>
              </a:ext>
            </a:extLst>
          </p:cNvPr>
          <p:cNvSpPr/>
          <p:nvPr/>
        </p:nvSpPr>
        <p:spPr>
          <a:xfrm>
            <a:off x="2924524" y="3349458"/>
            <a:ext cx="1046161" cy="309108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Gói bánh</a:t>
            </a:r>
          </a:p>
        </p:txBody>
      </p:sp>
      <p:sp>
        <p:nvSpPr>
          <p:cNvPr id="19" name="Rectangle: Rounded Corners 5">
            <a:extLst>
              <a:ext uri="{FF2B5EF4-FFF2-40B4-BE49-F238E27FC236}">
                <a16:creationId xmlns:a16="http://schemas.microsoft.com/office/drawing/2014/main" id="{5C530CB9-A3D9-8045-B4DE-E9DC8248BD18}"/>
              </a:ext>
            </a:extLst>
          </p:cNvPr>
          <p:cNvSpPr/>
          <p:nvPr/>
        </p:nvSpPr>
        <p:spPr>
          <a:xfrm>
            <a:off x="5279429" y="3458418"/>
            <a:ext cx="1046161" cy="309108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Vớt</a:t>
            </a:r>
            <a:r>
              <a:rPr kumimoji="0" lang="vi-VN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bánh</a:t>
            </a:r>
          </a:p>
        </p:txBody>
      </p:sp>
      <p:sp>
        <p:nvSpPr>
          <p:cNvPr id="20" name="Rectangle: Rounded Corners 5">
            <a:extLst>
              <a:ext uri="{FF2B5EF4-FFF2-40B4-BE49-F238E27FC236}">
                <a16:creationId xmlns:a16="http://schemas.microsoft.com/office/drawing/2014/main" id="{71E9200C-1450-4B4E-AF66-F4CB39C6E54E}"/>
              </a:ext>
            </a:extLst>
          </p:cNvPr>
          <p:cNvSpPr/>
          <p:nvPr/>
        </p:nvSpPr>
        <p:spPr>
          <a:xfrm>
            <a:off x="7242357" y="3464238"/>
            <a:ext cx="1265855" cy="309108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Rửa lá dong</a:t>
            </a:r>
            <a:endParaRPr kumimoji="0" lang="vi-VN" sz="1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: Rounded Corners 5">
            <a:extLst>
              <a:ext uri="{FF2B5EF4-FFF2-40B4-BE49-F238E27FC236}">
                <a16:creationId xmlns:a16="http://schemas.microsoft.com/office/drawing/2014/main" id="{F97D9089-3136-8046-A5D3-5CE85ACAE2EA}"/>
              </a:ext>
            </a:extLst>
          </p:cNvPr>
          <p:cNvSpPr/>
          <p:nvPr/>
        </p:nvSpPr>
        <p:spPr>
          <a:xfrm>
            <a:off x="4068123" y="5109021"/>
            <a:ext cx="1492508" cy="342945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Lau lá dong</a:t>
            </a:r>
          </a:p>
        </p:txBody>
      </p:sp>
      <p:sp>
        <p:nvSpPr>
          <p:cNvPr id="22" name="Rectangle: Rounded Corners 5">
            <a:extLst>
              <a:ext uri="{FF2B5EF4-FFF2-40B4-BE49-F238E27FC236}">
                <a16:creationId xmlns:a16="http://schemas.microsoft.com/office/drawing/2014/main" id="{C38F210C-7B38-7D4A-B085-242C9094DD01}"/>
              </a:ext>
            </a:extLst>
          </p:cNvPr>
          <p:cNvSpPr/>
          <p:nvPr/>
        </p:nvSpPr>
        <p:spPr>
          <a:xfrm>
            <a:off x="6596234" y="5105856"/>
            <a:ext cx="1150777" cy="309108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Luộc bánh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A389273-9D23-D14F-B024-33A72B81B887}"/>
              </a:ext>
            </a:extLst>
          </p:cNvPr>
          <p:cNvSpPr/>
          <p:nvPr/>
        </p:nvSpPr>
        <p:spPr>
          <a:xfrm>
            <a:off x="2620451" y="6116525"/>
            <a:ext cx="426758" cy="3918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546E8C3-A6E8-9D46-8C6C-320D4E84B806}"/>
              </a:ext>
            </a:extLst>
          </p:cNvPr>
          <p:cNvSpPr/>
          <p:nvPr/>
        </p:nvSpPr>
        <p:spPr>
          <a:xfrm>
            <a:off x="4375798" y="6116525"/>
            <a:ext cx="384461" cy="3918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A95DDB6-9803-4D4F-B406-DC2DEAB36046}"/>
              </a:ext>
            </a:extLst>
          </p:cNvPr>
          <p:cNvSpPr/>
          <p:nvPr/>
        </p:nvSpPr>
        <p:spPr>
          <a:xfrm>
            <a:off x="5984729" y="6161217"/>
            <a:ext cx="397234" cy="38455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0DB1C6C-79B5-D541-8CD7-4033B7DF0782}"/>
              </a:ext>
            </a:extLst>
          </p:cNvPr>
          <p:cNvSpPr/>
          <p:nvPr/>
        </p:nvSpPr>
        <p:spPr>
          <a:xfrm>
            <a:off x="7797267" y="6161217"/>
            <a:ext cx="418882" cy="3812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43C9A1F-4CA2-6D44-9046-8C1BA3F4A49F}"/>
              </a:ext>
            </a:extLst>
          </p:cNvPr>
          <p:cNvSpPr/>
          <p:nvPr/>
        </p:nvSpPr>
        <p:spPr>
          <a:xfrm>
            <a:off x="9421546" y="6118410"/>
            <a:ext cx="435141" cy="42918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A143B5D-E056-4945-9B2D-1082B71F9B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4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89638" y="1830350"/>
            <a:ext cx="1858818" cy="1368136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85C51E72-F0CB-E346-9B6D-EF4A45952A40}"/>
              </a:ext>
            </a:extLst>
          </p:cNvPr>
          <p:cNvSpPr/>
          <p:nvPr/>
        </p:nvSpPr>
        <p:spPr>
          <a:xfrm>
            <a:off x="4623202" y="3882141"/>
            <a:ext cx="1199778" cy="2672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60779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6 L -0.4177 0.3307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0.0169 L -0.01992 0.0888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3" y="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7 L 0.22526 0.3474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63" y="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.00926 L 0.06367 0.087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0.30716 0.3268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96" y="1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9485" y="720581"/>
            <a:ext cx="9593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đáp về việc thường làm trong dịp Tết. Viết vào vở một câu hỏi và một câu trả lời. </a:t>
            </a:r>
            <a:endParaRPr lang="en-US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09485" y="1803414"/>
            <a:ext cx="9695544" cy="1502201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Mẫu: 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Bạn thường làm gì vào dịp Tết?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Vào dịp Tết, mình thường đi thăm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 hàng.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Tỷ lệ gạo đỗ gói bánh chưng bao nhiêu là chuẩn nhất để bánh ngon? Máy chế  biến thực phẩm – Cơ Khí Viễn Đô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Cách gói bánh chưng vuông vắn và đơn giản dành cho bạ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Chia Sẻ Mẹo Hay: Cách Gói Bánh Chưng Vuông Vắn Cho Ngày Tết"/>
          <p:cNvSpPr>
            <a:spLocks noChangeAspect="1" noChangeArrowheads="1"/>
          </p:cNvSpPr>
          <p:nvPr/>
        </p:nvSpPr>
        <p:spPr bwMode="auto">
          <a:xfrm>
            <a:off x="460374" y="160337"/>
            <a:ext cx="2394169" cy="239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4" name="Picture 8" descr="Học Làm Bánh Chưng Ai Nhìn Cũng Ư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228" y="3537174"/>
            <a:ext cx="2057400" cy="2228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0" descr="Trốn Tết đi du lịch hay về quê thăm ông bà? - Câu trả lời của anh Chánh Văn  được nhiều người tâm đắc - DKN New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Những lời chúc Tết dành tặng ông bà, cha mẹ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10" name="Picture 14" descr="Những lời chúc Tết ông bà hay và ý nghĩa | Lịch nghỉ tết 2022, Tết Nguyên  Đán, Âm Lịch 2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996" y="4379395"/>
            <a:ext cx="2466975" cy="1847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6" descr="Mẹo dọn dẹp nhà cửa đón Tết nhanh gọn sạch sẽ - Vntrip.v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14" name="Picture 18" descr="6 Cách Dọn Dẹp Nhà Cửa Nhanh, Gọn Gàng Và Sạch Sẽ - bTask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257" y="3780061"/>
            <a:ext cx="2619375" cy="1743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Sa Ðéc nhộn nhịp mùa hoa Tết - Báo Nhân Dâ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600" y="3780061"/>
            <a:ext cx="2819400" cy="1619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01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04571" y="2341994"/>
            <a:ext cx="91585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Tết bạn thường làm gì? </a:t>
            </a:r>
          </a:p>
          <a:p>
            <a:pPr algn="just"/>
            <a:r>
              <a:rPr lang="vi-V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Tớ dọn nhà cùng mẹ, đi mua hoa đào cùng bố. </a:t>
            </a:r>
          </a:p>
          <a:p>
            <a:pPr algn="just"/>
            <a:r>
              <a:rPr lang="vi-V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Ngày mùng 1 Tết, bạn thường đi đâu? </a:t>
            </a:r>
          </a:p>
          <a:p>
            <a:pPr algn="just"/>
            <a:r>
              <a:rPr lang="vi-V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Tớ cùng bố mẹ đi chúc Tết ông bà. </a:t>
            </a:r>
          </a:p>
        </p:txBody>
      </p:sp>
      <p:sp>
        <p:nvSpPr>
          <p:cNvPr id="3" name="Rectangle 2"/>
          <p:cNvSpPr/>
          <p:nvPr/>
        </p:nvSpPr>
        <p:spPr>
          <a:xfrm>
            <a:off x="1582057" y="464235"/>
            <a:ext cx="91585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 - đáp về việc thường làm trong dịp Tết. Viết vào vở một câu hỏi và một câu trả lời.</a:t>
            </a:r>
            <a:endParaRPr lang="en-US" sz="3200"/>
          </a:p>
        </p:txBody>
      </p:sp>
      <p:sp>
        <p:nvSpPr>
          <p:cNvPr id="4" name="Cloud 3"/>
          <p:cNvSpPr/>
          <p:nvPr/>
        </p:nvSpPr>
        <p:spPr>
          <a:xfrm>
            <a:off x="856343" y="1857829"/>
            <a:ext cx="10232571" cy="3236686"/>
          </a:xfrm>
          <a:prstGeom prst="cloud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5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B3A2A6F-BF74-4A71-B755-78EAFA0C1F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" r="27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D1F0F10-21AD-4505-88BC-3A3BC684AA0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3120" r="98640">
                        <a14:foregroundMark x1="11200" y1="20240" x2="13080" y2="58960"/>
                        <a14:foregroundMark x1="13080" y1="58960" x2="19720" y2="69400"/>
                        <a14:foregroundMark x1="19720" y1="69400" x2="54160" y2="74400"/>
                        <a14:foregroundMark x1="54160" y1="74400" x2="76560" y2="74120"/>
                        <a14:foregroundMark x1="76560" y1="74120" x2="83560" y2="62920"/>
                        <a14:foregroundMark x1="83560" y1="62920" x2="74360" y2="50520"/>
                        <a14:foregroundMark x1="74360" y1="50520" x2="56360" y2="39120"/>
                        <a14:foregroundMark x1="56360" y1="39120" x2="47320" y2="39280"/>
                        <a14:foregroundMark x1="88560" y1="73840" x2="98640" y2="80120"/>
                        <a14:foregroundMark x1="98640" y1="80120" x2="98640" y2="80120"/>
                        <a14:foregroundMark x1="7400" y1="68440" x2="3120" y2="6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100" y="5269529"/>
            <a:ext cx="1261900" cy="1261900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EB5FA7AF-DAAC-4936-BED6-EE90506256F1}"/>
              </a:ext>
            </a:extLst>
          </p:cNvPr>
          <p:cNvSpPr txBox="1">
            <a:spLocks/>
          </p:cNvSpPr>
          <p:nvPr/>
        </p:nvSpPr>
        <p:spPr>
          <a:xfrm>
            <a:off x="7249654" y="1539117"/>
            <a:ext cx="4193409" cy="10956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93号-萌趣小丸子" panose="00000500000000000000" pitchFamily="2" charset="-122"/>
                <a:ea typeface="字魂93号-萌趣小丸子" panose="00000500000000000000" pitchFamily="2" charset="-122"/>
                <a:cs typeface="+mn-cs"/>
                <a:sym typeface="字魂93号-萌趣小丸子" panose="00000500000000000000" pitchFamily="2" charset="-122"/>
              </a:rPr>
              <a:t>Hẹn</a:t>
            </a:r>
            <a:r>
              <a:rPr kumimoji="0" lang="en-US" altLang="zh-CN" sz="5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93号-萌趣小丸子" panose="00000500000000000000" pitchFamily="2" charset="-122"/>
                <a:ea typeface="字魂93号-萌趣小丸子" panose="00000500000000000000" pitchFamily="2" charset="-122"/>
                <a:cs typeface="+mn-cs"/>
                <a:sym typeface="字魂93号-萌趣小丸子" panose="00000500000000000000" pitchFamily="2" charset="-122"/>
              </a:rPr>
              <a:t> gặp lại các con ở tiết học sau.</a:t>
            </a:r>
            <a:endParaRPr kumimoji="0" lang="en-US" altLang="zh-CN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93号-萌趣小丸子" panose="00000500000000000000" pitchFamily="2" charset="-122"/>
              <a:ea typeface="字魂93号-萌趣小丸子" panose="00000500000000000000" pitchFamily="2" charset="-122"/>
              <a:cs typeface="+mn-cs"/>
              <a:sym typeface="字魂93号-萌趣小丸子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5107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061905545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252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等线 Light</vt:lpstr>
      <vt:lpstr>Calibri</vt:lpstr>
      <vt:lpstr>字魂93号-萌趣小丸子</vt:lpstr>
      <vt:lpstr>等线</vt:lpstr>
      <vt:lpstr>Arial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宁</dc:creator>
  <cp:lastModifiedBy>HP</cp:lastModifiedBy>
  <cp:revision>49</cp:revision>
  <dcterms:created xsi:type="dcterms:W3CDTF">2021-12-29T06:50:31Z</dcterms:created>
  <dcterms:modified xsi:type="dcterms:W3CDTF">2022-02-22T10:49:20Z</dcterms:modified>
</cp:coreProperties>
</file>