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8" r:id="rId3"/>
    <p:sldId id="270" r:id="rId4"/>
    <p:sldId id="271" r:id="rId5"/>
    <p:sldId id="257" r:id="rId6"/>
    <p:sldId id="272" r:id="rId7"/>
    <p:sldId id="259" r:id="rId8"/>
    <p:sldId id="260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F347"/>
    <a:srgbClr val="82E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84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EB57E-A555-47AD-A1F2-550D1BC014C5}" type="datetimeFigureOut">
              <a:rPr lang="en-US" smtClean="0"/>
              <a:t>02/11/2022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F556B-8FEB-48C1-B5F8-F58043FC4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362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854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Thầy</a:t>
            </a:r>
            <a:r>
              <a:rPr lang="en-US" dirty="0" smtClean="0"/>
              <a:t> </a:t>
            </a:r>
            <a:r>
              <a:rPr lang="en-US" dirty="0" err="1" smtClean="0"/>
              <a:t>cô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ô </a:t>
            </a:r>
            <a:r>
              <a:rPr lang="en-US" baseline="0" dirty="0" err="1" smtClean="0"/>
              <a:t>bên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cột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77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Thầy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cô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ô </a:t>
            </a:r>
            <a:r>
              <a:rPr lang="en-US" baseline="0" dirty="0" err="1" smtClean="0"/>
              <a:t>cột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23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02/11/2022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5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02/11/2022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2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02/11/2022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89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45433" y="194699"/>
            <a:ext cx="2409600" cy="1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53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02/11/2022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5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02/11/2022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5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02/11/2022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6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02/11/2022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4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02/11/2022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7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02/11/2022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2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02/11/2022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0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02/11/2022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3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  <a:t>02/11/2022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9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4.png"/><Relationship Id="rId7" Type="http://schemas.openxmlformats.org/officeDocument/2006/relationships/image" Target="../media/image24.png"/><Relationship Id="rId12" Type="http://schemas.microsoft.com/office/2007/relationships/hdphoto" Target="../media/hdphoto7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11" Type="http://schemas.openxmlformats.org/officeDocument/2006/relationships/image" Target="../media/image26.png"/><Relationship Id="rId5" Type="http://schemas.openxmlformats.org/officeDocument/2006/relationships/image" Target="../media/image23.png"/><Relationship Id="rId10" Type="http://schemas.microsoft.com/office/2007/relationships/hdphoto" Target="../media/hdphoto6.wdp"/><Relationship Id="rId4" Type="http://schemas.microsoft.com/office/2007/relationships/hdphoto" Target="../media/hdphoto1.wdp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microsoft.com/office/2007/relationships/hdphoto" Target="../media/hdphoto1.wdp"/><Relationship Id="rId7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FA2A56D-6EF5-432E-94EA-49A2D66BB35C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id="{480A6134-7C0A-4A84-9E15-12C6CB78EE8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F5B8D697-CFC1-4509-A88A-E3A1ACC1647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4868E0A-2416-446D-A73D-ACD3DF98E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C6CFF0F-F854-4DD0-BBDB-C1DE4F00E0BD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C324108-EAA6-43AE-8FF0-8A59FE0BF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4B74FF0-B630-468D-A6E9-9839E02CB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0772002-0148-4CA0-976E-FF3780FF6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C4E763E-B30E-4558-ABDE-4EFB5B84421D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文本框 22">
            <a:extLst>
              <a:ext uri="{FF2B5EF4-FFF2-40B4-BE49-F238E27FC236}">
                <a16:creationId xmlns:a16="http://schemas.microsoft.com/office/drawing/2014/main" id="{206CE868-3DE5-4122-89DA-2DAEDC5B65CA}"/>
              </a:ext>
            </a:extLst>
          </p:cNvPr>
          <p:cNvSpPr txBox="1"/>
          <p:nvPr/>
        </p:nvSpPr>
        <p:spPr>
          <a:xfrm>
            <a:off x="2044757" y="881999"/>
            <a:ext cx="1304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altLang="zh-CN" sz="4800" b="1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/>
            <a:r>
              <a:rPr lang="en-US" altLang="zh-CN" sz="4800" b="1" smtClean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18</a:t>
            </a:r>
            <a:endParaRPr lang="zh-CN" altLang="en-US" sz="4800" b="1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文本框 22">
            <a:extLst>
              <a:ext uri="{FF2B5EF4-FFF2-40B4-BE49-F238E27FC236}">
                <a16:creationId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5077232" y="1365944"/>
            <a:ext cx="3825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Luyện</a:t>
            </a:r>
            <a:r>
              <a:rPr lang="en-US" altLang="zh-CN" sz="54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tập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4AEE775C-168E-485E-ABF3-70F73CDBE3E5}"/>
              </a:ext>
            </a:extLst>
          </p:cNvPr>
          <p:cNvSpPr txBox="1"/>
          <p:nvPr/>
        </p:nvSpPr>
        <p:spPr>
          <a:xfrm>
            <a:off x="2162839" y="4041861"/>
            <a:ext cx="8893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err="1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Tớ</a:t>
            </a:r>
            <a:r>
              <a:rPr lang="en-US" altLang="zh-CN" sz="54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nhớ</a:t>
            </a:r>
            <a:r>
              <a:rPr lang="en-US" altLang="zh-CN" sz="54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cậu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6398"/>
            <a:ext cx="12192000" cy="74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6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1419214"/>
            <a:ext cx="2864392" cy="2423717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55" y="332431"/>
            <a:ext cx="1629316" cy="2629124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144" y="2481669"/>
            <a:ext cx="2546478" cy="43243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1996048" y="2824492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1862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0" y="4724400"/>
            <a:ext cx="12181114" cy="213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22539" y="659616"/>
            <a:ext cx="360542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667"/>
              </a:spcBef>
            </a:pPr>
            <a:r>
              <a:rPr lang="en-US" sz="4400" b="1" dirty="0" smtClean="0">
                <a:solidFill>
                  <a:srgbClr val="0070C0"/>
                </a:solidFill>
                <a:latin typeface="iCiel Crocante" panose="02000000000000000000" pitchFamily="2" charset="0"/>
                <a:ea typeface="Cambria" panose="02040503050406030204" pitchFamily="18" charset="0"/>
                <a:cs typeface="Arial" panose="020B0604020202020204" pitchFamily="34" charset="0"/>
              </a:rPr>
              <a:t>MỤC TIÊU:</a:t>
            </a:r>
            <a:endParaRPr lang="vi-VN" sz="4400" b="1" dirty="0">
              <a:solidFill>
                <a:srgbClr val="0070C0"/>
              </a:solidFill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804163" y="2243257"/>
            <a:ext cx="8816776" cy="1859317"/>
            <a:chOff x="2262744" y="1494923"/>
            <a:chExt cx="8016240" cy="1579562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133" b="1">
                    <a:solidFill>
                      <a:prstClr val="white"/>
                    </a:solidFill>
                    <a:latin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262744" y="2409323"/>
              <a:ext cx="762000" cy="665162"/>
              <a:chOff x="3174" y="2656"/>
              <a:chExt cx="1549" cy="1351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133" b="1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400">
                <a:solidFill>
                  <a:prstClr val="black"/>
                </a:solidFill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2872344" y="30189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400">
                <a:solidFill>
                  <a:prstClr val="black"/>
                </a:solidFill>
              </a:endParaRP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03852" y="2632952"/>
            <a:ext cx="3149600" cy="40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8771256" y="284151"/>
            <a:ext cx="3331541" cy="18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3697286" y="2485335"/>
            <a:ext cx="8723313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8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Phát</a:t>
            </a:r>
            <a:r>
              <a:rPr lang="en-US" altLang="zh-CN" sz="28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triển</a:t>
            </a:r>
            <a:r>
              <a:rPr lang="en-US" altLang="zh-CN" sz="28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vốn</a:t>
            </a:r>
            <a:r>
              <a:rPr lang="en-US" altLang="zh-CN" sz="28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28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altLang="zh-CN" sz="28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altLang="zh-CN" sz="28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endParaRPr lang="zh-CN" altLang="en-US" sz="28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3813710" y="3613606"/>
            <a:ext cx="746389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8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lang="en-US" altLang="zh-CN" sz="28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altLang="zh-CN" sz="28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zh-CN" sz="28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altLang="zh-CN" sz="28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28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28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68" y="-1509049"/>
            <a:ext cx="9049759" cy="7442522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:a16="http://schemas.microsoft.com/office/drawing/2014/main" id="{63E1EB0B-1977-4295-A955-9601CE75B5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7" t="5233" r="25224" b="13079"/>
          <a:stretch/>
        </p:blipFill>
        <p:spPr>
          <a:xfrm>
            <a:off x="7482089" y="2136221"/>
            <a:ext cx="4285502" cy="4629873"/>
          </a:xfrm>
          <a:prstGeom prst="rect">
            <a:avLst/>
          </a:prstGeom>
        </p:spPr>
      </p:pic>
      <p:sp>
        <p:nvSpPr>
          <p:cNvPr id="4" name="矩形 7">
            <a:extLst>
              <a:ext uri="{FF2B5EF4-FFF2-40B4-BE49-F238E27FC236}">
                <a16:creationId xmlns:a16="http://schemas.microsoft.com/office/drawing/2014/main" id="{14FAFE21-AA2A-4F70-9672-140718BA80EC}"/>
              </a:ext>
            </a:extLst>
          </p:cNvPr>
          <p:cNvSpPr/>
          <p:nvPr/>
        </p:nvSpPr>
        <p:spPr>
          <a:xfrm>
            <a:off x="2645456" y="2337993"/>
            <a:ext cx="3721963" cy="96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altLang="zh-CN" sz="4400" kern="0" dirty="0" smtClean="0">
                <a:solidFill>
                  <a:srgbClr val="FF0000"/>
                </a:solidFill>
                <a:latin typeface="iCiel Cadena" panose="02000503000000020004" pitchFamily="2" charset="0"/>
                <a:ea typeface="Yu Gothic UI Semilight" panose="020B0400000000000000" pitchFamily="34" charset="-128"/>
                <a:cs typeface="Lato Regular"/>
                <a:sym typeface="Lato Regular"/>
              </a:rPr>
              <a:t>ÔN BÀI CŨ</a:t>
            </a:r>
            <a:endParaRPr lang="zh-CN" altLang="en-US" sz="4400" kern="0" dirty="0">
              <a:solidFill>
                <a:srgbClr val="FF0000"/>
              </a:solidFill>
              <a:latin typeface="iCiel Cadena" panose="02000503000000020004" pitchFamily="2" charset="0"/>
              <a:ea typeface="Yu Gothic UI Semilight" panose="020B0400000000000000" pitchFamily="34" charset="-128"/>
              <a:cs typeface="Lato Regular"/>
              <a:sym typeface="Lato Regular"/>
            </a:endParaRPr>
          </a:p>
        </p:txBody>
      </p:sp>
      <p:pic>
        <p:nvPicPr>
          <p:cNvPr id="5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7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411" y="1280945"/>
            <a:ext cx="1479180" cy="1133644"/>
          </a:xfrm>
          <a:prstGeom prst="rect">
            <a:avLst/>
          </a:prstGeom>
        </p:spPr>
      </p:pic>
      <p:pic>
        <p:nvPicPr>
          <p:cNvPr id="10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460" y="423862"/>
            <a:ext cx="931622" cy="1513145"/>
          </a:xfrm>
          <a:prstGeom prst="rect">
            <a:avLst/>
          </a:prstGeom>
        </p:spPr>
      </p:pic>
      <p:pic>
        <p:nvPicPr>
          <p:cNvPr id="11" name="图片 6">
            <a:extLst>
              <a:ext uri="{FF2B5EF4-FFF2-40B4-BE49-F238E27FC236}">
                <a16:creationId xmlns:a16="http://schemas.microsoft.com/office/drawing/2014/main" id="{D4D8F7B5-0439-464B-BDE1-89917B5A4BF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0838" flipH="1">
            <a:off x="205508" y="4750938"/>
            <a:ext cx="2092462" cy="18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06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E03B3F22-758C-4BBA-9D06-6757B30197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5" t="10430" r="46646" b="11190"/>
          <a:stretch/>
        </p:blipFill>
        <p:spPr>
          <a:xfrm>
            <a:off x="459131" y="943292"/>
            <a:ext cx="6822816" cy="4389743"/>
          </a:xfrm>
          <a:prstGeom prst="rect">
            <a:avLst/>
          </a:prstGeom>
        </p:spPr>
      </p:pic>
      <p:pic>
        <p:nvPicPr>
          <p:cNvPr id="3" name="图片 5">
            <a:extLst>
              <a:ext uri="{FF2B5EF4-FFF2-40B4-BE49-F238E27FC236}">
                <a16:creationId xmlns:a16="http://schemas.microsoft.com/office/drawing/2014/main" id="{60932D90-BF1F-46A3-A430-FC72715840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5" t="9789" r="12468"/>
          <a:stretch/>
        </p:blipFill>
        <p:spPr>
          <a:xfrm>
            <a:off x="6193011" y="1233577"/>
            <a:ext cx="5899953" cy="5474869"/>
          </a:xfrm>
          <a:prstGeom prst="rect">
            <a:avLst/>
          </a:prstGeom>
        </p:spPr>
      </p:pic>
      <p:sp>
        <p:nvSpPr>
          <p:cNvPr id="4" name="Shape 233">
            <a:extLst>
              <a:ext uri="{FF2B5EF4-FFF2-40B4-BE49-F238E27FC236}">
                <a16:creationId xmlns:a16="http://schemas.microsoft.com/office/drawing/2014/main" id="{1B824074-8DEA-4C1B-B445-E225F4803DB7}"/>
              </a:ext>
            </a:extLst>
          </p:cNvPr>
          <p:cNvSpPr/>
          <p:nvPr/>
        </p:nvSpPr>
        <p:spPr>
          <a:xfrm>
            <a:off x="1736938" y="2080720"/>
            <a:ext cx="4644811" cy="22672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just"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sz="3200" kern="0" dirty="0" err="1" smtClean="0">
                <a:solidFill>
                  <a:srgbClr val="002060"/>
                </a:solidFill>
                <a:latin typeface="iCiel Cadena" panose="02000503000000020004" pitchFamily="2" charset="0"/>
                <a:ea typeface="字魂7号-温暖童稚体" panose="00000500000000000000" pitchFamily="2" charset="-122"/>
                <a:cs typeface="Lato Regular"/>
                <a:sym typeface="Lato Regular"/>
              </a:rPr>
              <a:t>Đặt</a:t>
            </a:r>
            <a:r>
              <a:rPr lang="en-US" sz="3200" kern="0" dirty="0" smtClean="0">
                <a:solidFill>
                  <a:srgbClr val="002060"/>
                </a:solidFill>
                <a:latin typeface="iCiel Cadena" panose="02000503000000020004" pitchFamily="2" charset="0"/>
                <a:ea typeface="字魂7号-温暖童稚体" panose="00000500000000000000" pitchFamily="2" charset="-122"/>
                <a:cs typeface="Lato Regular"/>
                <a:sym typeface="Lato Regular"/>
              </a:rPr>
              <a:t> </a:t>
            </a:r>
            <a:r>
              <a:rPr lang="en-US" sz="3200" kern="0" dirty="0" err="1" smtClean="0">
                <a:solidFill>
                  <a:srgbClr val="002060"/>
                </a:solidFill>
                <a:latin typeface="iCiel Cadena" panose="02000503000000020004" pitchFamily="2" charset="0"/>
                <a:ea typeface="字魂7号-温暖童稚体" panose="00000500000000000000" pitchFamily="2" charset="-122"/>
                <a:cs typeface="Lato Regular"/>
                <a:sym typeface="Lato Regular"/>
              </a:rPr>
              <a:t>câu</a:t>
            </a:r>
            <a:r>
              <a:rPr lang="en-US" sz="3200" kern="0" dirty="0" smtClean="0">
                <a:solidFill>
                  <a:srgbClr val="002060"/>
                </a:solidFill>
                <a:latin typeface="iCiel Cadena" panose="02000503000000020004" pitchFamily="2" charset="0"/>
                <a:ea typeface="字魂7号-温暖童稚体" panose="00000500000000000000" pitchFamily="2" charset="-122"/>
                <a:cs typeface="Lato Regular"/>
                <a:sym typeface="Lato Regular"/>
              </a:rPr>
              <a:t> </a:t>
            </a:r>
            <a:r>
              <a:rPr lang="en-US" sz="3200" kern="0" dirty="0" err="1" smtClean="0">
                <a:solidFill>
                  <a:srgbClr val="002060"/>
                </a:solidFill>
                <a:latin typeface="iCiel Cadena" panose="02000503000000020004" pitchFamily="2" charset="0"/>
                <a:ea typeface="字魂7号-温暖童稚体" panose="00000500000000000000" pitchFamily="2" charset="-122"/>
                <a:cs typeface="Lato Regular"/>
                <a:sym typeface="Lato Regular"/>
              </a:rPr>
              <a:t>nêu</a:t>
            </a:r>
            <a:r>
              <a:rPr lang="en-US" sz="3200" kern="0" dirty="0" smtClean="0">
                <a:solidFill>
                  <a:srgbClr val="002060"/>
                </a:solidFill>
                <a:latin typeface="iCiel Cadena" panose="02000503000000020004" pitchFamily="2" charset="0"/>
                <a:ea typeface="字魂7号-温暖童稚体" panose="00000500000000000000" pitchFamily="2" charset="-122"/>
                <a:cs typeface="Lato Regular"/>
                <a:sym typeface="Lato Regular"/>
              </a:rPr>
              <a:t> </a:t>
            </a:r>
            <a:r>
              <a:rPr lang="en-US" sz="3200" kern="0" dirty="0" err="1" smtClean="0">
                <a:solidFill>
                  <a:srgbClr val="002060"/>
                </a:solidFill>
                <a:latin typeface="iCiel Cadena" panose="02000503000000020004" pitchFamily="2" charset="0"/>
                <a:ea typeface="字魂7号-温暖童稚体" panose="00000500000000000000" pitchFamily="2" charset="-122"/>
                <a:cs typeface="Lato Regular"/>
                <a:sym typeface="Lato Regular"/>
              </a:rPr>
              <a:t>đặc</a:t>
            </a:r>
            <a:r>
              <a:rPr lang="en-US" sz="3200" kern="0" dirty="0" smtClean="0">
                <a:solidFill>
                  <a:srgbClr val="002060"/>
                </a:solidFill>
                <a:latin typeface="iCiel Cadena" panose="02000503000000020004" pitchFamily="2" charset="0"/>
                <a:ea typeface="字魂7号-温暖童稚体" panose="00000500000000000000" pitchFamily="2" charset="-122"/>
                <a:cs typeface="Lato Regular"/>
                <a:sym typeface="Lato Regular"/>
              </a:rPr>
              <a:t> </a:t>
            </a:r>
            <a:r>
              <a:rPr lang="en-US" sz="3200" kern="0" dirty="0" err="1" smtClean="0">
                <a:solidFill>
                  <a:srgbClr val="002060"/>
                </a:solidFill>
                <a:latin typeface="iCiel Cadena" panose="02000503000000020004" pitchFamily="2" charset="0"/>
                <a:ea typeface="字魂7号-温暖童稚体" panose="00000500000000000000" pitchFamily="2" charset="-122"/>
                <a:cs typeface="Lato Regular"/>
                <a:sym typeface="Lato Regular"/>
              </a:rPr>
              <a:t>điểm</a:t>
            </a:r>
            <a:r>
              <a:rPr lang="en-US" sz="3200" kern="0" dirty="0" smtClean="0">
                <a:solidFill>
                  <a:srgbClr val="002060"/>
                </a:solidFill>
                <a:latin typeface="iCiel Cadena" panose="02000503000000020004" pitchFamily="2" charset="0"/>
                <a:ea typeface="字魂7号-温暖童稚体" panose="00000500000000000000" pitchFamily="2" charset="-122"/>
                <a:cs typeface="Lato Regular"/>
                <a:sym typeface="Lato Regular"/>
              </a:rPr>
              <a:t> </a:t>
            </a:r>
            <a:r>
              <a:rPr lang="en-US" sz="3200" kern="0" dirty="0" err="1" smtClean="0">
                <a:solidFill>
                  <a:srgbClr val="002060"/>
                </a:solidFill>
                <a:latin typeface="iCiel Cadena" panose="02000503000000020004" pitchFamily="2" charset="0"/>
                <a:ea typeface="字魂7号-温暖童稚体" panose="00000500000000000000" pitchFamily="2" charset="-122"/>
                <a:cs typeface="Lato Regular"/>
                <a:sym typeface="Lato Regular"/>
              </a:rPr>
              <a:t>của</a:t>
            </a:r>
            <a:r>
              <a:rPr lang="en-US" sz="3200" kern="0" dirty="0" smtClean="0">
                <a:solidFill>
                  <a:srgbClr val="002060"/>
                </a:solidFill>
                <a:latin typeface="iCiel Cadena" panose="02000503000000020004" pitchFamily="2" charset="0"/>
                <a:ea typeface="字魂7号-温暖童稚体" panose="00000500000000000000" pitchFamily="2" charset="-122"/>
                <a:cs typeface="Lato Regular"/>
                <a:sym typeface="Lato Regular"/>
              </a:rPr>
              <a:t> </a:t>
            </a:r>
            <a:r>
              <a:rPr lang="en-US" sz="3200" kern="0" dirty="0" err="1" smtClean="0">
                <a:solidFill>
                  <a:srgbClr val="002060"/>
                </a:solidFill>
                <a:latin typeface="iCiel Cadena" panose="02000503000000020004" pitchFamily="2" charset="0"/>
                <a:ea typeface="字魂7号-温暖童稚体" panose="00000500000000000000" pitchFamily="2" charset="-122"/>
                <a:cs typeface="Lato Regular"/>
                <a:sym typeface="Lato Regular"/>
              </a:rPr>
              <a:t>một</a:t>
            </a:r>
            <a:r>
              <a:rPr lang="en-US" sz="3200" kern="0" dirty="0" smtClean="0">
                <a:solidFill>
                  <a:srgbClr val="002060"/>
                </a:solidFill>
                <a:latin typeface="iCiel Cadena" panose="02000503000000020004" pitchFamily="2" charset="0"/>
                <a:ea typeface="字魂7号-温暖童稚体" panose="00000500000000000000" pitchFamily="2" charset="-122"/>
                <a:cs typeface="Lato Regular"/>
                <a:sym typeface="Lato Regular"/>
              </a:rPr>
              <a:t> </a:t>
            </a:r>
            <a:r>
              <a:rPr lang="en-US" sz="3200" kern="0" dirty="0" err="1" smtClean="0">
                <a:solidFill>
                  <a:srgbClr val="002060"/>
                </a:solidFill>
                <a:latin typeface="iCiel Cadena" panose="02000503000000020004" pitchFamily="2" charset="0"/>
                <a:ea typeface="字魂7号-温暖童稚体" panose="00000500000000000000" pitchFamily="2" charset="-122"/>
                <a:cs typeface="Lato Regular"/>
                <a:sym typeface="Lato Regular"/>
              </a:rPr>
              <a:t>đồ</a:t>
            </a:r>
            <a:r>
              <a:rPr lang="en-US" sz="3200" kern="0" dirty="0" smtClean="0">
                <a:solidFill>
                  <a:srgbClr val="002060"/>
                </a:solidFill>
                <a:latin typeface="iCiel Cadena" panose="02000503000000020004" pitchFamily="2" charset="0"/>
                <a:ea typeface="字魂7号-温暖童稚体" panose="00000500000000000000" pitchFamily="2" charset="-122"/>
                <a:cs typeface="Lato Regular"/>
                <a:sym typeface="Lato Regular"/>
              </a:rPr>
              <a:t> </a:t>
            </a:r>
            <a:r>
              <a:rPr lang="en-US" sz="3200" kern="0" dirty="0" err="1" smtClean="0">
                <a:solidFill>
                  <a:srgbClr val="002060"/>
                </a:solidFill>
                <a:latin typeface="iCiel Cadena" panose="02000503000000020004" pitchFamily="2" charset="0"/>
                <a:ea typeface="字魂7号-温暖童稚体" panose="00000500000000000000" pitchFamily="2" charset="-122"/>
                <a:cs typeface="Lato Regular"/>
                <a:sym typeface="Lato Regular"/>
              </a:rPr>
              <a:t>dùng</a:t>
            </a:r>
            <a:r>
              <a:rPr lang="en-US" sz="3200" kern="0" dirty="0" smtClean="0">
                <a:solidFill>
                  <a:srgbClr val="002060"/>
                </a:solidFill>
                <a:latin typeface="iCiel Cadena" panose="02000503000000020004" pitchFamily="2" charset="0"/>
                <a:ea typeface="字魂7号-温暖童稚体" panose="00000500000000000000" pitchFamily="2" charset="-122"/>
                <a:cs typeface="Lato Regular"/>
                <a:sym typeface="Lato Regular"/>
              </a:rPr>
              <a:t> </a:t>
            </a:r>
            <a:r>
              <a:rPr lang="en-US" sz="3200" kern="0" dirty="0" err="1" smtClean="0">
                <a:solidFill>
                  <a:srgbClr val="002060"/>
                </a:solidFill>
                <a:latin typeface="iCiel Cadena" panose="02000503000000020004" pitchFamily="2" charset="0"/>
                <a:ea typeface="字魂7号-温暖童稚体" panose="00000500000000000000" pitchFamily="2" charset="-122"/>
                <a:cs typeface="Lato Regular"/>
                <a:sym typeface="Lato Regular"/>
              </a:rPr>
              <a:t>học</a:t>
            </a:r>
            <a:r>
              <a:rPr lang="en-US" sz="3200" kern="0" dirty="0" smtClean="0">
                <a:solidFill>
                  <a:srgbClr val="002060"/>
                </a:solidFill>
                <a:latin typeface="iCiel Cadena" panose="02000503000000020004" pitchFamily="2" charset="0"/>
                <a:ea typeface="字魂7号-温暖童稚体" panose="00000500000000000000" pitchFamily="2" charset="-122"/>
                <a:cs typeface="Lato Regular"/>
                <a:sym typeface="Lato Regular"/>
              </a:rPr>
              <a:t> </a:t>
            </a:r>
            <a:r>
              <a:rPr lang="en-US" sz="3200" kern="0" dirty="0" err="1" smtClean="0">
                <a:solidFill>
                  <a:srgbClr val="002060"/>
                </a:solidFill>
                <a:latin typeface="iCiel Cadena" panose="02000503000000020004" pitchFamily="2" charset="0"/>
                <a:ea typeface="字魂7号-温暖童稚体" panose="00000500000000000000" pitchFamily="2" charset="-122"/>
                <a:cs typeface="Lato Regular"/>
                <a:sym typeface="Lato Regular"/>
              </a:rPr>
              <a:t>tập</a:t>
            </a:r>
            <a:r>
              <a:rPr lang="en-US" sz="3200" kern="0" dirty="0" smtClean="0">
                <a:solidFill>
                  <a:srgbClr val="002060"/>
                </a:solidFill>
                <a:latin typeface="iCiel Cadena" panose="02000503000000020004" pitchFamily="2" charset="0"/>
                <a:ea typeface="字魂7号-温暖童稚体" panose="00000500000000000000" pitchFamily="2" charset="-122"/>
                <a:cs typeface="Lato Regular"/>
                <a:sym typeface="Lato Regular"/>
              </a:rPr>
              <a:t> </a:t>
            </a:r>
            <a:r>
              <a:rPr lang="en-US" sz="3200" kern="0" dirty="0" err="1" smtClean="0">
                <a:solidFill>
                  <a:srgbClr val="002060"/>
                </a:solidFill>
                <a:latin typeface="iCiel Cadena" panose="02000503000000020004" pitchFamily="2" charset="0"/>
                <a:ea typeface="字魂7号-温暖童稚体" panose="00000500000000000000" pitchFamily="2" charset="-122"/>
                <a:cs typeface="Lato Regular"/>
                <a:sym typeface="Lato Regular"/>
              </a:rPr>
              <a:t>mà</a:t>
            </a:r>
            <a:r>
              <a:rPr lang="en-US" sz="3200" kern="0" dirty="0" smtClean="0">
                <a:solidFill>
                  <a:srgbClr val="002060"/>
                </a:solidFill>
                <a:latin typeface="iCiel Cadena" panose="02000503000000020004" pitchFamily="2" charset="0"/>
                <a:ea typeface="字魂7号-温暖童稚体" panose="00000500000000000000" pitchFamily="2" charset="-122"/>
                <a:cs typeface="Lato Regular"/>
                <a:sym typeface="Lato Regular"/>
              </a:rPr>
              <a:t> </a:t>
            </a:r>
            <a:r>
              <a:rPr lang="en-US" sz="3200" kern="0" dirty="0" err="1" smtClean="0">
                <a:solidFill>
                  <a:srgbClr val="002060"/>
                </a:solidFill>
                <a:latin typeface="iCiel Cadena" panose="02000503000000020004" pitchFamily="2" charset="0"/>
                <a:ea typeface="字魂7号-温暖童稚体" panose="00000500000000000000" pitchFamily="2" charset="-122"/>
                <a:cs typeface="Lato Regular"/>
                <a:sym typeface="Lato Regular"/>
              </a:rPr>
              <a:t>em</a:t>
            </a:r>
            <a:r>
              <a:rPr lang="en-US" sz="3200" kern="0" dirty="0" smtClean="0">
                <a:solidFill>
                  <a:srgbClr val="002060"/>
                </a:solidFill>
                <a:latin typeface="iCiel Cadena" panose="02000503000000020004" pitchFamily="2" charset="0"/>
                <a:ea typeface="字魂7号-温暖童稚体" panose="00000500000000000000" pitchFamily="2" charset="-122"/>
                <a:cs typeface="Lato Regular"/>
                <a:sym typeface="Lato Regular"/>
              </a:rPr>
              <a:t> </a:t>
            </a:r>
            <a:r>
              <a:rPr lang="en-US" sz="3200" kern="0" dirty="0" err="1" smtClean="0">
                <a:solidFill>
                  <a:srgbClr val="002060"/>
                </a:solidFill>
                <a:latin typeface="iCiel Cadena" panose="02000503000000020004" pitchFamily="2" charset="0"/>
                <a:ea typeface="字魂7号-温暖童稚体" panose="00000500000000000000" pitchFamily="2" charset="-122"/>
                <a:cs typeface="Lato Regular"/>
                <a:sym typeface="Lato Regular"/>
              </a:rPr>
              <a:t>thích</a:t>
            </a:r>
            <a:r>
              <a:rPr lang="en-US" sz="3200" kern="0" dirty="0" smtClean="0">
                <a:solidFill>
                  <a:srgbClr val="002060"/>
                </a:solidFill>
                <a:latin typeface="iCiel Cadena" panose="02000503000000020004" pitchFamily="2" charset="0"/>
                <a:ea typeface="字魂7号-温暖童稚体" panose="00000500000000000000" pitchFamily="2" charset="-122"/>
                <a:cs typeface="Lato Regular"/>
                <a:sym typeface="Lato Regular"/>
              </a:rPr>
              <a:t> </a:t>
            </a:r>
            <a:r>
              <a:rPr lang="en-US" sz="3200" kern="0" dirty="0" err="1" smtClean="0">
                <a:solidFill>
                  <a:srgbClr val="002060"/>
                </a:solidFill>
                <a:latin typeface="iCiel Cadena" panose="02000503000000020004" pitchFamily="2" charset="0"/>
                <a:ea typeface="字魂7号-温暖童稚体" panose="00000500000000000000" pitchFamily="2" charset="-122"/>
                <a:cs typeface="Lato Regular"/>
                <a:sym typeface="Lato Regular"/>
              </a:rPr>
              <a:t>nhất</a:t>
            </a:r>
            <a:r>
              <a:rPr lang="en-US" sz="3200" kern="0" dirty="0" smtClean="0">
                <a:solidFill>
                  <a:srgbClr val="002060"/>
                </a:solidFill>
                <a:latin typeface="iCiel Cadena" panose="02000503000000020004" pitchFamily="2" charset="0"/>
                <a:ea typeface="字魂7号-温暖童稚体" panose="00000500000000000000" pitchFamily="2" charset="-122"/>
                <a:cs typeface="Lato Regular"/>
                <a:sym typeface="Lato Regular"/>
              </a:rPr>
              <a:t>.</a:t>
            </a:r>
            <a:endParaRPr sz="3200" kern="0" dirty="0">
              <a:solidFill>
                <a:srgbClr val="002060"/>
              </a:solidFill>
              <a:latin typeface="iCiel Cadena" panose="02000503000000020004" pitchFamily="2" charset="0"/>
              <a:ea typeface="字魂7号-温暖童稚体" panose="00000500000000000000" pitchFamily="2" charset="-122"/>
              <a:cs typeface="Lato Regular"/>
              <a:sym typeface="Lato Regular"/>
            </a:endParaRPr>
          </a:p>
        </p:txBody>
      </p:sp>
      <p:pic>
        <p:nvPicPr>
          <p:cNvPr id="5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7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图片 34">
            <a:extLst>
              <a:ext uri="{FF2B5EF4-FFF2-40B4-BE49-F238E27FC236}">
                <a16:creationId xmlns:a16="http://schemas.microsoft.com/office/drawing/2014/main" id="{3F9F5A26-3D7D-45A1-A010-0C250038CC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971" y="-461886"/>
            <a:ext cx="1998426" cy="215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85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-15855" y="312722"/>
            <a:ext cx="1276083" cy="1077700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1361493" y="627109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47292" y="536291"/>
            <a:ext cx="9687507" cy="65045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dirty="0" err="1" smtClean="0"/>
              <a:t>Tìm</a:t>
            </a:r>
            <a:r>
              <a:rPr lang="en-US" dirty="0" smtClean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ngữ</a:t>
            </a:r>
            <a:r>
              <a:rPr lang="en-US" dirty="0" smtClean="0"/>
              <a:t> </a:t>
            </a:r>
            <a:r>
              <a:rPr lang="en-US" dirty="0" err="1" smtClean="0"/>
              <a:t>chỉ</a:t>
            </a:r>
            <a:r>
              <a:rPr lang="en-US" dirty="0" smtClean="0"/>
              <a:t> </a:t>
            </a:r>
            <a:r>
              <a:rPr lang="en-US" dirty="0" err="1" smtClean="0"/>
              <a:t>tình</a:t>
            </a:r>
            <a:r>
              <a:rPr lang="en-US" dirty="0" smtClean="0"/>
              <a:t> </a:t>
            </a:r>
            <a:r>
              <a:rPr lang="en-US" dirty="0" err="1" smtClean="0"/>
              <a:t>cảm</a:t>
            </a:r>
            <a:r>
              <a:rPr lang="en-US" dirty="0" smtClean="0"/>
              <a:t> </a:t>
            </a:r>
            <a:r>
              <a:rPr lang="en-US" dirty="0" err="1" smtClean="0"/>
              <a:t>bạn</a:t>
            </a:r>
            <a:r>
              <a:rPr lang="en-US" dirty="0" smtClean="0"/>
              <a:t> </a:t>
            </a:r>
            <a:r>
              <a:rPr lang="en-US" dirty="0" err="1" smtClean="0"/>
              <a:t>bè</a:t>
            </a:r>
            <a:r>
              <a:rPr lang="en-US" dirty="0" smtClean="0"/>
              <a:t>.</a:t>
            </a: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481320" y="2471960"/>
            <a:ext cx="5122850" cy="3223949"/>
            <a:chOff x="444035" y="3238572"/>
            <a:chExt cx="4462325" cy="2709536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035" y="3772793"/>
              <a:ext cx="3794717" cy="2175315"/>
            </a:xfrm>
            <a:prstGeom prst="rect">
              <a:avLst/>
            </a:prstGeom>
          </p:spPr>
        </p:pic>
        <p:sp>
          <p:nvSpPr>
            <p:cNvPr id="27" name="Rounded Rectangular Callout 26"/>
            <p:cNvSpPr/>
            <p:nvPr/>
          </p:nvSpPr>
          <p:spPr>
            <a:xfrm>
              <a:off x="2300085" y="3238572"/>
              <a:ext cx="2606275" cy="541832"/>
            </a:xfrm>
            <a:prstGeom prst="wedgeRoundRectCallout">
              <a:avLst>
                <a:gd name="adj1" fmla="val -37741"/>
                <a:gd name="adj2" fmla="val 91443"/>
                <a:gd name="adj3" fmla="val 16667"/>
              </a:avLst>
            </a:prstGeom>
            <a:ln w="28575">
              <a:solidFill>
                <a:srgbClr val="0070C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Thảo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luận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nhóm</a:t>
              </a:r>
              <a:endPara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390795" y="1516060"/>
            <a:ext cx="4197478" cy="3081954"/>
            <a:chOff x="1231198" y="3163553"/>
            <a:chExt cx="3777302" cy="2430305"/>
          </a:xfrm>
        </p:grpSpPr>
        <p:grpSp>
          <p:nvGrpSpPr>
            <p:cNvPr id="28" name="组合 7">
              <a:extLst>
                <a:ext uri="{FF2B5EF4-FFF2-40B4-BE49-F238E27FC236}">
                  <a16:creationId xmlns:a16="http://schemas.microsoft.com/office/drawing/2014/main" id="{D48FC3BD-A9F1-47D2-B341-C98311936E98}"/>
                </a:ext>
              </a:extLst>
            </p:cNvPr>
            <p:cNvGrpSpPr/>
            <p:nvPr/>
          </p:nvGrpSpPr>
          <p:grpSpPr>
            <a:xfrm rot="5400000">
              <a:off x="1904696" y="2490055"/>
              <a:ext cx="2430305" cy="3777302"/>
              <a:chOff x="1768471" y="1342680"/>
              <a:chExt cx="2430305" cy="3777302"/>
            </a:xfrm>
          </p:grpSpPr>
          <p:sp>
            <p:nvSpPr>
              <p:cNvPr id="29" name="矩形: 圆角 6">
                <a:extLst>
                  <a:ext uri="{FF2B5EF4-FFF2-40B4-BE49-F238E27FC236}">
                    <a16:creationId xmlns:a16="http://schemas.microsoft.com/office/drawing/2014/main" id="{8C68671C-FC57-4881-9EDB-A080D7A59EBF}"/>
                  </a:ext>
                </a:extLst>
              </p:cNvPr>
              <p:cNvSpPr/>
              <p:nvPr/>
            </p:nvSpPr>
            <p:spPr>
              <a:xfrm>
                <a:off x="2107955" y="1703278"/>
                <a:ext cx="2090821" cy="3416704"/>
              </a:xfrm>
              <a:prstGeom prst="roundRect">
                <a:avLst>
                  <a:gd name="adj" fmla="val 7742"/>
                </a:avLst>
              </a:prstGeom>
              <a:solidFill>
                <a:schemeClr val="bg1"/>
              </a:solidFill>
              <a:ln w="28575">
                <a:solidFill>
                  <a:srgbClr val="0070C0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30" name="图片 115">
                <a:extLst>
                  <a:ext uri="{FF2B5EF4-FFF2-40B4-BE49-F238E27FC236}">
                    <a16:creationId xmlns:a16="http://schemas.microsoft.com/office/drawing/2014/main" id="{0F303170-7D7E-4CCE-940F-834B60086B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68471" y="1342680"/>
                <a:ext cx="753783" cy="718886"/>
              </a:xfrm>
              <a:prstGeom prst="rect">
                <a:avLst/>
              </a:prstGeom>
            </p:spPr>
          </p:pic>
        </p:grpSp>
        <p:sp>
          <p:nvSpPr>
            <p:cNvPr id="32" name="TextBox 31"/>
            <p:cNvSpPr txBox="1"/>
            <p:nvPr/>
          </p:nvSpPr>
          <p:spPr>
            <a:xfrm>
              <a:off x="1361493" y="3655727"/>
              <a:ext cx="1770284" cy="41259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M: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quý</a:t>
              </a:r>
              <a:r>
                <a:rPr lang="en-US" sz="28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mến</a:t>
              </a:r>
              <a:endPara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356487" y="4167893"/>
              <a:ext cx="645104" cy="41259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…..</a:t>
              </a:r>
              <a:endPara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9932"/>
            <a:ext cx="2331214" cy="233121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1730"/>
            <a:ext cx="1524000" cy="164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92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-15855" y="312722"/>
            <a:ext cx="1276083" cy="1077700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1361493" y="627109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47292" y="536291"/>
            <a:ext cx="9687507" cy="65045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dirty="0" err="1" smtClean="0"/>
              <a:t>Tìm</a:t>
            </a:r>
            <a:r>
              <a:rPr lang="en-US" dirty="0" smtClean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ngữ</a:t>
            </a:r>
            <a:r>
              <a:rPr lang="en-US" dirty="0" smtClean="0"/>
              <a:t> </a:t>
            </a:r>
            <a:r>
              <a:rPr lang="en-US" dirty="0" err="1" smtClean="0"/>
              <a:t>chỉ</a:t>
            </a:r>
            <a:r>
              <a:rPr lang="en-US" dirty="0" smtClean="0"/>
              <a:t> </a:t>
            </a:r>
            <a:r>
              <a:rPr lang="en-US" dirty="0" err="1" smtClean="0"/>
              <a:t>tình</a:t>
            </a:r>
            <a:r>
              <a:rPr lang="en-US" dirty="0" smtClean="0"/>
              <a:t> </a:t>
            </a:r>
            <a:r>
              <a:rPr lang="en-US" dirty="0" err="1" smtClean="0"/>
              <a:t>cảm</a:t>
            </a:r>
            <a:r>
              <a:rPr lang="en-US" dirty="0" smtClean="0"/>
              <a:t> </a:t>
            </a:r>
            <a:r>
              <a:rPr lang="en-US" dirty="0" err="1" smtClean="0"/>
              <a:t>bạn</a:t>
            </a:r>
            <a:r>
              <a:rPr lang="en-US" dirty="0" smtClean="0"/>
              <a:t> </a:t>
            </a:r>
            <a:r>
              <a:rPr lang="en-US" dirty="0" err="1" smtClean="0"/>
              <a:t>bè</a:t>
            </a:r>
            <a:r>
              <a:rPr lang="en-US" dirty="0" smtClean="0"/>
              <a:t>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222" y="3346894"/>
            <a:ext cx="7390849" cy="3506521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984166" y="1282100"/>
            <a:ext cx="4197478" cy="3081954"/>
            <a:chOff x="1231198" y="3163553"/>
            <a:chExt cx="3777302" cy="2430305"/>
          </a:xfrm>
        </p:grpSpPr>
        <p:grpSp>
          <p:nvGrpSpPr>
            <p:cNvPr id="14" name="组合 7">
              <a:extLst>
                <a:ext uri="{FF2B5EF4-FFF2-40B4-BE49-F238E27FC236}">
                  <a16:creationId xmlns:a16="http://schemas.microsoft.com/office/drawing/2014/main" id="{D48FC3BD-A9F1-47D2-B341-C98311936E98}"/>
                </a:ext>
              </a:extLst>
            </p:cNvPr>
            <p:cNvGrpSpPr/>
            <p:nvPr/>
          </p:nvGrpSpPr>
          <p:grpSpPr>
            <a:xfrm rot="5400000">
              <a:off x="1904696" y="2490055"/>
              <a:ext cx="2430305" cy="3777302"/>
              <a:chOff x="1768471" y="1342680"/>
              <a:chExt cx="2430305" cy="3777302"/>
            </a:xfrm>
          </p:grpSpPr>
          <p:sp>
            <p:nvSpPr>
              <p:cNvPr id="21" name="矩形: 圆角 6">
                <a:extLst>
                  <a:ext uri="{FF2B5EF4-FFF2-40B4-BE49-F238E27FC236}">
                    <a16:creationId xmlns:a16="http://schemas.microsoft.com/office/drawing/2014/main" id="{8C68671C-FC57-4881-9EDB-A080D7A59EBF}"/>
                  </a:ext>
                </a:extLst>
              </p:cNvPr>
              <p:cNvSpPr/>
              <p:nvPr/>
            </p:nvSpPr>
            <p:spPr>
              <a:xfrm>
                <a:off x="2107955" y="1703278"/>
                <a:ext cx="2090821" cy="3416704"/>
              </a:xfrm>
              <a:prstGeom prst="roundRect">
                <a:avLst>
                  <a:gd name="adj" fmla="val 7742"/>
                </a:avLst>
              </a:prstGeom>
              <a:solidFill>
                <a:schemeClr val="bg1"/>
              </a:solidFill>
              <a:ln w="28575">
                <a:solidFill>
                  <a:srgbClr val="0070C0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22" name="图片 115">
                <a:extLst>
                  <a:ext uri="{FF2B5EF4-FFF2-40B4-BE49-F238E27FC236}">
                    <a16:creationId xmlns:a16="http://schemas.microsoft.com/office/drawing/2014/main" id="{0F303170-7D7E-4CCE-940F-834B60086B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68471" y="1342680"/>
                <a:ext cx="753783" cy="718886"/>
              </a:xfrm>
              <a:prstGeom prst="rect">
                <a:avLst/>
              </a:prstGeom>
            </p:spPr>
          </p:pic>
        </p:grpSp>
        <p:sp>
          <p:nvSpPr>
            <p:cNvPr id="15" name="TextBox 14"/>
            <p:cNvSpPr txBox="1"/>
            <p:nvPr/>
          </p:nvSpPr>
          <p:spPr>
            <a:xfrm>
              <a:off x="1439860" y="3655727"/>
              <a:ext cx="1770284" cy="41259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M: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quý</a:t>
              </a:r>
              <a:r>
                <a:rPr lang="en-US" sz="28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mến</a:t>
              </a:r>
              <a:endPara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382610" y="4167893"/>
              <a:ext cx="3141994" cy="109215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Thân</a:t>
              </a:r>
              <a:r>
                <a:rPr lang="en-US" sz="2800" b="1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thiết</a:t>
              </a:r>
              <a:r>
                <a:rPr lang="en-US" sz="2800" b="1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b="1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gắn</a:t>
              </a:r>
              <a:r>
                <a:rPr lang="en-US" sz="2800" b="1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bó</a:t>
              </a:r>
              <a:r>
                <a:rPr lang="en-US" sz="2800" b="1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chia </a:t>
              </a:r>
              <a:r>
                <a:rPr lang="en-US" sz="2800" b="1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sẻ</a:t>
              </a:r>
              <a:r>
                <a:rPr lang="en-US" sz="2800" b="1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b="1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đoàn</a:t>
              </a:r>
              <a:r>
                <a:rPr lang="en-US" sz="2800" b="1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kết</a:t>
              </a:r>
              <a:r>
                <a:rPr lang="en-US" sz="2800" b="1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b="1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giận</a:t>
              </a:r>
              <a:r>
                <a:rPr lang="en-US" sz="2800" b="1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dỗi</a:t>
              </a:r>
              <a:r>
                <a:rPr lang="en-US" sz="2800" b="1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…</a:t>
              </a:r>
              <a:endPara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24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901" y="257391"/>
            <a:ext cx="1112769" cy="1904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88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5631544"/>
            <a:ext cx="12192000" cy="122187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Oval 13"/>
          <p:cNvSpPr/>
          <p:nvPr/>
        </p:nvSpPr>
        <p:spPr>
          <a:xfrm>
            <a:off x="466142" y="637889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66242" y="580739"/>
            <a:ext cx="10659057" cy="138494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dirty="0" err="1" smtClean="0"/>
              <a:t>Chọn</a:t>
            </a:r>
            <a:r>
              <a:rPr lang="en-US" dirty="0" smtClean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ngữ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ngoặc</a:t>
            </a:r>
            <a:r>
              <a:rPr lang="en-US" dirty="0" smtClean="0"/>
              <a:t> </a:t>
            </a:r>
            <a:r>
              <a:rPr lang="en-US" dirty="0" err="1" smtClean="0"/>
              <a:t>đơn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điền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ô </a:t>
            </a:r>
            <a:r>
              <a:rPr lang="en-US" dirty="0" err="1" smtClean="0"/>
              <a:t>trống</a:t>
            </a:r>
            <a:r>
              <a:rPr lang="en-US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	</a:t>
            </a:r>
            <a:r>
              <a:rPr lang="en-US" i="1" dirty="0" smtClean="0"/>
              <a:t>(</a:t>
            </a:r>
            <a:r>
              <a:rPr lang="en-US" i="1" dirty="0" err="1" smtClean="0"/>
              <a:t>nhớ</a:t>
            </a:r>
            <a:r>
              <a:rPr lang="en-US" i="1" dirty="0" smtClean="0"/>
              <a:t>, </a:t>
            </a:r>
            <a:r>
              <a:rPr lang="en-US" i="1" dirty="0" err="1" smtClean="0"/>
              <a:t>tươi</a:t>
            </a:r>
            <a:r>
              <a:rPr lang="en-US" i="1" dirty="0" smtClean="0"/>
              <a:t> </a:t>
            </a:r>
            <a:r>
              <a:rPr lang="en-US" i="1" dirty="0" err="1" smtClean="0"/>
              <a:t>vui</a:t>
            </a:r>
            <a:r>
              <a:rPr lang="en-US" i="1" dirty="0" smtClean="0"/>
              <a:t>, </a:t>
            </a:r>
            <a:r>
              <a:rPr lang="en-US" i="1" dirty="0" err="1" smtClean="0"/>
              <a:t>thân</a:t>
            </a:r>
            <a:r>
              <a:rPr lang="en-US" i="1" dirty="0" smtClean="0"/>
              <a:t> </a:t>
            </a:r>
            <a:r>
              <a:rPr lang="en-US" i="1" dirty="0" err="1" smtClean="0"/>
              <a:t>thiết</a:t>
            </a:r>
            <a:r>
              <a:rPr lang="en-US" i="1" dirty="0" smtClean="0"/>
              <a:t>, </a:t>
            </a:r>
            <a:r>
              <a:rPr lang="en-US" i="1" dirty="0" err="1" smtClean="0"/>
              <a:t>vui</a:t>
            </a:r>
            <a:r>
              <a:rPr lang="en-US" i="1" dirty="0" smtClean="0"/>
              <a:t> </a:t>
            </a:r>
            <a:r>
              <a:rPr lang="en-US" i="1" dirty="0" err="1" smtClean="0"/>
              <a:t>đùa</a:t>
            </a:r>
            <a:r>
              <a:rPr lang="en-US" i="1" dirty="0" smtClean="0"/>
              <a:t>)</a:t>
            </a:r>
            <a:endParaRPr lang="en-US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905562" y="2341671"/>
            <a:ext cx="10409904" cy="26776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nòng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nọc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.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Hằng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bơi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lôi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nòng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nọc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trở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ếch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bò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bờ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Thỉnh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thoảng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nhảy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184565" y="2394858"/>
            <a:ext cx="548640" cy="54864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5707014" y="3680499"/>
            <a:ext cx="548640" cy="54864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2455815" y="4379762"/>
            <a:ext cx="548640" cy="54864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653826" y="2492849"/>
            <a:ext cx="15680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en-US" sz="2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hân</a:t>
            </a:r>
            <a:r>
              <a:rPr lang="en-US" sz="2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endParaRPr lang="en-US" sz="28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32846" y="3749461"/>
            <a:ext cx="761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endParaRPr lang="en-US" sz="28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045231" y="4407393"/>
            <a:ext cx="1282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</a:t>
            </a:r>
            <a:r>
              <a:rPr lang="en-US" sz="2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ui</a:t>
            </a:r>
            <a:r>
              <a:rPr lang="en-US" sz="2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đùa</a:t>
            </a:r>
            <a:endParaRPr lang="en-US" sz="28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448" b="96472" l="6719" r="90000">
                        <a14:foregroundMark x1="38594" y1="17945" x2="40000" y2="29908"/>
                        <a14:foregroundMark x1="62656" y1="17945" x2="57188" y2="29141"/>
                        <a14:foregroundMark x1="56719" y1="21626" x2="65469" y2="27914"/>
                        <a14:foregroundMark x1="67344" y1="19632" x2="61875" y2="30368"/>
                        <a14:foregroundMark x1="40781" y1="20245" x2="31250" y2="26534"/>
                        <a14:foregroundMark x1="35313" y1="19785" x2="41875" y2="26074"/>
                        <a14:foregroundMark x1="61875" y1="64417" x2="38281" y2="79448"/>
                        <a14:foregroundMark x1="37344" y1="62577" x2="61250" y2="84356"/>
                        <a14:foregroundMark x1="60938" y1="67025" x2="56250" y2="773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458" y="5138501"/>
            <a:ext cx="1378857" cy="14047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8190">
                        <a14:foregroundMark x1="48416" y1="26638" x2="48416" y2="89083"/>
                        <a14:foregroundMark x1="30769" y1="87773" x2="61538" y2="79913"/>
                        <a14:foregroundMark x1="37557" y1="75546" x2="69231" y2="84279"/>
                        <a14:foregroundMark x1="49321" y1="25328" x2="54751" y2="36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559" y="4972834"/>
            <a:ext cx="1515518" cy="15703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3498" l="0" r="100000">
                        <a14:backgroundMark x1="7200" y1="7735" x2="7200" y2="7735"/>
                        <a14:backgroundMark x1="28200" y1="1794" x2="1600" y2="24888"/>
                        <a14:backgroundMark x1="68600" y1="3587" x2="99600" y2="51121"/>
                        <a14:backgroundMark x1="6400" y1="22197" x2="700" y2="41592"/>
                        <a14:backgroundMark x1="5600" y1="63789" x2="13700" y2="96413"/>
                        <a14:backgroundMark x1="42300" y1="74215" x2="37500" y2="94170"/>
                        <a14:backgroundMark x1="65300" y1="70628" x2="60500" y2="91816"/>
                        <a14:backgroundMark x1="64500" y1="14013" x2="99200" y2="8184"/>
                        <a14:backgroundMark x1="81100" y1="49776" x2="99600" y2="64686"/>
                        <a14:backgroundMark x1="96000" y1="84193" x2="96000" y2="913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1782" flipH="1">
            <a:off x="7553307" y="6059605"/>
            <a:ext cx="1030515" cy="7360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1667" l="0" r="100000">
                        <a14:foregroundMark x1="63300" y1="41915" x2="99500" y2="46144"/>
                        <a14:foregroundMark x1="22800" y1="1244" x2="20600" y2="6095"/>
                        <a14:foregroundMark x1="9300" y1="14801" x2="7300" y2="18408"/>
                        <a14:foregroundMark x1="7100" y1="71269" x2="6600" y2="75498"/>
                        <a14:foregroundMark x1="12700" y1="81219" x2="12700" y2="85075"/>
                        <a14:backgroundMark x1="67500" y1="1493" x2="99900" y2="29229"/>
                        <a14:backgroundMark x1="58200" y1="1244" x2="78100" y2="30721"/>
                        <a14:backgroundMark x1="57000" y1="622" x2="43700" y2="15050"/>
                        <a14:backgroundMark x1="29600" y1="871" x2="300" y2="33706"/>
                        <a14:backgroundMark x1="2400" y1="38930" x2="0" y2="42910"/>
                        <a14:backgroundMark x1="1000" y1="54975" x2="18500" y2="87562"/>
                        <a14:backgroundMark x1="800" y1="77239" x2="18700" y2="89677"/>
                        <a14:backgroundMark x1="28200" y1="85075" x2="35000" y2="89055"/>
                        <a14:backgroundMark x1="49800" y1="76617" x2="46400" y2="83209"/>
                        <a14:backgroundMark x1="80500" y1="61816" x2="66000" y2="910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0276" flipH="1">
            <a:off x="6230133" y="6086253"/>
            <a:ext cx="943429" cy="758517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6807199" y="4272680"/>
            <a:ext cx="2496458" cy="1358863"/>
            <a:chOff x="6807199" y="4272680"/>
            <a:chExt cx="2496458" cy="1358863"/>
          </a:xfrm>
        </p:grpSpPr>
        <p:sp>
          <p:nvSpPr>
            <p:cNvPr id="8" name="Oval Callout 7"/>
            <p:cNvSpPr/>
            <p:nvPr/>
          </p:nvSpPr>
          <p:spPr>
            <a:xfrm>
              <a:off x="6807199" y="4272680"/>
              <a:ext cx="2409373" cy="1358863"/>
            </a:xfrm>
            <a:prstGeom prst="wedgeEllipseCallout">
              <a:avLst>
                <a:gd name="adj1" fmla="val 49852"/>
                <a:gd name="adj2" fmla="val 53963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865256" y="4552484"/>
              <a:ext cx="24384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Nòng</a:t>
              </a:r>
              <a:r>
                <a:rPr lang="en-US" sz="2400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nọc</a:t>
              </a:r>
              <a:r>
                <a:rPr lang="en-US" sz="2400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thành</a:t>
              </a:r>
              <a:r>
                <a:rPr lang="en-US" sz="2400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ếch</a:t>
              </a:r>
              <a:r>
                <a:rPr lang="en-US" sz="2400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như</a:t>
              </a:r>
              <a:r>
                <a:rPr lang="en-US" sz="2400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thế</a:t>
              </a:r>
              <a:r>
                <a:rPr lang="en-US" sz="2400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lang="en-US" sz="2400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  <a:endParaRPr lang="en-US" sz="24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7718691" y="2073891"/>
            <a:ext cx="418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(1)</a:t>
            </a:r>
            <a:endParaRPr lang="en-US" sz="2400" b="1" dirty="0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62830" y="3471511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(2)</a:t>
            </a:r>
            <a:endParaRPr lang="en-US" sz="2400" b="1" dirty="0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04455" y="4072433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(3)</a:t>
            </a:r>
            <a:endParaRPr lang="en-US" sz="2400" b="1" dirty="0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8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2" grpId="0" animBg="1"/>
      <p:bldP spid="26" grpId="0" animBg="1"/>
      <p:bldP spid="27" grpId="0" animBg="1"/>
      <p:bldP spid="3" grpId="0"/>
      <p:bldP spid="28" grpId="0"/>
      <p:bldP spid="32" grpId="0"/>
      <p:bldP spid="23" grpId="0"/>
      <p:bldP spid="23" grpId="1"/>
      <p:bldP spid="24" grpId="0"/>
      <p:bldP spid="24" grpId="1"/>
      <p:bldP spid="25" grpId="0"/>
      <p:bldP spid="2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285" y="5033357"/>
            <a:ext cx="1112737" cy="1646593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66142" y="523589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266242" y="466439"/>
            <a:ext cx="10659057" cy="138494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dirty="0" err="1" smtClean="0"/>
              <a:t>Chọn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 ở </a:t>
            </a:r>
            <a:r>
              <a:rPr lang="en-US" dirty="0" err="1" smtClean="0"/>
              <a:t>cột</a:t>
            </a:r>
            <a:r>
              <a:rPr lang="en-US" dirty="0" smtClean="0"/>
              <a:t> A </a:t>
            </a:r>
            <a:r>
              <a:rPr lang="en-US" dirty="0" err="1" smtClean="0"/>
              <a:t>phù</a:t>
            </a:r>
            <a:r>
              <a:rPr lang="en-US" dirty="0" smtClean="0"/>
              <a:t> </a:t>
            </a:r>
            <a:r>
              <a:rPr lang="en-US" dirty="0" err="1" smtClean="0"/>
              <a:t>hợp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ý </a:t>
            </a:r>
            <a:r>
              <a:rPr lang="en-US" dirty="0" err="1" smtClean="0"/>
              <a:t>cột</a:t>
            </a:r>
            <a:r>
              <a:rPr lang="en-US" dirty="0" smtClean="0"/>
              <a:t> B. </a:t>
            </a:r>
            <a:r>
              <a:rPr lang="en-US" dirty="0" err="1" smtClean="0"/>
              <a:t>Nói</a:t>
            </a:r>
            <a:r>
              <a:rPr lang="en-US" dirty="0" smtClean="0"/>
              <a:t> </a:t>
            </a:r>
            <a:r>
              <a:rPr lang="en-US" dirty="0" err="1" smtClean="0"/>
              <a:t>tên</a:t>
            </a:r>
            <a:r>
              <a:rPr lang="en-US" dirty="0" smtClean="0"/>
              <a:t> </a:t>
            </a:r>
            <a:r>
              <a:rPr lang="en-US" dirty="0" err="1" smtClean="0"/>
              <a:t>dấu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đặt</a:t>
            </a:r>
            <a:r>
              <a:rPr lang="en-US" dirty="0" smtClean="0"/>
              <a:t> </a:t>
            </a:r>
            <a:r>
              <a:rPr lang="en-US" dirty="0" err="1" smtClean="0"/>
              <a:t>cuối</a:t>
            </a:r>
            <a:r>
              <a:rPr lang="en-US" dirty="0" smtClean="0"/>
              <a:t> </a:t>
            </a:r>
            <a:r>
              <a:rPr lang="en-US" dirty="0" err="1" smtClean="0"/>
              <a:t>mỗi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.  </a:t>
            </a:r>
            <a:endParaRPr lang="en-US" dirty="0"/>
          </a:p>
        </p:txBody>
      </p:sp>
      <p:sp>
        <p:nvSpPr>
          <p:cNvPr id="48" name="Bạn Hà"/>
          <p:cNvSpPr/>
          <p:nvPr/>
        </p:nvSpPr>
        <p:spPr>
          <a:xfrm>
            <a:off x="1447799" y="2315254"/>
            <a:ext cx="3856996" cy="82444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Hằng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rủ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9" name="Bố em"/>
          <p:cNvSpPr/>
          <p:nvPr/>
        </p:nvSpPr>
        <p:spPr>
          <a:xfrm>
            <a:off x="1466849" y="3531505"/>
            <a:ext cx="3856996" cy="82444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chia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0" name="Trường em"/>
          <p:cNvSpPr/>
          <p:nvPr/>
        </p:nvSpPr>
        <p:spPr>
          <a:xfrm>
            <a:off x="1440365" y="4630957"/>
            <a:ext cx="3856996" cy="82444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7193797" y="2315254"/>
            <a:ext cx="3372579" cy="823306"/>
          </a:xfrm>
          <a:prstGeom prst="roundRect">
            <a:avLst/>
          </a:prstGeom>
          <a:solidFill>
            <a:srgbClr val="9DF347"/>
          </a:solidFill>
          <a:ln>
            <a:solidFill>
              <a:srgbClr val="9DF347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chưa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7193797" y="4659985"/>
            <a:ext cx="3372579" cy="823306"/>
          </a:xfrm>
          <a:prstGeom prst="roundRect">
            <a:avLst/>
          </a:prstGeom>
          <a:solidFill>
            <a:srgbClr val="9DF347"/>
          </a:solidFill>
          <a:ln>
            <a:solidFill>
              <a:srgbClr val="9DF347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Bộ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lộ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56" name="Straight Connector 55"/>
          <p:cNvCxnSpPr>
            <a:stCxn id="48" idx="3"/>
            <a:endCxn id="54" idx="1"/>
          </p:cNvCxnSpPr>
          <p:nvPr/>
        </p:nvCxnSpPr>
        <p:spPr>
          <a:xfrm>
            <a:off x="5304795" y="2727476"/>
            <a:ext cx="1889002" cy="1215688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49" idx="3"/>
            <a:endCxn id="51" idx="1"/>
          </p:cNvCxnSpPr>
          <p:nvPr/>
        </p:nvCxnSpPr>
        <p:spPr>
          <a:xfrm flipV="1">
            <a:off x="5323845" y="2726907"/>
            <a:ext cx="1869952" cy="121682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50" idx="3"/>
            <a:endCxn id="52" idx="1"/>
          </p:cNvCxnSpPr>
          <p:nvPr/>
        </p:nvCxnSpPr>
        <p:spPr>
          <a:xfrm>
            <a:off x="5297361" y="5043179"/>
            <a:ext cx="1896436" cy="28459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2864934" y="1677313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  <a:endParaRPr lang="en-US" sz="28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374112" y="1677313"/>
            <a:ext cx="377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</a:p>
        </p:txBody>
      </p:sp>
      <p:grpSp>
        <p:nvGrpSpPr>
          <p:cNvPr id="66" name="Group 65"/>
          <p:cNvGrpSpPr/>
          <p:nvPr/>
        </p:nvGrpSpPr>
        <p:grpSpPr>
          <a:xfrm>
            <a:off x="7193797" y="3531510"/>
            <a:ext cx="3372579" cy="823307"/>
            <a:chOff x="7193797" y="3531510"/>
            <a:chExt cx="3372579" cy="823307"/>
          </a:xfrm>
        </p:grpSpPr>
        <p:sp>
          <p:nvSpPr>
            <p:cNvPr id="54" name="Rounded Rectangle 53"/>
            <p:cNvSpPr/>
            <p:nvPr/>
          </p:nvSpPr>
          <p:spPr>
            <a:xfrm>
              <a:off x="7193797" y="3531510"/>
              <a:ext cx="3372579" cy="823307"/>
            </a:xfrm>
            <a:prstGeom prst="roundRect">
              <a:avLst/>
            </a:prstGeom>
            <a:solidFill>
              <a:srgbClr val="9DF347"/>
            </a:solidFill>
            <a:ln>
              <a:solidFill>
                <a:srgbClr val="9DF347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230191" y="3684649"/>
              <a:ext cx="2186817" cy="523221"/>
            </a:xfrm>
            <a:prstGeom prst="rect">
              <a:avLst/>
            </a:prstGeom>
            <a:noFill/>
            <a:ln>
              <a:solidFill>
                <a:srgbClr val="9DF347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lại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sự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việc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65" name="Rounded Rectangle 64"/>
          <p:cNvSpPr/>
          <p:nvPr/>
        </p:nvSpPr>
        <p:spPr>
          <a:xfrm>
            <a:off x="3368862" y="5856653"/>
            <a:ext cx="6370224" cy="82329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 </a:t>
            </a:r>
            <a:r>
              <a:rPr lang="en-US" sz="28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8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28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28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28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8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28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30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14" grpId="0" animBg="1"/>
      <p:bldP spid="27" grpId="0"/>
      <p:bldP spid="48" grpId="0" animBg="1"/>
      <p:bldP spid="49" grpId="0" animBg="1"/>
      <p:bldP spid="50" grpId="0" animBg="1"/>
      <p:bldP spid="51" grpId="0" animBg="1"/>
      <p:bldP spid="52" grpId="0" animBg="1"/>
      <p:bldP spid="59" grpId="0"/>
      <p:bldP spid="60" grpId="0"/>
      <p:bldP spid="6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935918" y="1136800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CỦNG CỐ - </a:t>
            </a:r>
            <a:r>
              <a:rPr lang="en-US" sz="40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0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1783941" y="2814640"/>
            <a:ext cx="1008441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bè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545" y="1889211"/>
            <a:ext cx="2114756" cy="162074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1" y="4876677"/>
            <a:ext cx="2341563" cy="1981323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160" y="423862"/>
            <a:ext cx="1331922" cy="2163314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3789894"/>
            <a:ext cx="1331922" cy="21492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285" y="5033357"/>
            <a:ext cx="1112737" cy="164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266</Words>
  <Application>Microsoft Office PowerPoint</Application>
  <PresentationFormat>Widescreen</PresentationFormat>
  <Paragraphs>52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5" baseType="lpstr">
      <vt:lpstr>Yu Gothic UI Semilight</vt:lpstr>
      <vt:lpstr>Arial</vt:lpstr>
      <vt:lpstr>Arial Rounded MT Bold</vt:lpstr>
      <vt:lpstr>Arial-Rounded</vt:lpstr>
      <vt:lpstr>Calibri</vt:lpstr>
      <vt:lpstr>Calibri Light</vt:lpstr>
      <vt:lpstr>Cambria</vt:lpstr>
      <vt:lpstr>等线</vt:lpstr>
      <vt:lpstr>iCiel Cadena</vt:lpstr>
      <vt:lpstr>iCiel Crocante</vt:lpstr>
      <vt:lpstr>Lato Regular</vt:lpstr>
      <vt:lpstr>Times New Roman</vt:lpstr>
      <vt:lpstr>字魂7号-温暖童稚体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195</cp:revision>
  <dcterms:created xsi:type="dcterms:W3CDTF">2021-06-15T15:52:51Z</dcterms:created>
  <dcterms:modified xsi:type="dcterms:W3CDTF">2022-11-02T02:07:28Z</dcterms:modified>
</cp:coreProperties>
</file>