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80" r:id="rId2"/>
    <p:sldId id="256" r:id="rId3"/>
    <p:sldId id="257" r:id="rId4"/>
    <p:sldId id="332" r:id="rId5"/>
    <p:sldId id="357" r:id="rId6"/>
    <p:sldId id="333" r:id="rId7"/>
    <p:sldId id="358" r:id="rId8"/>
    <p:sldId id="351" r:id="rId9"/>
    <p:sldId id="356" r:id="rId10"/>
    <p:sldId id="335" r:id="rId11"/>
    <p:sldId id="359" r:id="rId12"/>
    <p:sldId id="360" r:id="rId13"/>
    <p:sldId id="361" r:id="rId14"/>
    <p:sldId id="362" r:id="rId15"/>
    <p:sldId id="308" r:id="rId16"/>
  </p:sldIdLst>
  <p:sldSz cx="9144000" cy="5715000" type="screen16x10"/>
  <p:notesSz cx="6858000" cy="9144000"/>
  <p:embeddedFontLst>
    <p:embeddedFont>
      <p:font typeface=".VnAvant" pitchFamily="34" charset="0"/>
      <p:regular r:id="rId18"/>
      <p:bold r:id="rId19"/>
      <p:italic r:id="rId20"/>
      <p:boldItalic r:id="rId21"/>
    </p:embeddedFont>
    <p:embeddedFont>
      <p:font typeface="Tahoma" pitchFamily="34" charset="0"/>
      <p:regular r:id="rId22"/>
      <p:bold r:id="rId23"/>
    </p:embeddedFont>
    <p:embeddedFont>
      <p:font typeface="VNI-Thufap2" pitchFamily="2" charset="0"/>
      <p:regular r:id="rId24"/>
    </p:embeddedFont>
    <p:embeddedFont>
      <p:font typeface="Calibri" pitchFamily="34" charset="0"/>
      <p:regular r:id="rId25"/>
      <p:bold r:id="rId26"/>
      <p:italic r:id="rId27"/>
      <p:boldItalic r:id="rId28"/>
    </p:embeddedFont>
    <p:embeddedFont>
      <p:font typeface="宋体" pitchFamily="2" charset="-122"/>
      <p:regular r:id="rId29"/>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p:scale>
          <a:sx n="66" d="100"/>
          <a:sy n="66" d="100"/>
        </p:scale>
        <p:origin x="-1674" y="-30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10/4/2020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35214"/>
            <a:ext cx="9141569" cy="51797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689103"/>
            <a:ext cx="8868228" cy="486986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6" name="TextBox 5"/>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3:</a:t>
            </a:r>
            <a:endParaRPr lang="en-US" sz="2400" b="1" dirty="0">
              <a:solidFill>
                <a:srgbClr val="0000CC"/>
              </a:solidFill>
              <a:latin typeface=".VnAvant" pitchFamily="34" charset="0"/>
            </a:endParaRPr>
          </a:p>
        </p:txBody>
      </p:sp>
      <p:sp>
        <p:nvSpPr>
          <p:cNvPr id="2" name="Rectangle 1"/>
          <p:cNvSpPr/>
          <p:nvPr/>
        </p:nvSpPr>
        <p:spPr>
          <a:xfrm>
            <a:off x="3048000" y="0"/>
            <a:ext cx="3735959" cy="461665"/>
          </a:xfrm>
          <a:prstGeom prst="rect">
            <a:avLst/>
          </a:prstGeom>
        </p:spPr>
        <p:txBody>
          <a:bodyPr wrap="none">
            <a:spAutoFit/>
          </a:bodyPr>
          <a:lstStyle/>
          <a:p>
            <a:pPr algn="ctr"/>
            <a:r>
              <a:rPr lang="vi-VN" sz="2400" b="1" dirty="0">
                <a:solidFill>
                  <a:srgbClr val="FF0000"/>
                </a:solidFill>
              </a:rPr>
              <a:t>Trò chơi "Đoán tên bạn"</a:t>
            </a:r>
            <a:endParaRPr lang="en-US" sz="2400" b="1" dirty="0">
              <a:solidFill>
                <a:srgbClr val="FF0000"/>
              </a:solidFill>
            </a:endParaRPr>
          </a:p>
        </p:txBody>
      </p:sp>
      <p:sp>
        <p:nvSpPr>
          <p:cNvPr id="3" name="Rectangle 2"/>
          <p:cNvSpPr/>
          <p:nvPr/>
        </p:nvSpPr>
        <p:spPr>
          <a:xfrm>
            <a:off x="268513" y="770029"/>
            <a:ext cx="8556173" cy="1938992"/>
          </a:xfrm>
          <a:prstGeom prst="rect">
            <a:avLst/>
          </a:prstGeom>
        </p:spPr>
        <p:txBody>
          <a:bodyPr wrap="square">
            <a:spAutoFit/>
          </a:bodyPr>
          <a:lstStyle/>
          <a:p>
            <a:pPr algn="just"/>
            <a:r>
              <a:rPr lang="vi-VN" sz="2000" dirty="0">
                <a:solidFill>
                  <a:srgbClr val="006600"/>
                </a:solidFill>
              </a:rPr>
              <a:t> </a:t>
            </a:r>
            <a:r>
              <a:rPr lang="vi-VN" sz="2000" u="sng" dirty="0">
                <a:solidFill>
                  <a:srgbClr val="FF0000"/>
                </a:solidFill>
              </a:rPr>
              <a:t>Luật chơi:</a:t>
            </a:r>
          </a:p>
          <a:p>
            <a:pPr algn="just"/>
            <a:r>
              <a:rPr lang="vi-VN" sz="2000" dirty="0">
                <a:solidFill>
                  <a:srgbClr val="006600"/>
                </a:solidFill>
              </a:rPr>
              <a:t>     Từng bạn lên tham gia trò chơi và quay mặt xuống lớp. GV ghi tên một bạn bất kì trong lớp lên bảng. Các bạn bên dưới sẽ gợi ý bằng cách nêu những đặc điêm bên ngoài, tính cách hoặc thói quen của bạn có tên trên bảng. Bạn HS lên tham gia chơi sẽ phải đoán và chỉ ra bạn được cô giáo ghi tên trên bảng là bạn nào trong lớp.</a:t>
            </a:r>
            <a:endParaRPr lang="en-US" sz="2000" dirty="0">
              <a:solidFill>
                <a:srgbClr val="0066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194" y="2781591"/>
            <a:ext cx="4810765" cy="2615820"/>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054245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730965"/>
          </a:xfrm>
          <a:prstGeom prst="rect">
            <a:avLst/>
          </a:prstGeom>
        </p:spPr>
      </p:pic>
      <p:sp>
        <p:nvSpPr>
          <p:cNvPr id="6" name="Rectangle 5"/>
          <p:cNvSpPr/>
          <p:nvPr/>
        </p:nvSpPr>
        <p:spPr>
          <a:xfrm>
            <a:off x="1603830" y="688400"/>
            <a:ext cx="6146801" cy="2597827"/>
          </a:xfrm>
          <a:prstGeom prst="rect">
            <a:avLst/>
          </a:prstGeom>
        </p:spPr>
        <p:txBody>
          <a:bodyPr wrap="square">
            <a:spAutoFit/>
          </a:bodyPr>
          <a:lstStyle/>
          <a:p>
            <a:pPr algn="just">
              <a:lnSpc>
                <a:spcPct val="150000"/>
              </a:lnSpc>
            </a:pPr>
            <a:r>
              <a:rPr lang="vi-VN" sz="2800" dirty="0">
                <a:solidFill>
                  <a:srgbClr val="0000CC"/>
                </a:solidFill>
              </a:rPr>
              <a:t>Ai cũng có những điểm đáng yêu và cần được tôn trọng. Em hãy yêu quý bản thân và yêu quý, vui vẻ với các bạn trong lớp.</a:t>
            </a:r>
          </a:p>
        </p:txBody>
      </p:sp>
    </p:spTree>
    <p:extLst>
      <p:ext uri="{BB962C8B-B14F-4D97-AF65-F5344CB8AC3E}">
        <p14:creationId xmlns:p14="http://schemas.microsoft.com/office/powerpoint/2010/main" val="851186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35214"/>
            <a:ext cx="9141569" cy="51797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689103"/>
            <a:ext cx="8868228" cy="486986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449599" y="0"/>
            <a:ext cx="4932761" cy="461665"/>
          </a:xfrm>
          <a:prstGeom prst="rect">
            <a:avLst/>
          </a:prstGeom>
        </p:spPr>
        <p:txBody>
          <a:bodyPr wrap="none">
            <a:spAutoFit/>
          </a:bodyPr>
          <a:lstStyle/>
          <a:p>
            <a:pPr algn="ctr"/>
            <a:r>
              <a:rPr lang="vi-VN" sz="2400" b="1" dirty="0">
                <a:solidFill>
                  <a:srgbClr val="FF0000"/>
                </a:solidFill>
              </a:rPr>
              <a:t>Cuộc thi "Tìm kiếm tài năng nhí"</a:t>
            </a:r>
            <a:endParaRPr lang="en-US" sz="2400" b="1" dirty="0">
              <a:solidFill>
                <a:srgbClr val="FF0000"/>
              </a:solidFill>
            </a:endParaRPr>
          </a:p>
        </p:txBody>
      </p:sp>
      <p:sp>
        <p:nvSpPr>
          <p:cNvPr id="3" name="Rectangle 2"/>
          <p:cNvSpPr/>
          <p:nvPr/>
        </p:nvSpPr>
        <p:spPr>
          <a:xfrm>
            <a:off x="268513" y="770029"/>
            <a:ext cx="8556173" cy="1200329"/>
          </a:xfrm>
          <a:prstGeom prst="rect">
            <a:avLst/>
          </a:prstGeom>
        </p:spPr>
        <p:txBody>
          <a:bodyPr wrap="square">
            <a:spAutoFit/>
          </a:bodyPr>
          <a:lstStyle/>
          <a:p>
            <a:pPr algn="just"/>
            <a:r>
              <a:rPr lang="vi-VN" sz="2400" dirty="0">
                <a:solidFill>
                  <a:srgbClr val="006600"/>
                </a:solidFill>
              </a:rPr>
              <a:t>Các em đăng kí trình diễn tài năng của mình theo tổ/nhóm:</a:t>
            </a:r>
          </a:p>
          <a:p>
            <a:pPr algn="just"/>
            <a:r>
              <a:rPr lang="vi-VN" sz="2400" dirty="0">
                <a:solidFill>
                  <a:srgbClr val="006600"/>
                </a:solidFill>
              </a:rPr>
              <a:t>+ Em sê đăng kí trình diền nội dung (tài năng) gì?</a:t>
            </a:r>
          </a:p>
          <a:p>
            <a:pPr algn="just"/>
            <a:r>
              <a:rPr lang="vi-VN" sz="2400" dirty="0">
                <a:solidFill>
                  <a:srgbClr val="006600"/>
                </a:solidFill>
              </a:rPr>
              <a:t>+ Giới thiệu các bạn có tài năng tham gia trình diễn tài năng.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828" y="2233531"/>
            <a:ext cx="5334000" cy="3163824"/>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407811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535214"/>
            <a:ext cx="9141569" cy="51797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txBox="1">
            <a:spLocks noChangeArrowheads="1"/>
          </p:cNvSpPr>
          <p:nvPr/>
        </p:nvSpPr>
        <p:spPr>
          <a:xfrm>
            <a:off x="130629" y="689103"/>
            <a:ext cx="8868228" cy="486986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4" name="Rectangle 3"/>
          <p:cNvSpPr/>
          <p:nvPr/>
        </p:nvSpPr>
        <p:spPr>
          <a:xfrm>
            <a:off x="2054238" y="32983"/>
            <a:ext cx="4782078" cy="523220"/>
          </a:xfrm>
          <a:prstGeom prst="rect">
            <a:avLst/>
          </a:prstGeom>
        </p:spPr>
        <p:txBody>
          <a:bodyPr wrap="none">
            <a:spAutoFit/>
          </a:bodyPr>
          <a:lstStyle/>
          <a:p>
            <a:pPr algn="ctr"/>
            <a:r>
              <a:rPr lang="vi-VN" sz="2800" dirty="0">
                <a:solidFill>
                  <a:srgbClr val="FF0000"/>
                </a:solidFill>
              </a:rPr>
              <a:t>Một số tài năng của các bạn:</a:t>
            </a:r>
            <a:endParaRPr lang="en-US" sz="2800" dirty="0">
              <a:solidFill>
                <a:srgbClr val="FF0000"/>
              </a:solidFill>
            </a:endParaRPr>
          </a:p>
        </p:txBody>
      </p:sp>
      <p:pic>
        <p:nvPicPr>
          <p:cNvPr id="7" name="Mua___Ngay_dau_tien_di_h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626" b="13136"/>
          <a:stretch/>
        </p:blipFill>
        <p:spPr>
          <a:xfrm>
            <a:off x="1250509" y="1493157"/>
            <a:ext cx="6389536" cy="3605523"/>
          </a:xfrm>
          <a:prstGeom prst="rect">
            <a:avLst/>
          </a:prstGeom>
        </p:spPr>
      </p:pic>
      <p:sp>
        <p:nvSpPr>
          <p:cNvPr id="8" name="Rectangle 7"/>
          <p:cNvSpPr/>
          <p:nvPr/>
        </p:nvSpPr>
        <p:spPr>
          <a:xfrm>
            <a:off x="2192594" y="718757"/>
            <a:ext cx="4761240" cy="523220"/>
          </a:xfrm>
          <a:prstGeom prst="rect">
            <a:avLst/>
          </a:prstGeom>
        </p:spPr>
        <p:txBody>
          <a:bodyPr wrap="none">
            <a:spAutoFit/>
          </a:bodyPr>
          <a:lstStyle/>
          <a:p>
            <a:pPr algn="ctr"/>
            <a:r>
              <a:rPr lang="vi-VN" sz="2800" dirty="0">
                <a:solidFill>
                  <a:srgbClr val="006600"/>
                </a:solidFill>
              </a:rPr>
              <a:t>(Múa "Ngày đầu tiên đi học")</a:t>
            </a:r>
          </a:p>
        </p:txBody>
      </p:sp>
    </p:spTree>
    <p:extLst>
      <p:ext uri="{BB962C8B-B14F-4D97-AF65-F5344CB8AC3E}">
        <p14:creationId xmlns:p14="http://schemas.microsoft.com/office/powerpoint/2010/main" val="42622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535214"/>
            <a:ext cx="9141569" cy="51797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txBox="1">
            <a:spLocks noChangeArrowheads="1"/>
          </p:cNvSpPr>
          <p:nvPr/>
        </p:nvSpPr>
        <p:spPr>
          <a:xfrm>
            <a:off x="130629" y="689103"/>
            <a:ext cx="8868228" cy="486986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4" name="Rectangle 3"/>
          <p:cNvSpPr/>
          <p:nvPr/>
        </p:nvSpPr>
        <p:spPr>
          <a:xfrm>
            <a:off x="2054238" y="32983"/>
            <a:ext cx="4782078" cy="523220"/>
          </a:xfrm>
          <a:prstGeom prst="rect">
            <a:avLst/>
          </a:prstGeom>
        </p:spPr>
        <p:txBody>
          <a:bodyPr wrap="none">
            <a:spAutoFit/>
          </a:bodyPr>
          <a:lstStyle/>
          <a:p>
            <a:pPr algn="ctr"/>
            <a:r>
              <a:rPr lang="vi-VN" sz="2800" dirty="0">
                <a:solidFill>
                  <a:srgbClr val="FF0000"/>
                </a:solidFill>
              </a:rPr>
              <a:t>Một số tài năng của các bạn:</a:t>
            </a:r>
            <a:endParaRPr lang="en-US" sz="2800" dirty="0">
              <a:solidFill>
                <a:srgbClr val="FF0000"/>
              </a:solidFill>
            </a:endParaRPr>
          </a:p>
        </p:txBody>
      </p:sp>
      <p:pic>
        <p:nvPicPr>
          <p:cNvPr id="2" name="Be_Gia_Khiem_Hat____ME_YEU_OI___Day_Nuoc_mat___Nhac_Thieu_Nhi_Hay_Cam_Dong_Ve_M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992" b="12817"/>
          <a:stretch/>
        </p:blipFill>
        <p:spPr>
          <a:xfrm>
            <a:off x="1212217" y="1354363"/>
            <a:ext cx="6756400" cy="3860802"/>
          </a:xfrm>
          <a:prstGeom prst="rect">
            <a:avLst/>
          </a:prstGeom>
        </p:spPr>
      </p:pic>
      <p:sp>
        <p:nvSpPr>
          <p:cNvPr id="3" name="Rectangle 2"/>
          <p:cNvSpPr/>
          <p:nvPr/>
        </p:nvSpPr>
        <p:spPr>
          <a:xfrm>
            <a:off x="3218521" y="751114"/>
            <a:ext cx="2935419" cy="523220"/>
          </a:xfrm>
          <a:prstGeom prst="rect">
            <a:avLst/>
          </a:prstGeom>
        </p:spPr>
        <p:txBody>
          <a:bodyPr wrap="none">
            <a:spAutoFit/>
          </a:bodyPr>
          <a:lstStyle/>
          <a:p>
            <a:pPr algn="ctr"/>
            <a:r>
              <a:rPr lang="vi-VN" sz="2800" dirty="0">
                <a:solidFill>
                  <a:srgbClr val="006600"/>
                </a:solidFill>
              </a:rPr>
              <a:t>(Hát "Mẹ yêu ơi")</a:t>
            </a:r>
          </a:p>
        </p:txBody>
      </p:sp>
    </p:spTree>
    <p:extLst>
      <p:ext uri="{BB962C8B-B14F-4D97-AF65-F5344CB8AC3E}">
        <p14:creationId xmlns:p14="http://schemas.microsoft.com/office/powerpoint/2010/main" val="36037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5</a:t>
            </a:r>
          </a:p>
          <a:p>
            <a:pPr algn="ctr"/>
            <a:r>
              <a:rPr lang="en-US" sz="4800" b="1" dirty="0" smtClean="0">
                <a:solidFill>
                  <a:srgbClr val="FF0000"/>
                </a:solidFill>
                <a:latin typeface="Arial" pitchFamily="34" charset="0"/>
                <a:ea typeface="Tahoma" pitchFamily="34" charset="0"/>
                <a:cs typeface="Arial" pitchFamily="34" charset="0"/>
              </a:rPr>
              <a:t>AI CŨNG ĐÁNG YÊU</a:t>
            </a:r>
            <a:endParaRPr lang="en-US" sz="49600" b="1" dirty="0" smtClean="0">
              <a:solidFill>
                <a:srgbClr val="FF0000"/>
              </a:solidFill>
              <a:latin typeface="Arial" pitchFamily="34" charset="0"/>
              <a:ea typeface="Tahoma"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971" y="1992034"/>
            <a:ext cx="5979886" cy="3546927"/>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15247" y="123486"/>
            <a:ext cx="6802913"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1. Giới thiệu về những điểm đáng yêu của em</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1:</a:t>
            </a:r>
            <a:endParaRPr lang="en-US" sz="2400" b="1" dirty="0">
              <a:solidFill>
                <a:srgbClr val="0000CC"/>
              </a:solidFill>
              <a:latin typeface=".VnAvant" pitchFamily="34" charset="0"/>
            </a:endParaRPr>
          </a:p>
        </p:txBody>
      </p:sp>
      <p:sp>
        <p:nvSpPr>
          <p:cNvPr id="11" name="Rectangle 10"/>
          <p:cNvSpPr/>
          <p:nvPr/>
        </p:nvSpPr>
        <p:spPr>
          <a:xfrm>
            <a:off x="2609652" y="1014184"/>
            <a:ext cx="3927126" cy="564463"/>
          </a:xfrm>
          <a:prstGeom prst="rect">
            <a:avLst/>
          </a:prstGeom>
        </p:spPr>
        <p:txBody>
          <a:bodyPr wrap="none" lIns="71323" tIns="35662" rIns="71323" bIns="35662">
            <a:spAutoFit/>
          </a:bodyPr>
          <a:lstStyle/>
          <a:p>
            <a:pPr algn="ctr"/>
            <a:r>
              <a:rPr lang="en-US" sz="3200" b="1" dirty="0" smtClean="0">
                <a:solidFill>
                  <a:srgbClr val="FF0000"/>
                </a:solidFill>
                <a:latin typeface="Arial" pitchFamily="34" charset="0"/>
                <a:cs typeface="Arial" pitchFamily="34" charset="0"/>
              </a:rPr>
              <a:t>THẢO LUẬN NHÓM</a:t>
            </a:r>
            <a:endParaRPr lang="vi-VN" sz="3200" b="1" dirty="0">
              <a:solidFill>
                <a:srgbClr val="FF0000"/>
              </a:solidFill>
              <a:latin typeface="Arial" pitchFamily="34" charset="0"/>
              <a:cs typeface="Arial" pitchFamily="34" charset="0"/>
            </a:endParaRPr>
          </a:p>
        </p:txBody>
      </p:sp>
      <p:sp>
        <p:nvSpPr>
          <p:cNvPr id="4" name="Rectangle 3"/>
          <p:cNvSpPr/>
          <p:nvPr/>
        </p:nvSpPr>
        <p:spPr>
          <a:xfrm>
            <a:off x="475343" y="1578647"/>
            <a:ext cx="8193314" cy="1200329"/>
          </a:xfrm>
          <a:prstGeom prst="rect">
            <a:avLst/>
          </a:prstGeom>
        </p:spPr>
        <p:txBody>
          <a:bodyPr wrap="square">
            <a:spAutoFit/>
          </a:bodyPr>
          <a:lstStyle/>
          <a:p>
            <a:pPr algn="just"/>
            <a:r>
              <a:rPr lang="vi-VN" sz="2400" dirty="0">
                <a:solidFill>
                  <a:srgbClr val="0000CC"/>
                </a:solidFill>
              </a:rPr>
              <a:t> Em hãy quay sang bạn ngồi cạnh và giới thiệu cho bạn nghe về ít nhất một đặc điêm bên ngoài hoặc tính cách, thói quen của bản thân mà mình cảm thấy đáng yêu nhất.</a:t>
            </a:r>
            <a:endParaRPr lang="en-US" sz="2400" dirty="0">
              <a:solidFill>
                <a:srgbClr val="0000CC"/>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86" y="2855830"/>
            <a:ext cx="1374842" cy="224647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568" y="3018659"/>
            <a:ext cx="1069322" cy="20487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970" y="2980526"/>
            <a:ext cx="1626447" cy="205777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1869" y="2907355"/>
            <a:ext cx="1293969" cy="221951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603" y="2917728"/>
            <a:ext cx="1293969" cy="2165601"/>
          </a:xfrm>
          <a:prstGeom prst="rect">
            <a:avLst/>
          </a:prstGeom>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381007" y="752739"/>
            <a:ext cx="8384414" cy="954107"/>
          </a:xfrm>
          <a:prstGeom prst="rect">
            <a:avLst/>
          </a:prstGeom>
        </p:spPr>
        <p:txBody>
          <a:bodyPr wrap="square">
            <a:spAutoFit/>
          </a:bodyPr>
          <a:lstStyle/>
          <a:p>
            <a:pPr algn="just"/>
            <a:r>
              <a:rPr lang="vi-VN" sz="2800" dirty="0">
                <a:solidFill>
                  <a:srgbClr val="006600"/>
                </a:solidFill>
                <a:latin typeface="Arial" pitchFamily="34" charset="0"/>
                <a:cs typeface="Arial" pitchFamily="34" charset="0"/>
              </a:rPr>
              <a:t>Em hãy chia sẻ trước lớp về những điểm đáng yêu của mình.</a:t>
            </a:r>
          </a:p>
        </p:txBody>
      </p:sp>
      <p:sp>
        <p:nvSpPr>
          <p:cNvPr id="6" name="Line 12"/>
          <p:cNvSpPr>
            <a:spLocks noChangeShapeType="1"/>
          </p:cNvSpPr>
          <p:nvPr/>
        </p:nvSpPr>
        <p:spPr bwMode="auto">
          <a:xfrm>
            <a:off x="0" y="70938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7" name="Rectangle 6"/>
          <p:cNvSpPr/>
          <p:nvPr/>
        </p:nvSpPr>
        <p:spPr>
          <a:xfrm>
            <a:off x="2756068" y="159656"/>
            <a:ext cx="3547215" cy="564463"/>
          </a:xfrm>
          <a:prstGeom prst="rect">
            <a:avLst/>
          </a:prstGeom>
        </p:spPr>
        <p:txBody>
          <a:bodyPr wrap="none" lIns="71323" tIns="35662" rIns="71323" bIns="35662">
            <a:spAutoFit/>
          </a:bodyPr>
          <a:lstStyle/>
          <a:p>
            <a:pPr algn="ctr"/>
            <a:r>
              <a:rPr lang="en-US" sz="3200" b="1" dirty="0" smtClean="0">
                <a:solidFill>
                  <a:srgbClr val="FF0000"/>
                </a:solidFill>
                <a:latin typeface="Arial" pitchFamily="34" charset="0"/>
                <a:cs typeface="Arial" pitchFamily="34" charset="0"/>
              </a:rPr>
              <a:t>THẢO LUẬN LỚP</a:t>
            </a:r>
            <a:endParaRPr lang="vi-VN" sz="3200" b="1"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205" y="2012848"/>
            <a:ext cx="6105274" cy="3052637"/>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5715000"/>
          </a:xfrm>
          <a:prstGeom prst="rect">
            <a:avLst/>
          </a:prstGeom>
        </p:spPr>
      </p:pic>
      <p:sp>
        <p:nvSpPr>
          <p:cNvPr id="4" name="Rectangle 3"/>
          <p:cNvSpPr/>
          <p:nvPr/>
        </p:nvSpPr>
        <p:spPr>
          <a:xfrm>
            <a:off x="1908626" y="559417"/>
            <a:ext cx="7104743" cy="4247317"/>
          </a:xfrm>
          <a:prstGeom prst="rect">
            <a:avLst/>
          </a:prstGeom>
        </p:spPr>
        <p:txBody>
          <a:bodyPr wrap="square">
            <a:spAutoFit/>
          </a:bodyPr>
          <a:lstStyle/>
          <a:p>
            <a:pPr algn="just">
              <a:lnSpc>
                <a:spcPct val="150000"/>
              </a:lnSpc>
            </a:pPr>
            <a:r>
              <a:rPr lang="vi-VN" sz="3600" b="1" dirty="0">
                <a:solidFill>
                  <a:srgbClr val="006600"/>
                </a:solidFill>
              </a:rPr>
              <a:t>Ai cũng có những điểm đáng yêu và đáng tự hào: có người đáng yêu về ngoại hình, có người đáng yêu về tính cách, thói quen.</a:t>
            </a:r>
          </a:p>
        </p:txBody>
      </p:sp>
    </p:spTree>
    <p:extLst>
      <p:ext uri="{BB962C8B-B14F-4D97-AF65-F5344CB8AC3E}">
        <p14:creationId xmlns:p14="http://schemas.microsoft.com/office/powerpoint/2010/main" val="3970136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2414723" y="148912"/>
            <a:ext cx="6107210"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2. Nói về những điểm đáng yêu của bạn</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2:</a:t>
            </a:r>
            <a:endParaRPr lang="en-US" sz="2400" b="1" dirty="0">
              <a:solidFill>
                <a:srgbClr val="0000CC"/>
              </a:solidFill>
              <a:latin typeface=".VnAvant" pitchFamily="34" charset="0"/>
            </a:endParaRPr>
          </a:p>
        </p:txBody>
      </p:sp>
      <p:sp>
        <p:nvSpPr>
          <p:cNvPr id="2" name="Rectangle 1"/>
          <p:cNvSpPr/>
          <p:nvPr/>
        </p:nvSpPr>
        <p:spPr>
          <a:xfrm>
            <a:off x="3360966" y="541435"/>
            <a:ext cx="2496196" cy="461665"/>
          </a:xfrm>
          <a:prstGeom prst="rect">
            <a:avLst/>
          </a:prstGeom>
        </p:spPr>
        <p:txBody>
          <a:bodyPr wrap="none">
            <a:spAutoFit/>
          </a:bodyPr>
          <a:lstStyle/>
          <a:p>
            <a:r>
              <a:rPr lang="en-US" sz="2400" dirty="0" err="1">
                <a:solidFill>
                  <a:srgbClr val="FF0000"/>
                </a:solidFill>
                <a:latin typeface="Arial" pitchFamily="34" charset="0"/>
                <a:cs typeface="Arial" pitchFamily="34" charset="0"/>
              </a:rPr>
              <a:t>Thảo</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luận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nhóm</a:t>
            </a:r>
            <a:r>
              <a:rPr lang="en-US" sz="2400" dirty="0">
                <a:solidFill>
                  <a:srgbClr val="FF0000"/>
                </a:solidFill>
                <a:latin typeface="Arial" pitchFamily="34" charset="0"/>
                <a:cs typeface="Arial" pitchFamily="34" charset="0"/>
              </a:rPr>
              <a:t>:</a:t>
            </a:r>
          </a:p>
        </p:txBody>
      </p:sp>
      <p:sp>
        <p:nvSpPr>
          <p:cNvPr id="3" name="Rectangle 2"/>
          <p:cNvSpPr/>
          <p:nvPr/>
        </p:nvSpPr>
        <p:spPr>
          <a:xfrm>
            <a:off x="285464" y="916785"/>
            <a:ext cx="8585200" cy="1938992"/>
          </a:xfrm>
          <a:prstGeom prst="rect">
            <a:avLst/>
          </a:prstGeom>
        </p:spPr>
        <p:txBody>
          <a:bodyPr wrap="square">
            <a:spAutoFit/>
          </a:bodyPr>
          <a:lstStyle/>
          <a:p>
            <a:pPr algn="just"/>
            <a:r>
              <a:rPr lang="en-US" sz="2400" dirty="0" smtClean="0">
                <a:solidFill>
                  <a:srgbClr val="006600"/>
                </a:solidFill>
              </a:rPr>
              <a:t>- </a:t>
            </a:r>
            <a:r>
              <a:rPr lang="vi-VN" sz="2400" dirty="0" smtClean="0">
                <a:solidFill>
                  <a:srgbClr val="006600"/>
                </a:solidFill>
              </a:rPr>
              <a:t>Thảo </a:t>
            </a:r>
            <a:r>
              <a:rPr lang="vi-VN" sz="2400" dirty="0">
                <a:solidFill>
                  <a:srgbClr val="006600"/>
                </a:solidFill>
              </a:rPr>
              <a:t>luận cặp đôi với bạn bên cạnh theo các gợi ý:</a:t>
            </a:r>
          </a:p>
          <a:p>
            <a:pPr algn="just"/>
            <a:r>
              <a:rPr lang="vi-VN" sz="2400" dirty="0">
                <a:solidFill>
                  <a:srgbClr val="006600"/>
                </a:solidFill>
              </a:rPr>
              <a:t>+ Bạn của em tên là gì?</a:t>
            </a:r>
          </a:p>
          <a:p>
            <a:pPr algn="just"/>
            <a:r>
              <a:rPr lang="vi-VN" sz="2400" dirty="0">
                <a:solidFill>
                  <a:srgbClr val="006600"/>
                </a:solidFill>
              </a:rPr>
              <a:t>+ Bạn có đặc điểm như thế nào về ngoại hình, tính cách, thói quen?</a:t>
            </a:r>
          </a:p>
          <a:p>
            <a:pPr algn="just"/>
            <a:r>
              <a:rPr lang="vi-VN" sz="2400" dirty="0">
                <a:solidFill>
                  <a:srgbClr val="006600"/>
                </a:solidFill>
              </a:rPr>
              <a:t>+ Em yêu quý đặc điềm nàơ nhất của bạn? </a:t>
            </a:r>
            <a:r>
              <a:rPr lang="vi-VN" sz="2400" dirty="0" smtClean="0">
                <a:solidFill>
                  <a:srgbClr val="006600"/>
                </a:solidFill>
              </a:rPr>
              <a:t>Vì </a:t>
            </a:r>
            <a:r>
              <a:rPr lang="vi-VN" sz="2400" dirty="0">
                <a:solidFill>
                  <a:srgbClr val="006600"/>
                </a:solidFill>
              </a:rPr>
              <a:t>sao?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642" y="2953260"/>
            <a:ext cx="4780183" cy="2446022"/>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856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2414723" y="148912"/>
            <a:ext cx="6107210"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2. Nói về những điểm đáng yêu của bạn</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2:</a:t>
            </a:r>
            <a:endParaRPr lang="en-US" sz="2400" b="1" dirty="0">
              <a:solidFill>
                <a:srgbClr val="0000CC"/>
              </a:solidFill>
              <a:latin typeface=".VnAvant" pitchFamily="34" charset="0"/>
            </a:endParaRPr>
          </a:p>
        </p:txBody>
      </p:sp>
      <p:sp>
        <p:nvSpPr>
          <p:cNvPr id="2" name="Rectangle 1"/>
          <p:cNvSpPr/>
          <p:nvPr/>
        </p:nvSpPr>
        <p:spPr>
          <a:xfrm>
            <a:off x="3360966" y="541435"/>
            <a:ext cx="2496196" cy="461665"/>
          </a:xfrm>
          <a:prstGeom prst="rect">
            <a:avLst/>
          </a:prstGeom>
        </p:spPr>
        <p:txBody>
          <a:bodyPr wrap="none">
            <a:spAutoFit/>
          </a:bodyPr>
          <a:lstStyle/>
          <a:p>
            <a:r>
              <a:rPr lang="en-US" sz="2400" dirty="0" err="1">
                <a:solidFill>
                  <a:srgbClr val="FF0000"/>
                </a:solidFill>
                <a:latin typeface="Arial" pitchFamily="34" charset="0"/>
                <a:cs typeface="Arial" pitchFamily="34" charset="0"/>
              </a:rPr>
              <a:t>Thảo</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luận</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nhóm</a:t>
            </a:r>
            <a:r>
              <a:rPr lang="en-US" sz="2400" dirty="0">
                <a:solidFill>
                  <a:srgbClr val="FF0000"/>
                </a:solidFill>
                <a:latin typeface="Arial" pitchFamily="34" charset="0"/>
                <a:cs typeface="Arial" pitchFamily="34" charset="0"/>
              </a:rPr>
              <a:t>:</a:t>
            </a:r>
          </a:p>
        </p:txBody>
      </p:sp>
      <p:sp>
        <p:nvSpPr>
          <p:cNvPr id="3" name="Rectangle 2"/>
          <p:cNvSpPr/>
          <p:nvPr/>
        </p:nvSpPr>
        <p:spPr>
          <a:xfrm>
            <a:off x="285464" y="916785"/>
            <a:ext cx="8585200" cy="1938992"/>
          </a:xfrm>
          <a:prstGeom prst="rect">
            <a:avLst/>
          </a:prstGeom>
        </p:spPr>
        <p:txBody>
          <a:bodyPr wrap="square">
            <a:spAutoFit/>
          </a:bodyPr>
          <a:lstStyle/>
          <a:p>
            <a:pPr algn="just"/>
            <a:r>
              <a:rPr lang="en-US" sz="2400" dirty="0" smtClean="0">
                <a:solidFill>
                  <a:srgbClr val="006600"/>
                </a:solidFill>
              </a:rPr>
              <a:t>- </a:t>
            </a:r>
            <a:r>
              <a:rPr lang="vi-VN" sz="2400" dirty="0" smtClean="0">
                <a:solidFill>
                  <a:srgbClr val="006600"/>
                </a:solidFill>
              </a:rPr>
              <a:t>Thảo </a:t>
            </a:r>
            <a:r>
              <a:rPr lang="vi-VN" sz="2400" dirty="0">
                <a:solidFill>
                  <a:srgbClr val="006600"/>
                </a:solidFill>
              </a:rPr>
              <a:t>luận cặp đôi với bạn bên cạnh theo các gợi ý:</a:t>
            </a:r>
          </a:p>
          <a:p>
            <a:pPr algn="just"/>
            <a:r>
              <a:rPr lang="vi-VN" sz="2400" dirty="0">
                <a:solidFill>
                  <a:srgbClr val="006600"/>
                </a:solidFill>
              </a:rPr>
              <a:t>+ Bạn của em tên là gì?</a:t>
            </a:r>
          </a:p>
          <a:p>
            <a:pPr algn="just"/>
            <a:r>
              <a:rPr lang="vi-VN" sz="2400" dirty="0">
                <a:solidFill>
                  <a:srgbClr val="006600"/>
                </a:solidFill>
              </a:rPr>
              <a:t>+ Bạn có đặc điểm như thế nào về ngoại hình, tính cách, thói quen?</a:t>
            </a:r>
          </a:p>
          <a:p>
            <a:pPr algn="just"/>
            <a:r>
              <a:rPr lang="vi-VN" sz="2400" dirty="0">
                <a:solidFill>
                  <a:srgbClr val="006600"/>
                </a:solidFill>
              </a:rPr>
              <a:t>+ Em yêu quý đặc điềm nàơ nhất của bạn? </a:t>
            </a:r>
            <a:r>
              <a:rPr lang="vi-VN" sz="2400" dirty="0" smtClean="0">
                <a:solidFill>
                  <a:srgbClr val="006600"/>
                </a:solidFill>
              </a:rPr>
              <a:t>Vì </a:t>
            </a:r>
            <a:r>
              <a:rPr lang="vi-VN" sz="2400" dirty="0">
                <a:solidFill>
                  <a:srgbClr val="006600"/>
                </a:solidFill>
              </a:rPr>
              <a:t>sao?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642" y="2953260"/>
            <a:ext cx="4780183" cy="2446022"/>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9579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71337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Rectangle 1"/>
          <p:cNvSpPr/>
          <p:nvPr/>
        </p:nvSpPr>
        <p:spPr>
          <a:xfrm>
            <a:off x="467848" y="192639"/>
            <a:ext cx="8106706" cy="523220"/>
          </a:xfrm>
          <a:prstGeom prst="rect">
            <a:avLst/>
          </a:prstGeom>
        </p:spPr>
        <p:txBody>
          <a:bodyPr wrap="none">
            <a:spAutoFit/>
          </a:bodyPr>
          <a:lstStyle/>
          <a:p>
            <a:pPr algn="ctr"/>
            <a:r>
              <a:rPr lang="vi-VN" sz="2800" dirty="0">
                <a:solidFill>
                  <a:srgbClr val="FF0000"/>
                </a:solidFill>
              </a:rPr>
              <a:t>Em hãy chia sẻ trước lớp về nguời bạn của mình.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044" y="920750"/>
            <a:ext cx="5780314" cy="4335236"/>
          </a:xfrm>
          <a:prstGeom prst="rect">
            <a:avLst/>
          </a:prstGeom>
        </p:spPr>
      </p:pic>
    </p:spTree>
    <p:extLst>
      <p:ext uri="{BB962C8B-B14F-4D97-AF65-F5344CB8AC3E}">
        <p14:creationId xmlns:p14="http://schemas.microsoft.com/office/powerpoint/2010/main" val="3203531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Rectangle 4"/>
          <p:cNvSpPr/>
          <p:nvPr/>
        </p:nvSpPr>
        <p:spPr>
          <a:xfrm>
            <a:off x="3548738" y="-41505"/>
            <a:ext cx="2881089" cy="901593"/>
          </a:xfrm>
          <a:prstGeom prst="rect">
            <a:avLst/>
          </a:prstGeom>
        </p:spPr>
        <p:txBody>
          <a:bodyPr wrap="square">
            <a:spAutoFit/>
          </a:bodyPr>
          <a:lstStyle/>
          <a:p>
            <a:pPr algn="ctr">
              <a:lnSpc>
                <a:spcPct val="150000"/>
              </a:lnSpc>
            </a:pPr>
            <a:r>
              <a:rPr lang="vi-VN" sz="4000" b="1" dirty="0">
                <a:solidFill>
                  <a:srgbClr val="FFFF00"/>
                </a:solidFill>
              </a:rPr>
              <a:t>Kết luận</a:t>
            </a:r>
          </a:p>
        </p:txBody>
      </p:sp>
      <p:sp>
        <p:nvSpPr>
          <p:cNvPr id="2" name="Rectangle 1"/>
          <p:cNvSpPr/>
          <p:nvPr/>
        </p:nvSpPr>
        <p:spPr>
          <a:xfrm>
            <a:off x="1792514" y="1059647"/>
            <a:ext cx="6858000" cy="3244158"/>
          </a:xfrm>
          <a:prstGeom prst="rect">
            <a:avLst/>
          </a:prstGeom>
        </p:spPr>
        <p:txBody>
          <a:bodyPr wrap="square">
            <a:spAutoFit/>
          </a:bodyPr>
          <a:lstStyle/>
          <a:p>
            <a:pPr algn="just">
              <a:lnSpc>
                <a:spcPct val="150000"/>
              </a:lnSpc>
            </a:pPr>
            <a:r>
              <a:rPr lang="vi-VN" sz="2800" dirty="0">
                <a:solidFill>
                  <a:srgbClr val="0000CC"/>
                </a:solidFill>
              </a:rPr>
              <a:t>Mỗi người đều có những đặc điểm bên ngoài: hình dáng, nét mặt, cử chỉ riêng, không giống với người khác. Chúng ta cần yêu quý bản thân và tôn trọng sự khác biệt đó.</a:t>
            </a:r>
          </a:p>
        </p:txBody>
      </p:sp>
    </p:spTree>
    <p:extLst>
      <p:ext uri="{BB962C8B-B14F-4D97-AF65-F5344CB8AC3E}">
        <p14:creationId xmlns:p14="http://schemas.microsoft.com/office/powerpoint/2010/main" val="3829829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1446</TotalTime>
  <Words>544</Words>
  <Application>Microsoft Office PowerPoint</Application>
  <PresentationFormat>On-screen Show (16:10)</PresentationFormat>
  <Paragraphs>42</Paragraphs>
  <Slides>15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.VnAvant</vt:lpstr>
      <vt:lpstr>Times New Roman</vt:lpstr>
      <vt:lpstr>Tahoma</vt:lpstr>
      <vt:lpstr>VNI-Thufap2</vt:lpstr>
      <vt:lpstr>Calibri</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204</cp:revision>
  <dcterms:created xsi:type="dcterms:W3CDTF">2020-02-10T09:35:50Z</dcterms:created>
  <dcterms:modified xsi:type="dcterms:W3CDTF">2020-10-04T12:22:46Z</dcterms:modified>
</cp:coreProperties>
</file>