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5" r:id="rId2"/>
    <p:sldId id="257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83" r:id="rId21"/>
    <p:sldId id="284" r:id="rId22"/>
    <p:sldId id="275" r:id="rId23"/>
    <p:sldId id="281" r:id="rId24"/>
    <p:sldId id="282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62" autoAdjust="0"/>
    <p:restoredTop sz="94660"/>
  </p:normalViewPr>
  <p:slideViewPr>
    <p:cSldViewPr snapToGrid="0">
      <p:cViewPr varScale="1">
        <p:scale>
          <a:sx n="86" d="100"/>
          <a:sy n="86" d="100"/>
        </p:scale>
        <p:origin x="2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2FC8B-AA18-46AD-8BFC-C7FBD6AA65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71B36-EDD7-4ECC-9F9A-7DF44E91AC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6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vi-VN"/>
              <a:t>Thứ năm, ngày 9 tháng 3 năm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0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C5C4C-57C0-4072-8A44-B9602A195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D1EE5-BBB3-4E1D-8F54-C54B4BBFE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05CAC-9DDB-4113-80D9-5E41CB22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C46C5-E3E9-4810-9E7B-92C8E1F22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634B8-5570-43FE-AFEA-1B1DC2DF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231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0C260-2021-4CEF-889F-7DBC6192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A104A-04D2-4283-971E-41C5B7970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F1FC5-F011-4F62-86E9-DEB8F70E0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F7A0E-B794-46D5-AEF0-A79A0856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B7971-6086-4531-884B-BD553B706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916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43FB0-CB65-49A0-8870-1AF7C0675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08F2D-86C5-4C79-B120-5CDB8E18C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F4C09-2FA4-4C5B-9CE7-DE8409EAF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10BBC-D0C9-441E-BB8F-1FF18DA7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67849-681E-4F2F-A837-6B724346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396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40ED-CCEB-4A0B-AF53-F147E138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772FA-13BD-4E84-B91C-8B48D66AA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60AA9-66F5-497A-B4B6-88D28560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BCF90-5C96-4276-8B63-3E20AFDB8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BDFEA-A284-4707-9AA4-45406AAC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33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8838C-F26D-48D6-B035-3FA7D3DD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9AC2C-95FA-4470-BE46-E6FFCBE14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C6FD0-B8D1-4122-81EE-0FE5E28B9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E11EC-5D3C-49A4-ACD3-B39B86FC1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890C5-F075-4B12-944C-14444513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97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0B97C-CE0E-4183-A7BE-DE0761AC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AED9D-CC14-4CC6-9566-ADCA1CE5A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CBA3A-2959-4C30-AE90-D9DB874F6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C24C0-624C-467D-BCD3-D23C2BFB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24EF7-A348-4434-8581-5B49F4B0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68AF2-3B5A-473B-BC12-E524B426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935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37A6-60A5-44FE-B649-7A1DA3C9C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0ABAF-4BAD-4C8D-9C72-19D939723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69488-CC28-4BBB-B90A-2E5374761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E3B0F-79B9-4B98-936D-887EDD15A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F76A37-F4FB-46C3-89FE-D877CBE6D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F774EC-CAD2-4B1F-A880-09B55F48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C23AC9-C7EF-49CC-8CCB-D135218A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D45F5-E193-4065-821C-50E4313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60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FBBD-9FDC-4DD7-AF5A-F730589C6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3AC97B-9786-4F0A-B72B-0EA17A9E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BF8264-57ED-4EFD-974C-FEF3AD03C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5170F-12EA-42F7-BB3E-CAA72DD9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33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A0147-92BA-4CCE-BCA0-A4B504E1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5BEEE2-8164-470D-A20C-1A557E777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5685E-6F6E-4B49-AF84-6BE0506F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525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401D-A9C1-4D0D-A93B-2052C22E4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F11AF-AA0D-48B8-9189-6E969C8AF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65310-FB83-4FD4-B9B8-47E975943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D4855-FBA4-4A11-A44F-B6A20A94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48467-4C9D-42BB-B28F-5626CB0AD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AE141-9531-42C9-853C-21767373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06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ACC4-7AB7-4F7B-9A28-5BC209AC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04713D-8F7D-4499-B76D-DA014AC32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B97D9-633D-4202-9B3C-F12035FB5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2AE65-3912-412A-B2E0-89A11B939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ABC0D-68EF-4ED6-9A83-472FF4C3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A9009-EF05-4900-A7A1-724225D7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54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2F9FE2-6C20-4F42-ABBF-561D70F8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5BB0A-0B3B-4C3B-8F7B-2BB7CC3D3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85651-84E1-4E7D-BC6A-C1AAE57F9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AC7CF-969E-4EBA-A563-F9E10AA2F6F1}" type="datetimeFigureOut">
              <a:rPr lang="vi-VN" smtClean="0"/>
              <a:t>22/04/2019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E7390-094B-4244-98B7-74B7E0235A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1E602-5F1D-4B93-A41A-D79D971F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7E219-4274-4558-80B9-220CF6D13E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175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.jpg"/><Relationship Id="rId7" Type="http://schemas.openxmlformats.org/officeDocument/2006/relationships/slide" Target="slide19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slide" Target="slide23.xml"/><Relationship Id="rId4" Type="http://schemas.openxmlformats.org/officeDocument/2006/relationships/image" Target="../media/image20.png"/><Relationship Id="rId9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3.jp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1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58">
            <a:extLst>
              <a:ext uri="{FF2B5EF4-FFF2-40B4-BE49-F238E27FC236}">
                <a16:creationId xmlns:a16="http://schemas.microsoft.com/office/drawing/2014/main" id="{2BBABDF3-B0AB-4BD1-AAAD-92529BDEF804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934200"/>
            <a:chOff x="0" y="-24"/>
            <a:chExt cx="5760" cy="4368"/>
          </a:xfrm>
        </p:grpSpPr>
        <p:grpSp>
          <p:nvGrpSpPr>
            <p:cNvPr id="4113" name="Group 159">
              <a:extLst>
                <a:ext uri="{FF2B5EF4-FFF2-40B4-BE49-F238E27FC236}">
                  <a16:creationId xmlns:a16="http://schemas.microsoft.com/office/drawing/2014/main" id="{056592C4-7A21-4335-9E73-9258B7C84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4123" name="Picture 160" descr="ttrtrtr1151380670">
                <a:extLst>
                  <a:ext uri="{FF2B5EF4-FFF2-40B4-BE49-F238E27FC236}">
                    <a16:creationId xmlns:a16="http://schemas.microsoft.com/office/drawing/2014/main" id="{B307187E-D0E8-4BF5-BD31-7C2E5B21995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4" name="Picture 161" descr="ttrtrtr1151380670">
                <a:extLst>
                  <a:ext uri="{FF2B5EF4-FFF2-40B4-BE49-F238E27FC236}">
                    <a16:creationId xmlns:a16="http://schemas.microsoft.com/office/drawing/2014/main" id="{6105121C-277A-4F0D-8F31-886AAC335B1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5" name="Picture 162" descr="ttrtrtr1151380670">
                <a:extLst>
                  <a:ext uri="{FF2B5EF4-FFF2-40B4-BE49-F238E27FC236}">
                    <a16:creationId xmlns:a16="http://schemas.microsoft.com/office/drawing/2014/main" id="{A7B8D124-F7FC-4426-A2F7-D9A5FF199EF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6" name="Picture 163" descr="ttrtrtr1151380670">
                <a:extLst>
                  <a:ext uri="{FF2B5EF4-FFF2-40B4-BE49-F238E27FC236}">
                    <a16:creationId xmlns:a16="http://schemas.microsoft.com/office/drawing/2014/main" id="{B6E9E3DD-04CF-4A9D-A3E5-12AC7004270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14" name="Group 164">
              <a:extLst>
                <a:ext uri="{FF2B5EF4-FFF2-40B4-BE49-F238E27FC236}">
                  <a16:creationId xmlns:a16="http://schemas.microsoft.com/office/drawing/2014/main" id="{2F25D261-DE32-48D2-8529-3F09110E54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4115" name="Picture 165" descr="flower[1][1][1][1]">
                <a:extLst>
                  <a:ext uri="{FF2B5EF4-FFF2-40B4-BE49-F238E27FC236}">
                    <a16:creationId xmlns:a16="http://schemas.microsoft.com/office/drawing/2014/main" id="{70C083B7-67F1-4EB2-AED9-9A624916FEE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6" name="Picture 166" descr="flower[1][1][1][1]">
                <a:extLst>
                  <a:ext uri="{FF2B5EF4-FFF2-40B4-BE49-F238E27FC236}">
                    <a16:creationId xmlns:a16="http://schemas.microsoft.com/office/drawing/2014/main" id="{FE10C6DF-36E3-48EE-B6D8-74B6BBA9E5D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7" name="Picture 167" descr="flower[1][1][1][1]">
                <a:extLst>
                  <a:ext uri="{FF2B5EF4-FFF2-40B4-BE49-F238E27FC236}">
                    <a16:creationId xmlns:a16="http://schemas.microsoft.com/office/drawing/2014/main" id="{A5430A03-AC08-4DC7-8F25-4E3935BB80B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8" name="Picture 168" descr="flower[1][1][1][1]">
                <a:extLst>
                  <a:ext uri="{FF2B5EF4-FFF2-40B4-BE49-F238E27FC236}">
                    <a16:creationId xmlns:a16="http://schemas.microsoft.com/office/drawing/2014/main" id="{352A355C-09B7-4C26-9AF7-012E2D34E71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9" name="Picture 169" descr="012">
                <a:extLst>
                  <a:ext uri="{FF2B5EF4-FFF2-40B4-BE49-F238E27FC236}">
                    <a16:creationId xmlns:a16="http://schemas.microsoft.com/office/drawing/2014/main" id="{F649A0A1-BBAC-4225-AA4C-3C1A24A11B5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0" name="Picture 170" descr="012">
                <a:extLst>
                  <a:ext uri="{FF2B5EF4-FFF2-40B4-BE49-F238E27FC236}">
                    <a16:creationId xmlns:a16="http://schemas.microsoft.com/office/drawing/2014/main" id="{334EF436-B821-4C38-9B7C-04A38F3F845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1" name="Picture 171" descr="012">
                <a:extLst>
                  <a:ext uri="{FF2B5EF4-FFF2-40B4-BE49-F238E27FC236}">
                    <a16:creationId xmlns:a16="http://schemas.microsoft.com/office/drawing/2014/main" id="{30A35C0F-27B7-4E75-B3A7-AAEBC69C80F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2" name="Picture 172" descr="012">
                <a:extLst>
                  <a:ext uri="{FF2B5EF4-FFF2-40B4-BE49-F238E27FC236}">
                    <a16:creationId xmlns:a16="http://schemas.microsoft.com/office/drawing/2014/main" id="{59C7B015-D2DE-4DC0-84F3-0DB12AA728E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099" name="Picture 173" descr="465af31824312">
            <a:extLst>
              <a:ext uri="{FF2B5EF4-FFF2-40B4-BE49-F238E27FC236}">
                <a16:creationId xmlns:a16="http://schemas.microsoft.com/office/drawing/2014/main" id="{9C782D80-D353-45C7-9F75-416F2ACADA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0535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74" descr="465af31824312">
            <a:extLst>
              <a:ext uri="{FF2B5EF4-FFF2-40B4-BE49-F238E27FC236}">
                <a16:creationId xmlns:a16="http://schemas.microsoft.com/office/drawing/2014/main" id="{936825FF-E110-4B4B-A87B-A6A4148A8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64" y="4114800"/>
            <a:ext cx="11128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75" descr="Picture7">
            <a:extLst>
              <a:ext uri="{FF2B5EF4-FFF2-40B4-BE49-F238E27FC236}">
                <a16:creationId xmlns:a16="http://schemas.microsoft.com/office/drawing/2014/main" id="{7B1E7E00-EB55-4EB7-BBEE-0DDBB1764B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48006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76" descr="Picture7">
            <a:extLst>
              <a:ext uri="{FF2B5EF4-FFF2-40B4-BE49-F238E27FC236}">
                <a16:creationId xmlns:a16="http://schemas.microsoft.com/office/drawing/2014/main" id="{E8517D60-1E93-4A93-B7DA-B4EE828BA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4953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7" descr="Picture7">
            <a:extLst>
              <a:ext uri="{FF2B5EF4-FFF2-40B4-BE49-F238E27FC236}">
                <a16:creationId xmlns:a16="http://schemas.microsoft.com/office/drawing/2014/main" id="{0214CEDD-FDCB-41BF-85CA-008C3520B6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334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78" descr="Picture7">
            <a:extLst>
              <a:ext uri="{FF2B5EF4-FFF2-40B4-BE49-F238E27FC236}">
                <a16:creationId xmlns:a16="http://schemas.microsoft.com/office/drawing/2014/main" id="{CB961B5D-927D-47AF-ADBD-46FF94C7D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4953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79" descr="Picture7">
            <a:extLst>
              <a:ext uri="{FF2B5EF4-FFF2-40B4-BE49-F238E27FC236}">
                <a16:creationId xmlns:a16="http://schemas.microsoft.com/office/drawing/2014/main" id="{2935DF4C-E4C2-4532-A0A8-C5817FF961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4953000"/>
            <a:ext cx="1058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80" descr="465af31824312">
            <a:extLst>
              <a:ext uri="{FF2B5EF4-FFF2-40B4-BE49-F238E27FC236}">
                <a16:creationId xmlns:a16="http://schemas.microsoft.com/office/drawing/2014/main" id="{7FE263E2-5D56-41DD-8F9B-3337DA7682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0535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81" descr="465af31824312">
            <a:extLst>
              <a:ext uri="{FF2B5EF4-FFF2-40B4-BE49-F238E27FC236}">
                <a16:creationId xmlns:a16="http://schemas.microsoft.com/office/drawing/2014/main" id="{40E8C820-7377-43BE-8A21-CEEC683BE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76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82" descr="465af31824312">
            <a:extLst>
              <a:ext uri="{FF2B5EF4-FFF2-40B4-BE49-F238E27FC236}">
                <a16:creationId xmlns:a16="http://schemas.microsoft.com/office/drawing/2014/main" id="{D6AFBD92-F43C-4E17-BCB8-4DA2384C43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70535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84" descr="465af31824312">
            <a:extLst>
              <a:ext uri="{FF2B5EF4-FFF2-40B4-BE49-F238E27FC236}">
                <a16:creationId xmlns:a16="http://schemas.microsoft.com/office/drawing/2014/main" id="{091C3C7B-DBF6-410F-A283-B6DE2D777C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0535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5" descr="465af31824312">
            <a:extLst>
              <a:ext uri="{FF2B5EF4-FFF2-40B4-BE49-F238E27FC236}">
                <a16:creationId xmlns:a16="http://schemas.microsoft.com/office/drawing/2014/main" id="{7A08A7F4-90B1-4C97-978B-F5DA1CB1F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76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WordArt 6">
            <a:extLst>
              <a:ext uri="{FF2B5EF4-FFF2-40B4-BE49-F238E27FC236}">
                <a16:creationId xmlns:a16="http://schemas.microsoft.com/office/drawing/2014/main" id="{AA5C291E-7CD5-486A-83CA-FE5907D7EE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81288" y="990600"/>
            <a:ext cx="6843712" cy="579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TRƯỜNG TIỂU HỌC ĐÔ THỊ VIỆT HƯNG</a:t>
            </a:r>
            <a:endParaRPr lang="en-US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BDF5EA-76F7-48A2-9581-8066D124513A}"/>
              </a:ext>
            </a:extLst>
          </p:cNvPr>
          <p:cNvSpPr txBox="1"/>
          <p:nvPr/>
        </p:nvSpPr>
        <p:spPr>
          <a:xfrm>
            <a:off x="2057400" y="3505201"/>
            <a:ext cx="8229600" cy="16619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4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 CÔ GIÁO VỀ DỰ GIỜ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E8660C-6BF5-4112-8D77-F6D5EEC5CC67}"/>
              </a:ext>
            </a:extLst>
          </p:cNvPr>
          <p:cNvSpPr txBox="1"/>
          <p:nvPr/>
        </p:nvSpPr>
        <p:spPr>
          <a:xfrm>
            <a:off x="309489" y="1260461"/>
            <a:ext cx="11676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2: </a:t>
            </a:r>
            <a:r>
              <a:rPr lang="vi-VN" sz="3200" b="1" dirty="0">
                <a:solidFill>
                  <a:srgbClr val="92D050"/>
                </a:solidFill>
                <a:latin typeface="+mj-lt"/>
              </a:rPr>
              <a:t>Giới thiệu cách nhân số với số có ba chữ số bằng hình thức đặt tính rồi tính :</a:t>
            </a:r>
          </a:p>
          <a:p>
            <a:endParaRPr lang="vi-VN" sz="32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0C94D-63C3-4F21-AD9A-229F285FB383}"/>
              </a:ext>
            </a:extLst>
          </p:cNvPr>
          <p:cNvSpPr txBox="1"/>
          <p:nvPr/>
        </p:nvSpPr>
        <p:spPr>
          <a:xfrm>
            <a:off x="3239862" y="2509803"/>
            <a:ext cx="5303520" cy="113877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Ta có phép tính sau :</a:t>
            </a:r>
            <a:r>
              <a:rPr lang="vi-VN" sz="3200" b="1" dirty="0">
                <a:latin typeface="+mj-lt"/>
              </a:rPr>
              <a:t> </a:t>
            </a:r>
          </a:p>
          <a:p>
            <a:r>
              <a:rPr lang="vi-VN" sz="3200" b="1" dirty="0">
                <a:latin typeface="+mj-lt"/>
              </a:rPr>
              <a:t>                     </a:t>
            </a:r>
            <a:r>
              <a:rPr lang="vi-VN" sz="3600" b="1" dirty="0">
                <a:latin typeface="+mj-lt"/>
              </a:rPr>
              <a:t>164 x 123 =?</a:t>
            </a:r>
            <a:endParaRPr lang="vi-VN" sz="3200" b="1" dirty="0">
              <a:latin typeface="+mj-lt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DC3D7AE-4BFA-49F4-8C9B-473CE5B36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406" y="3756633"/>
            <a:ext cx="381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4C838AB2-1EFC-4FB0-8703-20FEB994F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706" y="3718889"/>
            <a:ext cx="381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BE2B9368-ABE9-4011-96D8-3B7CF6064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729500"/>
            <a:ext cx="381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7651539-C72E-4646-8BC0-867C35D80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263" y="4976825"/>
            <a:ext cx="381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A65986A4-8964-4D9F-9C12-B25AE62E8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756" y="4976825"/>
            <a:ext cx="381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97FC3563-E955-4F97-853D-71CD44554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2431" y="4976824"/>
            <a:ext cx="381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180012F6-7A86-46A2-8C3D-7E9FFF099E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971" y="6300262"/>
            <a:ext cx="2349303" cy="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69CEE-0CA9-4CB8-8E01-4631591CA66E}"/>
              </a:ext>
            </a:extLst>
          </p:cNvPr>
          <p:cNvSpPr txBox="1"/>
          <p:nvPr/>
        </p:nvSpPr>
        <p:spPr>
          <a:xfrm>
            <a:off x="4377017" y="4685941"/>
            <a:ext cx="866542" cy="7694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vi-VN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9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ext Box 8">
            <a:extLst>
              <a:ext uri="{FF2B5EF4-FFF2-40B4-BE49-F238E27FC236}">
                <a16:creationId xmlns:a16="http://schemas.microsoft.com/office/drawing/2014/main" id="{F2902A54-B922-402B-B9F3-6EE32EB86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579" y="53176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113" name="Text Box 9">
            <a:extLst>
              <a:ext uri="{FF2B5EF4-FFF2-40B4-BE49-F238E27FC236}">
                <a16:creationId xmlns:a16="http://schemas.microsoft.com/office/drawing/2014/main" id="{9A137EF7-DDBC-4648-BC7A-BE72A8DA2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379" y="53176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114" name="Text Box 10">
            <a:extLst>
              <a:ext uri="{FF2B5EF4-FFF2-40B4-BE49-F238E27FC236}">
                <a16:creationId xmlns:a16="http://schemas.microsoft.com/office/drawing/2014/main" id="{ECC5CB9F-0EC4-4CA3-BA2E-47E28F48D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179" y="53176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115" name="Text Box 11">
            <a:extLst>
              <a:ext uri="{FF2B5EF4-FFF2-40B4-BE49-F238E27FC236}">
                <a16:creationId xmlns:a16="http://schemas.microsoft.com/office/drawing/2014/main" id="{3418956A-6474-48E6-8156-E407F302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579" y="114097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116" name="Text Box 12">
            <a:extLst>
              <a:ext uri="{FF2B5EF4-FFF2-40B4-BE49-F238E27FC236}">
                <a16:creationId xmlns:a16="http://schemas.microsoft.com/office/drawing/2014/main" id="{AC1E1030-1A8A-416F-B157-2CB3AE572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379" y="111557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117" name="Text Box 13">
            <a:extLst>
              <a:ext uri="{FF2B5EF4-FFF2-40B4-BE49-F238E27FC236}">
                <a16:creationId xmlns:a16="http://schemas.microsoft.com/office/drawing/2014/main" id="{298CEA20-A254-4BE4-BE07-4BA1F3460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179" y="111557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118" name="Text Box 14">
            <a:extLst>
              <a:ext uri="{FF2B5EF4-FFF2-40B4-BE49-F238E27FC236}">
                <a16:creationId xmlns:a16="http://schemas.microsoft.com/office/drawing/2014/main" id="{6EE1FCF6-B9D7-4B6A-8101-BBA45563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515" y="757636"/>
            <a:ext cx="30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7119" name="Line 15">
            <a:extLst>
              <a:ext uri="{FF2B5EF4-FFF2-40B4-BE49-F238E27FC236}">
                <a16:creationId xmlns:a16="http://schemas.microsoft.com/office/drawing/2014/main" id="{EA5FE1DB-7988-4178-8FB1-EF71A86E91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1916" y="1762378"/>
            <a:ext cx="1633734" cy="1219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20" name="Text Box 16">
            <a:extLst>
              <a:ext uri="{FF2B5EF4-FFF2-40B4-BE49-F238E27FC236}">
                <a16:creationId xmlns:a16="http://schemas.microsoft.com/office/drawing/2014/main" id="{58DB52F1-53D7-4F4C-81DA-EF690FE9B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817" y="1670545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121" name="Text Box 17">
            <a:extLst>
              <a:ext uri="{FF2B5EF4-FFF2-40B4-BE49-F238E27FC236}">
                <a16:creationId xmlns:a16="http://schemas.microsoft.com/office/drawing/2014/main" id="{B34943BF-7A0B-4E27-A0A3-1A6F8EC92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651" y="169118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122" name="Text Box 18">
            <a:extLst>
              <a:ext uri="{FF2B5EF4-FFF2-40B4-BE49-F238E27FC236}">
                <a16:creationId xmlns:a16="http://schemas.microsoft.com/office/drawing/2014/main" id="{37938576-9483-4F6C-9F88-0F5D38357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851" y="169118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123" name="Text Box 19">
            <a:extLst>
              <a:ext uri="{FF2B5EF4-FFF2-40B4-BE49-F238E27FC236}">
                <a16:creationId xmlns:a16="http://schemas.microsoft.com/office/drawing/2014/main" id="{09DAF00A-96EB-474A-88F5-108B21369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221" y="221894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124" name="Text Box 20">
            <a:extLst>
              <a:ext uri="{FF2B5EF4-FFF2-40B4-BE49-F238E27FC236}">
                <a16:creationId xmlns:a16="http://schemas.microsoft.com/office/drawing/2014/main" id="{1A2D4464-D4FB-4C17-A69E-07A243B05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783" y="2204655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125" name="Text Box 21">
            <a:extLst>
              <a:ext uri="{FF2B5EF4-FFF2-40B4-BE49-F238E27FC236}">
                <a16:creationId xmlns:a16="http://schemas.microsoft.com/office/drawing/2014/main" id="{93F9D7FE-48F9-4CEE-A521-590126745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983" y="221894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126" name="Text Box 22">
            <a:extLst>
              <a:ext uri="{FF2B5EF4-FFF2-40B4-BE49-F238E27FC236}">
                <a16:creationId xmlns:a16="http://schemas.microsoft.com/office/drawing/2014/main" id="{F603E0D8-E175-4AE7-BCBE-ED04EA276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454" y="275305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127" name="Text Box 23">
            <a:extLst>
              <a:ext uri="{FF2B5EF4-FFF2-40B4-BE49-F238E27FC236}">
                <a16:creationId xmlns:a16="http://schemas.microsoft.com/office/drawing/2014/main" id="{E86182CB-3FE0-4594-811D-3131B0B08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417" y="2743527"/>
            <a:ext cx="482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128" name="Text Box 24">
            <a:extLst>
              <a:ext uri="{FF2B5EF4-FFF2-40B4-BE49-F238E27FC236}">
                <a16:creationId xmlns:a16="http://schemas.microsoft.com/office/drawing/2014/main" id="{CD0BCA31-E9EB-4A34-AC1D-731AFF593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979" y="275305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129" name="Line 25">
            <a:extLst>
              <a:ext uri="{FF2B5EF4-FFF2-40B4-BE49-F238E27FC236}">
                <a16:creationId xmlns:a16="http://schemas.microsoft.com/office/drawing/2014/main" id="{1F183FC8-201B-4F27-90D2-12D7C4EAB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9514" y="3524591"/>
            <a:ext cx="1633734" cy="269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30" name="Text Box 26">
            <a:extLst>
              <a:ext uri="{FF2B5EF4-FFF2-40B4-BE49-F238E27FC236}">
                <a16:creationId xmlns:a16="http://schemas.microsoft.com/office/drawing/2014/main" id="{DF6573EA-DD00-4F09-BE01-E589672B9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873" y="1670545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131" name="Text Box 27">
            <a:extLst>
              <a:ext uri="{FF2B5EF4-FFF2-40B4-BE49-F238E27FC236}">
                <a16:creationId xmlns:a16="http://schemas.microsoft.com/office/drawing/2014/main" id="{B9664179-9EE3-4119-BC2D-9511A3A41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849" y="3583635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7132" name="Text Box 28">
            <a:extLst>
              <a:ext uri="{FF2B5EF4-FFF2-40B4-BE49-F238E27FC236}">
                <a16:creationId xmlns:a16="http://schemas.microsoft.com/office/drawing/2014/main" id="{FDC3BC26-BB96-43E1-A00E-E72E928E9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247" y="356746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133" name="Text Box 29">
            <a:extLst>
              <a:ext uri="{FF2B5EF4-FFF2-40B4-BE49-F238E27FC236}">
                <a16:creationId xmlns:a16="http://schemas.microsoft.com/office/drawing/2014/main" id="{D32900C8-62B0-4D77-9D35-3EBBE9ACB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354" y="355823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7134" name="Text Box 30">
            <a:extLst>
              <a:ext uri="{FF2B5EF4-FFF2-40B4-BE49-F238E27FC236}">
                <a16:creationId xmlns:a16="http://schemas.microsoft.com/office/drawing/2014/main" id="{AF8FC86B-8AE0-4F92-A16D-76C240F63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466" y="3558235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135" name="Text Box 31">
            <a:extLst>
              <a:ext uri="{FF2B5EF4-FFF2-40B4-BE49-F238E27FC236}">
                <a16:creationId xmlns:a16="http://schemas.microsoft.com/office/drawing/2014/main" id="{DCF96EBB-C102-41A1-9AC9-AB458149E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49" y="104776"/>
            <a:ext cx="29098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3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</a:p>
        </p:txBody>
      </p:sp>
      <p:sp>
        <p:nvSpPr>
          <p:cNvPr id="47136" name="Text Box 32">
            <a:extLst>
              <a:ext uri="{FF2B5EF4-FFF2-40B4-BE49-F238E27FC236}">
                <a16:creationId xmlns:a16="http://schemas.microsoft.com/office/drawing/2014/main" id="{99FD5686-D3E7-4BCD-9C68-9D7BA7284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799" y="106364"/>
            <a:ext cx="1320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</a:t>
            </a:r>
          </a:p>
        </p:txBody>
      </p:sp>
      <p:sp>
        <p:nvSpPr>
          <p:cNvPr id="47137" name="Text Box 33">
            <a:extLst>
              <a:ext uri="{FF2B5EF4-FFF2-40B4-BE49-F238E27FC236}">
                <a16:creationId xmlns:a16="http://schemas.microsoft.com/office/drawing/2014/main" id="{5334A361-8D0C-4691-B444-F3217175D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03188"/>
            <a:ext cx="1328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7138" name="Text Box 34">
            <a:extLst>
              <a:ext uri="{FF2B5EF4-FFF2-40B4-BE49-F238E27FC236}">
                <a16:creationId xmlns:a16="http://schemas.microsoft.com/office/drawing/2014/main" id="{A254289F-D045-4E58-BADE-EDF759938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98475"/>
            <a:ext cx="4686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19,</a:t>
            </a:r>
          </a:p>
        </p:txBody>
      </p:sp>
      <p:sp>
        <p:nvSpPr>
          <p:cNvPr id="47139" name="Text Box 35">
            <a:extLst>
              <a:ext uri="{FF2B5EF4-FFF2-40B4-BE49-F238E27FC236}">
                <a16:creationId xmlns:a16="http://schemas.microsoft.com/office/drawing/2014/main" id="{F2D2AA25-08CF-4A8A-972E-7178D981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8400" y="474664"/>
            <a:ext cx="1066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</a:t>
            </a:r>
          </a:p>
        </p:txBody>
      </p:sp>
      <p:sp>
        <p:nvSpPr>
          <p:cNvPr id="47140" name="Text Box 36">
            <a:extLst>
              <a:ext uri="{FF2B5EF4-FFF2-40B4-BE49-F238E27FC236}">
                <a16:creationId xmlns:a16="http://schemas.microsoft.com/office/drawing/2014/main" id="{6445D7AA-3CDC-4300-A907-7EBE17E09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350" y="455401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Nhớ1.</a:t>
            </a:r>
          </a:p>
        </p:txBody>
      </p:sp>
      <p:sp>
        <p:nvSpPr>
          <p:cNvPr id="47141" name="Text Box 37">
            <a:extLst>
              <a:ext uri="{FF2B5EF4-FFF2-40B4-BE49-F238E27FC236}">
                <a16:creationId xmlns:a16="http://schemas.microsoft.com/office/drawing/2014/main" id="{355F2E65-2EEA-49A0-9804-4E3FC1A5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200" y="927100"/>
            <a:ext cx="439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</a:t>
            </a:r>
          </a:p>
        </p:txBody>
      </p:sp>
      <p:sp>
        <p:nvSpPr>
          <p:cNvPr id="47142" name="Text Box 38">
            <a:extLst>
              <a:ext uri="{FF2B5EF4-FFF2-40B4-BE49-F238E27FC236}">
                <a16:creationId xmlns:a16="http://schemas.microsoft.com/office/drawing/2014/main" id="{4B83658B-D2D7-4B4D-9E2C-3E73EEF1D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7100" y="925301"/>
            <a:ext cx="1320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47143" name="Text Box 39">
            <a:extLst>
              <a:ext uri="{FF2B5EF4-FFF2-40B4-BE49-F238E27FC236}">
                <a16:creationId xmlns:a16="http://schemas.microsoft.com/office/drawing/2014/main" id="{4951FE23-145C-4CEC-AC6E-FD3070DC1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112" y="1333501"/>
            <a:ext cx="2638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</a:p>
        </p:txBody>
      </p:sp>
      <p:sp>
        <p:nvSpPr>
          <p:cNvPr id="47145" name="Text Box 41">
            <a:extLst>
              <a:ext uri="{FF2B5EF4-FFF2-40B4-BE49-F238E27FC236}">
                <a16:creationId xmlns:a16="http://schemas.microsoft.com/office/drawing/2014/main" id="{8A1859A0-8055-400B-BDBD-C8C069C01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200" y="1795463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</a:p>
        </p:txBody>
      </p:sp>
      <p:sp>
        <p:nvSpPr>
          <p:cNvPr id="47146" name="Text Box 42">
            <a:extLst>
              <a:ext uri="{FF2B5EF4-FFF2-40B4-BE49-F238E27FC236}">
                <a16:creationId xmlns:a16="http://schemas.microsoft.com/office/drawing/2014/main" id="{E44021AB-6FF3-4ED0-B300-0A8A80DEB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87" y="1768476"/>
            <a:ext cx="11922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</a:t>
            </a:r>
          </a:p>
        </p:txBody>
      </p:sp>
      <p:sp>
        <p:nvSpPr>
          <p:cNvPr id="47147" name="Text Box 43">
            <a:extLst>
              <a:ext uri="{FF2B5EF4-FFF2-40B4-BE49-F238E27FC236}">
                <a16:creationId xmlns:a16="http://schemas.microsoft.com/office/drawing/2014/main" id="{133A37CC-D54C-4994-8790-1733ECAFF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261" y="1755519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7148" name="Text Box 44">
            <a:extLst>
              <a:ext uri="{FF2B5EF4-FFF2-40B4-BE49-F238E27FC236}">
                <a16:creationId xmlns:a16="http://schemas.microsoft.com/office/drawing/2014/main" id="{9B54D7EA-FE14-46B8-813F-B2A4829BB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200" y="2244725"/>
            <a:ext cx="468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thêm1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</a:t>
            </a:r>
          </a:p>
        </p:txBody>
      </p:sp>
      <p:sp>
        <p:nvSpPr>
          <p:cNvPr id="47149" name="Text Box 45">
            <a:extLst>
              <a:ext uri="{FF2B5EF4-FFF2-40B4-BE49-F238E27FC236}">
                <a16:creationId xmlns:a16="http://schemas.microsoft.com/office/drawing/2014/main" id="{A824CF0F-F028-4905-AF40-F6A169400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199" y="2244726"/>
            <a:ext cx="1368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47150" name="Text Box 46">
            <a:extLst>
              <a:ext uri="{FF2B5EF4-FFF2-40B4-BE49-F238E27FC236}">
                <a16:creationId xmlns:a16="http://schemas.microsoft.com/office/drawing/2014/main" id="{25805B9E-6270-480F-8D61-622F2158D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2655888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</a:p>
        </p:txBody>
      </p:sp>
      <p:sp>
        <p:nvSpPr>
          <p:cNvPr id="47152" name="Text Box 48">
            <a:extLst>
              <a:ext uri="{FF2B5EF4-FFF2-40B4-BE49-F238E27FC236}">
                <a16:creationId xmlns:a16="http://schemas.microsoft.com/office/drawing/2014/main" id="{6966A33F-7CE0-4D6C-AEDA-2DCE5DB4C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3132138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</a:p>
        </p:txBody>
      </p:sp>
      <p:sp>
        <p:nvSpPr>
          <p:cNvPr id="47153" name="Text Box 49">
            <a:extLst>
              <a:ext uri="{FF2B5EF4-FFF2-40B4-BE49-F238E27FC236}">
                <a16:creationId xmlns:a16="http://schemas.microsoft.com/office/drawing/2014/main" id="{177E08A5-DC5C-49D9-967C-23EA2F278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738" y="3113088"/>
            <a:ext cx="1122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47154" name="Text Box 50">
            <a:extLst>
              <a:ext uri="{FF2B5EF4-FFF2-40B4-BE49-F238E27FC236}">
                <a16:creationId xmlns:a16="http://schemas.microsoft.com/office/drawing/2014/main" id="{1934271E-F1CD-4CCF-AC9F-B48ECD697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5" y="3581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</a:t>
            </a:r>
          </a:p>
        </p:txBody>
      </p:sp>
      <p:sp>
        <p:nvSpPr>
          <p:cNvPr id="47155" name="Text Box 51">
            <a:extLst>
              <a:ext uri="{FF2B5EF4-FFF2-40B4-BE49-F238E27FC236}">
                <a16:creationId xmlns:a16="http://schemas.microsoft.com/office/drawing/2014/main" id="{33E18EC2-57E2-4AE9-B344-885EDDB24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997325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;</a:t>
            </a:r>
          </a:p>
        </p:txBody>
      </p:sp>
      <p:sp>
        <p:nvSpPr>
          <p:cNvPr id="47156" name="Text Box 52">
            <a:extLst>
              <a:ext uri="{FF2B5EF4-FFF2-40B4-BE49-F238E27FC236}">
                <a16:creationId xmlns:a16="http://schemas.microsoft.com/office/drawing/2014/main" id="{41AA6569-7BEF-4536-8050-693B2B3D8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00" y="4419600"/>
            <a:ext cx="412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</p:txBody>
      </p:sp>
      <p:sp>
        <p:nvSpPr>
          <p:cNvPr id="47157" name="Text Box 53">
            <a:extLst>
              <a:ext uri="{FF2B5EF4-FFF2-40B4-BE49-F238E27FC236}">
                <a16:creationId xmlns:a16="http://schemas.microsoft.com/office/drawing/2014/main" id="{466866B4-6657-4EA2-B3CD-E5A460BB9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892676"/>
            <a:ext cx="6736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6; 6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7158" name="Text Box 54">
            <a:extLst>
              <a:ext uri="{FF2B5EF4-FFF2-40B4-BE49-F238E27FC236}">
                <a16:creationId xmlns:a16="http://schemas.microsoft.com/office/drawing/2014/main" id="{89C7B096-0BE3-4C28-855C-98C25AA25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756275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7160" name="Text Box 56">
            <a:extLst>
              <a:ext uri="{FF2B5EF4-FFF2-40B4-BE49-F238E27FC236}">
                <a16:creationId xmlns:a16="http://schemas.microsoft.com/office/drawing/2014/main" id="{F8AD97B2-E171-49F2-994C-4561BB9EA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6" y="3581400"/>
            <a:ext cx="112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7161" name="Text Box 57">
            <a:extLst>
              <a:ext uri="{FF2B5EF4-FFF2-40B4-BE49-F238E27FC236}">
                <a16:creationId xmlns:a16="http://schemas.microsoft.com/office/drawing/2014/main" id="{E3090EFA-D2AE-44F9-BCA0-04CCD204A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213475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9265" name="Text Box 59">
            <a:extLst>
              <a:ext uri="{FF2B5EF4-FFF2-40B4-BE49-F238E27FC236}">
                <a16:creationId xmlns:a16="http://schemas.microsoft.com/office/drawing/2014/main" id="{25E0F2DA-D86D-40F1-8AC8-19809F3FB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979" y="4967783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64" name="Text Box 60">
            <a:extLst>
              <a:ext uri="{FF2B5EF4-FFF2-40B4-BE49-F238E27FC236}">
                <a16:creationId xmlns:a16="http://schemas.microsoft.com/office/drawing/2014/main" id="{72C4861C-3553-442C-84BD-10F14CBFC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" y="5184574"/>
            <a:ext cx="3706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x 123 =20172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DF98EA-6811-44A6-B5E3-071E9A4E0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1" y="1320801"/>
            <a:ext cx="1957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(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9)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44DC6-0FA9-4EB7-97BB-4ACFC676A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6" y="2676526"/>
            <a:ext cx="1752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6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50" autoRev="1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autoRev="1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7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7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47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4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1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7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7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7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7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 tmFilter="0,0; .5, 1; 1, 1"/>
                                        <p:tgtEl>
                                          <p:spTgt spid="4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7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7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7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7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7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7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7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7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4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800" decel="100000"/>
                                        <p:tgtEl>
                                          <p:spTgt spid="47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decel="100000" fill="hold"/>
                                        <p:tgtEl>
                                          <p:spTgt spid="47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800" decel="100000" fill="hold"/>
                                        <p:tgtEl>
                                          <p:spTgt spid="47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800" decel="100000" fill="hold"/>
                                        <p:tgtEl>
                                          <p:spTgt spid="47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7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7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3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 nodeType="clickPar">
                      <p:stCondLst>
                        <p:cond delay="indefinite"/>
                      </p:stCondLst>
                      <p:childTnLst>
                        <p:par>
                          <p:cTn id="2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4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47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47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7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7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 nodeType="clickPar">
                      <p:stCondLst>
                        <p:cond delay="indefinite"/>
                      </p:stCondLst>
                      <p:childTnLst>
                        <p:par>
                          <p:cTn id="2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47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47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 nodeType="clickPar">
                      <p:stCondLst>
                        <p:cond delay="indefinite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3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 nodeType="clickPar">
                      <p:stCondLst>
                        <p:cond delay="indefinite"/>
                      </p:stCondLst>
                      <p:childTnLst>
                        <p:par>
                          <p:cTn id="3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47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47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47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47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 nodeType="clickPar">
                      <p:stCondLst>
                        <p:cond delay="indefinite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222 L 0.00208 0.27592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2685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47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47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47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47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47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4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4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 nodeType="clickPar">
                      <p:stCondLst>
                        <p:cond delay="indefinite"/>
                      </p:stCondLst>
                      <p:childTnLst>
                        <p:par>
                          <p:cTn id="3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3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3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 nodeType="clickPar">
                      <p:stCondLst>
                        <p:cond delay="indefinite"/>
                      </p:stCondLst>
                      <p:childTnLst>
                        <p:par>
                          <p:cTn id="3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47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47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47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7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 nodeType="clickPar">
                      <p:stCondLst>
                        <p:cond delay="indefinite"/>
                      </p:stCondLst>
                      <p:childTnLst>
                        <p:par>
                          <p:cTn id="3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3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3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47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47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47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47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 nodeType="clickPar">
                      <p:stCondLst>
                        <p:cond delay="indefinite"/>
                      </p:stCondLst>
                      <p:childTnLst>
                        <p:par>
                          <p:cTn id="4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47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47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47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 nodeType="clickPar">
                      <p:stCondLst>
                        <p:cond delay="indefinite"/>
                      </p:stCondLst>
                      <p:childTnLst>
                        <p:par>
                          <p:cTn id="4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5" dur="1" fill="hold"/>
                                        <p:tgtEl>
                                          <p:spTgt spid="471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112" grpId="1"/>
      <p:bldP spid="47112" grpId="2"/>
      <p:bldP spid="47112" grpId="3"/>
      <p:bldP spid="47113" grpId="0"/>
      <p:bldP spid="47113" grpId="1"/>
      <p:bldP spid="47113" grpId="2"/>
      <p:bldP spid="47113" grpId="3"/>
      <p:bldP spid="47114" grpId="0"/>
      <p:bldP spid="47114" grpId="1"/>
      <p:bldP spid="47114" grpId="2"/>
      <p:bldP spid="47114" grpId="3"/>
      <p:bldP spid="47115" grpId="0"/>
      <p:bldP spid="47115" grpId="1"/>
      <p:bldP spid="47115" grpId="2"/>
      <p:bldP spid="47115" grpId="3"/>
      <p:bldP spid="47116" grpId="0"/>
      <p:bldP spid="47116" grpId="1"/>
      <p:bldP spid="47116" grpId="2"/>
      <p:bldP spid="47116" grpId="3"/>
      <p:bldP spid="47117" grpId="0"/>
      <p:bldP spid="47117" grpId="1"/>
      <p:bldP spid="47117" grpId="2"/>
      <p:bldP spid="47117" grpId="3"/>
      <p:bldP spid="47118" grpId="0"/>
      <p:bldP spid="47120" grpId="0"/>
      <p:bldP spid="47120" grpId="1"/>
      <p:bldP spid="47121" grpId="0"/>
      <p:bldP spid="47121" grpId="1"/>
      <p:bldP spid="47122" grpId="0"/>
      <p:bldP spid="47122" grpId="1"/>
      <p:bldP spid="47123" grpId="0"/>
      <p:bldP spid="47123" grpId="1"/>
      <p:bldP spid="47124" grpId="0"/>
      <p:bldP spid="47124" grpId="1"/>
      <p:bldP spid="47125" grpId="0"/>
      <p:bldP spid="47125" grpId="1"/>
      <p:bldP spid="47126" grpId="0"/>
      <p:bldP spid="47126" grpId="1"/>
      <p:bldP spid="47127" grpId="0"/>
      <p:bldP spid="47127" grpId="1"/>
      <p:bldP spid="47128" grpId="0"/>
      <p:bldP spid="47128" grpId="1"/>
      <p:bldP spid="47130" grpId="0"/>
      <p:bldP spid="47131" grpId="0"/>
      <p:bldP spid="47132" grpId="0"/>
      <p:bldP spid="47134" grpId="0"/>
      <p:bldP spid="47135" grpId="0"/>
      <p:bldP spid="47136" grpId="0"/>
      <p:bldP spid="47137" grpId="0"/>
      <p:bldP spid="47138" grpId="0"/>
      <p:bldP spid="47139" grpId="0"/>
      <p:bldP spid="47140" grpId="0"/>
      <p:bldP spid="47141" grpId="0"/>
      <p:bldP spid="47142" grpId="0"/>
      <p:bldP spid="47143" grpId="0"/>
      <p:bldP spid="47145" grpId="0"/>
      <p:bldP spid="47146" grpId="0"/>
      <p:bldP spid="47147" grpId="0"/>
      <p:bldP spid="47148" grpId="0"/>
      <p:bldP spid="47149" grpId="0"/>
      <p:bldP spid="47150" grpId="0"/>
      <p:bldP spid="47152" grpId="0"/>
      <p:bldP spid="47153" grpId="0"/>
      <p:bldP spid="47154" grpId="0"/>
      <p:bldP spid="47155" grpId="0"/>
      <p:bldP spid="47156" grpId="0"/>
      <p:bldP spid="47157" grpId="0"/>
      <p:bldP spid="47160" grpId="0"/>
      <p:bldP spid="47161" grpId="0"/>
      <p:bldP spid="47164" grpId="0"/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78F250-022B-47FD-B8D7-D725123B1A7B}"/>
              </a:ext>
            </a:extLst>
          </p:cNvPr>
          <p:cNvSpPr txBox="1"/>
          <p:nvPr/>
        </p:nvSpPr>
        <p:spPr>
          <a:xfrm>
            <a:off x="309490" y="1260461"/>
            <a:ext cx="118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2: </a:t>
            </a:r>
            <a:r>
              <a:rPr lang="vi-VN" sz="3200" b="1" dirty="0">
                <a:solidFill>
                  <a:srgbClr val="92D050"/>
                </a:solidFill>
                <a:latin typeface="+mj-lt"/>
              </a:rPr>
              <a:t>Giới thiệu cách nhân số với số có ba chữ số bằng hình thức đặt tính rồi tính :</a:t>
            </a:r>
          </a:p>
          <a:p>
            <a:endParaRPr lang="vi-VN" sz="32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CEE7A566-6E27-45FC-9163-840E92307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699" y="247617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3E624F3D-258B-4CB9-A9EB-2DF74A1C2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499" y="247617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899929C-0C8F-40C3-849A-CFBCAA3B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299" y="247617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869F99B7-3B54-4F89-AD1B-4C92C229C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699" y="308539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266B499F-0CF8-4B38-9473-A0A862BC5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499" y="305999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4A1B2949-9A7A-4176-8944-55A97B42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299" y="305999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86ED691F-5F13-4651-B7B3-1FF7440E7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635" y="2702047"/>
            <a:ext cx="30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823DEDE0-1641-404A-8AE7-5C189E4B2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9036" y="3706789"/>
            <a:ext cx="1633734" cy="1219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CF70B2AE-09DC-4F03-8C12-F28ED5205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937" y="361495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73D88C74-5BDF-4586-90F0-7D34B3AD8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771" y="363559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4769E1B9-2609-4332-B8FD-BF8906CEC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971" y="363559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E678A845-D00C-4B84-AD89-903A4CB3A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341" y="416335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7F8268BE-253A-41E8-B2A0-A6D4E5A4B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903" y="414906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35877DFF-47F2-4856-9867-6A4F62C87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103" y="416335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C9BE1962-D538-46D2-938F-663694A2D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574" y="469746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A62C3A14-0719-41FE-9C03-B808B038C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537" y="4687938"/>
            <a:ext cx="482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FE874DC4-B7C4-4CE0-BAC3-E12D932CB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099" y="469746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Line 25">
            <a:extLst>
              <a:ext uri="{FF2B5EF4-FFF2-40B4-BE49-F238E27FC236}">
                <a16:creationId xmlns:a16="http://schemas.microsoft.com/office/drawing/2014/main" id="{5B08C03A-E054-4BFC-9D29-079A9997F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634" y="5469002"/>
            <a:ext cx="1633734" cy="269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CE0682AB-EB8D-44E3-A7AC-9918820B7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200" y="552804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 Box 27">
            <a:extLst>
              <a:ext uri="{FF2B5EF4-FFF2-40B4-BE49-F238E27FC236}">
                <a16:creationId xmlns:a16="http://schemas.microsoft.com/office/drawing/2014/main" id="{80855B32-F627-46F3-B8CD-DFADD8B23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969" y="552804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 Box 28">
            <a:extLst>
              <a:ext uri="{FF2B5EF4-FFF2-40B4-BE49-F238E27FC236}">
                <a16:creationId xmlns:a16="http://schemas.microsoft.com/office/drawing/2014/main" id="{1A9D6196-D2CC-4A1F-9CEC-11B413037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367" y="551187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6D6E0374-CE5D-4044-9CEB-FE30757C0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474" y="550264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BAD4D72C-762E-4BBB-BC5D-E1638A590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586" y="550264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A4461BE-14BE-41B5-8020-B7AB1BC37169}"/>
              </a:ext>
            </a:extLst>
          </p:cNvPr>
          <p:cNvCxnSpPr/>
          <p:nvPr/>
        </p:nvCxnSpPr>
        <p:spPr>
          <a:xfrm>
            <a:off x="2812770" y="3989537"/>
            <a:ext cx="16748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32B14A1-8ED5-4B35-AF55-38C5AC4F8BCF}"/>
              </a:ext>
            </a:extLst>
          </p:cNvPr>
          <p:cNvSpPr txBox="1"/>
          <p:nvPr/>
        </p:nvSpPr>
        <p:spPr>
          <a:xfrm>
            <a:off x="4740812" y="3718984"/>
            <a:ext cx="3784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2B7846-DCE1-4DBD-97C7-0D45FE288235}"/>
              </a:ext>
            </a:extLst>
          </p:cNvPr>
          <p:cNvCxnSpPr/>
          <p:nvPr/>
        </p:nvCxnSpPr>
        <p:spPr>
          <a:xfrm>
            <a:off x="2824630" y="4578035"/>
            <a:ext cx="16748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2CF58EE-51DC-4CF1-9653-1F290BD34AFF}"/>
              </a:ext>
            </a:extLst>
          </p:cNvPr>
          <p:cNvSpPr txBox="1"/>
          <p:nvPr/>
        </p:nvSpPr>
        <p:spPr>
          <a:xfrm>
            <a:off x="4740812" y="4318343"/>
            <a:ext cx="2951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42B367A-0F56-4F67-861A-539A634508DB}"/>
              </a:ext>
            </a:extLst>
          </p:cNvPr>
          <p:cNvCxnSpPr/>
          <p:nvPr/>
        </p:nvCxnSpPr>
        <p:spPr>
          <a:xfrm>
            <a:off x="2824630" y="5149880"/>
            <a:ext cx="16748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A08CB24-B8A0-413E-9310-6A12134A28E4}"/>
              </a:ext>
            </a:extLst>
          </p:cNvPr>
          <p:cNvSpPr txBox="1"/>
          <p:nvPr/>
        </p:nvSpPr>
        <p:spPr>
          <a:xfrm>
            <a:off x="4740812" y="4872604"/>
            <a:ext cx="267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D21D3DD-44E5-499F-8DF8-C76FCCA8307A}"/>
              </a:ext>
            </a:extLst>
          </p:cNvPr>
          <p:cNvCxnSpPr/>
          <p:nvPr/>
        </p:nvCxnSpPr>
        <p:spPr>
          <a:xfrm>
            <a:off x="2824630" y="5881989"/>
            <a:ext cx="16748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0A4CAD1-C773-4D0C-BA8F-A1C84853EF4B}"/>
              </a:ext>
            </a:extLst>
          </p:cNvPr>
          <p:cNvSpPr txBox="1"/>
          <p:nvPr/>
        </p:nvSpPr>
        <p:spPr>
          <a:xfrm>
            <a:off x="4740812" y="5542114"/>
            <a:ext cx="257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5F53454-3A66-4B75-B3F3-125C25860024}"/>
              </a:ext>
            </a:extLst>
          </p:cNvPr>
          <p:cNvCxnSpPr/>
          <p:nvPr/>
        </p:nvCxnSpPr>
        <p:spPr>
          <a:xfrm>
            <a:off x="7587411" y="2253042"/>
            <a:ext cx="0" cy="4101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27A2355-146B-4F5F-8CDE-D3439239BF56}"/>
              </a:ext>
            </a:extLst>
          </p:cNvPr>
          <p:cNvSpPr txBox="1"/>
          <p:nvPr/>
        </p:nvSpPr>
        <p:spPr>
          <a:xfrm>
            <a:off x="7587411" y="2020231"/>
            <a:ext cx="18446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Lưu ý :</a:t>
            </a:r>
            <a:endParaRPr lang="vi-VN" b="1" dirty="0">
              <a:solidFill>
                <a:srgbClr val="FF0000"/>
              </a:solidFill>
              <a:latin typeface="+mj-lt"/>
            </a:endParaRPr>
          </a:p>
          <a:p>
            <a:endParaRPr lang="vi-VN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FA817B-DC36-47C7-A28E-59FA81115CEA}"/>
              </a:ext>
            </a:extLst>
          </p:cNvPr>
          <p:cNvSpPr txBox="1"/>
          <p:nvPr/>
        </p:nvSpPr>
        <p:spPr>
          <a:xfrm>
            <a:off x="7626783" y="2420340"/>
            <a:ext cx="44030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+ Tích riêng thứ hai viết lùi sang bên trái một cột so với tích riêng thứ nhất. Vì đây là 328 chục , viết đầy đủ là 3280.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684433-03B2-40D1-B8B1-67F028872821}"/>
              </a:ext>
            </a:extLst>
          </p:cNvPr>
          <p:cNvSpPr txBox="1"/>
          <p:nvPr/>
        </p:nvSpPr>
        <p:spPr>
          <a:xfrm>
            <a:off x="7664761" y="4511084"/>
            <a:ext cx="44030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+ Tích riêng thứ ba viết lùi sang bên trái hai cột so với tích riêng thứ nhất. Vì đây là 164 trăm , viết đầy đủ là 16400.</a:t>
            </a:r>
          </a:p>
        </p:txBody>
      </p:sp>
    </p:spTree>
    <p:extLst>
      <p:ext uri="{BB962C8B-B14F-4D97-AF65-F5344CB8AC3E}">
        <p14:creationId xmlns:p14="http://schemas.microsoft.com/office/powerpoint/2010/main" val="317461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3" grpId="0"/>
      <p:bldP spid="35" grpId="0"/>
      <p:bldP spid="37" grpId="0"/>
      <p:bldP spid="39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FCEB16-AB7B-4EA4-B6DD-EDFF3508F8B6}"/>
              </a:ext>
            </a:extLst>
          </p:cNvPr>
          <p:cNvSpPr txBox="1"/>
          <p:nvPr/>
        </p:nvSpPr>
        <p:spPr>
          <a:xfrm>
            <a:off x="309490" y="1260461"/>
            <a:ext cx="118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2: </a:t>
            </a:r>
            <a:r>
              <a:rPr lang="vi-VN" sz="3200" b="1" dirty="0">
                <a:solidFill>
                  <a:srgbClr val="92D050"/>
                </a:solidFill>
                <a:latin typeface="+mj-lt"/>
              </a:rPr>
              <a:t>Giới thiệu cách nhân số với số có ba chữ số bằng hình thức đặt tính rồi tính :</a:t>
            </a:r>
          </a:p>
          <a:p>
            <a:endParaRPr lang="vi-VN" sz="32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2E75C-21AD-4493-B03C-2331C2BD99A7}"/>
              </a:ext>
            </a:extLst>
          </p:cNvPr>
          <p:cNvSpPr txBox="1"/>
          <p:nvPr/>
        </p:nvSpPr>
        <p:spPr>
          <a:xfrm>
            <a:off x="-308517" y="3429000"/>
            <a:ext cx="80457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    </a:t>
            </a:r>
            <a:r>
              <a:rPr lang="vi-VN" sz="3200" b="1" dirty="0">
                <a:latin typeface="+mj-lt"/>
              </a:rPr>
              <a:t>164 x 123 = 164 x ( 100 + 20 + 3 )</a:t>
            </a:r>
          </a:p>
          <a:p>
            <a:r>
              <a:rPr lang="vi-VN" sz="3200" b="1" dirty="0">
                <a:latin typeface="+mj-lt"/>
              </a:rPr>
              <a:t>                     = 164 x 100 + 164 x 20 + 164 x 3</a:t>
            </a:r>
          </a:p>
          <a:p>
            <a:r>
              <a:rPr lang="vi-VN" sz="3200" b="1" dirty="0">
                <a:latin typeface="+mj-lt"/>
              </a:rPr>
              <a:t>                     = 16400 + 3280 + 429 </a:t>
            </a:r>
          </a:p>
          <a:p>
            <a:r>
              <a:rPr lang="vi-VN" sz="3200" b="1" dirty="0">
                <a:latin typeface="+mj-lt"/>
              </a:rPr>
              <a:t>                     =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20172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83A9C2-AE43-46F0-98C6-8432F0E7E689}"/>
              </a:ext>
            </a:extLst>
          </p:cNvPr>
          <p:cNvCxnSpPr/>
          <p:nvPr/>
        </p:nvCxnSpPr>
        <p:spPr>
          <a:xfrm>
            <a:off x="7634514" y="3236686"/>
            <a:ext cx="0" cy="3294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8">
            <a:extLst>
              <a:ext uri="{FF2B5EF4-FFF2-40B4-BE49-F238E27FC236}">
                <a16:creationId xmlns:a16="http://schemas.microsoft.com/office/drawing/2014/main" id="{2F1BFD94-1CEC-404E-A7DA-5E4CB4635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0945" y="27211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F3704C2C-3F6E-4B7A-80ED-E698919DA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745" y="27211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B46AF87E-4A16-419C-A671-6B45D14F1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0545" y="27211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599E2B73-EA17-4468-84DD-4D976C0C3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0945" y="333032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9183517-48E2-410E-AFD6-9E96FEC8C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745" y="330492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83D5865C-CA75-4BB9-B9C0-803F3C6CC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0545" y="330492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4FB92A2A-5E3D-4886-9DDB-2C21DF37F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1881" y="2946983"/>
            <a:ext cx="30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65FA991B-8B20-4B61-A6F1-97EB199F1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7282" y="3951725"/>
            <a:ext cx="1633734" cy="1219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B273E7E2-444A-46E2-A2D6-B61AE686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1183" y="385989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BD1AC1F4-39A8-49FC-AA5B-A13F2DC11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2017" y="388053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FE7E7F2E-EB00-491F-8DE4-3AD9F03C9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7217" y="388053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B4E66872-6DEB-4FE3-B81A-2A6488197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8587" y="44082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1A3BB67F-A551-4A55-9669-B8F4FCE7F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3149" y="439400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5C24615B-C1FF-47FB-8B7E-89483517E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349" y="44082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 Box 22">
            <a:extLst>
              <a:ext uri="{FF2B5EF4-FFF2-40B4-BE49-F238E27FC236}">
                <a16:creationId xmlns:a16="http://schemas.microsoft.com/office/drawing/2014/main" id="{2D9D6B91-F3D1-47B0-A83A-72706BB99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6820" y="494239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2F6CF24B-772D-4C05-9E5F-B8784FBC9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783" y="4932874"/>
            <a:ext cx="482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97912D8F-220D-4583-99F8-ECC756B67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1345" y="494239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E00DAC0C-3CFF-4C69-B196-FF711CE74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4880" y="5713938"/>
            <a:ext cx="1633734" cy="269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2843503D-F2F7-466D-8C7F-0F7DD2010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6446" y="577298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5F8E2FF4-DCFD-42FD-9AB9-B037F7485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9215" y="577298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2" name="Text Box 28">
            <a:extLst>
              <a:ext uri="{FF2B5EF4-FFF2-40B4-BE49-F238E27FC236}">
                <a16:creationId xmlns:a16="http://schemas.microsoft.com/office/drawing/2014/main" id="{C7B98AB6-2A79-4122-AE75-C7BA78A9E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4613" y="575681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Text Box 29">
            <a:extLst>
              <a:ext uri="{FF2B5EF4-FFF2-40B4-BE49-F238E27FC236}">
                <a16:creationId xmlns:a16="http://schemas.microsoft.com/office/drawing/2014/main" id="{BF310F2C-98FB-4D15-8451-83E9CB93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4720" y="574758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4" name="Text Box 30">
            <a:extLst>
              <a:ext uri="{FF2B5EF4-FFF2-40B4-BE49-F238E27FC236}">
                <a16:creationId xmlns:a16="http://schemas.microsoft.com/office/drawing/2014/main" id="{00A0C522-0E41-423D-ADC9-CFC074944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832" y="574758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876AD1-4201-48F8-BE63-D07777A3F52E}"/>
              </a:ext>
            </a:extLst>
          </p:cNvPr>
          <p:cNvSpPr txBox="1"/>
          <p:nvPr/>
        </p:nvSpPr>
        <p:spPr>
          <a:xfrm>
            <a:off x="450312" y="2439284"/>
            <a:ext cx="870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kết quả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2222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BB61EF-DB25-4A71-81B3-EFE7A2E0147E}"/>
              </a:ext>
            </a:extLst>
          </p:cNvPr>
          <p:cNvSpPr txBox="1"/>
          <p:nvPr/>
        </p:nvSpPr>
        <p:spPr>
          <a:xfrm>
            <a:off x="309490" y="1260461"/>
            <a:ext cx="1188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2: </a:t>
            </a:r>
            <a:r>
              <a:rPr lang="vi-VN" sz="3200" b="1" dirty="0">
                <a:solidFill>
                  <a:srgbClr val="92D050"/>
                </a:solidFill>
                <a:latin typeface="+mj-lt"/>
              </a:rPr>
              <a:t>Giới thiệu cách nhân số với số có ba chữ số bằng hình thức đặt tính rồi tính :</a:t>
            </a:r>
          </a:p>
          <a:p>
            <a:endParaRPr lang="vi-VN" sz="32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F51A746-DED2-4796-BD7B-E4393899E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465" y="27211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BC23024F-66BC-4E55-841B-8804EE3E7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65" y="27211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73A11F1F-953B-4A2A-8829-D6CF6B53D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065" y="27211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634ADA36-B5E1-4729-BF36-6026F8964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823" y="3212811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8A279485-8315-4342-AA65-20D690AA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623" y="3187411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D7FABCD1-9BDA-452E-AF70-AE2340623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423" y="3187411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F167161A-CBC5-4E7C-8A02-075BE870F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59" y="2829468"/>
            <a:ext cx="246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2C6CC021-AB10-4C3E-9349-55D3F15C4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160" y="3834210"/>
            <a:ext cx="1319350" cy="1150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24BAE758-9EA9-4BFC-A486-BFFEDDF1E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061" y="3742377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0340E30F-45DA-4CEC-BBF5-50BC522F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895" y="3763015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EB01C633-BDC5-465D-8C00-F252497F8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095" y="3763015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783FF1FE-52C5-4CB7-B3E3-3ABD4CA3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465" y="4290774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671D0479-803A-4DCA-9999-A7C70849A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027" y="4276487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29B8A628-A3EE-46E1-96FC-B9D5D96A7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27" y="4290774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4B45D1AC-2004-4B57-8603-653157A2B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698" y="4824884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AF7F8EBE-1775-4AC5-90D6-9F012BD12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61" y="4815359"/>
            <a:ext cx="3897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0F03EFC8-C945-4551-97F7-D14082D64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3" y="4824884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Line 25">
            <a:extLst>
              <a:ext uri="{FF2B5EF4-FFF2-40B4-BE49-F238E27FC236}">
                <a16:creationId xmlns:a16="http://schemas.microsoft.com/office/drawing/2014/main" id="{20C30DC9-8441-439B-A384-EFC0F7270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758" y="5596423"/>
            <a:ext cx="1319350" cy="2546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871C4A88-10A5-4C5E-9BBA-4722BF19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324" y="5655467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 Box 27">
            <a:extLst>
              <a:ext uri="{FF2B5EF4-FFF2-40B4-BE49-F238E27FC236}">
                <a16:creationId xmlns:a16="http://schemas.microsoft.com/office/drawing/2014/main" id="{9B4AB11A-F937-4855-AC4E-2A1C5DF3E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093" y="5655467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 Box 28">
            <a:extLst>
              <a:ext uri="{FF2B5EF4-FFF2-40B4-BE49-F238E27FC236}">
                <a16:creationId xmlns:a16="http://schemas.microsoft.com/office/drawing/2014/main" id="{6166E8C3-FA3A-45C5-8E64-9249009B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91" y="5639298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C247003E-FD90-4371-AB98-0F7923E7D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598" y="5630068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26A8B6C0-5A7C-4462-8274-B4E9A9F0A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10" y="5630067"/>
            <a:ext cx="3076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811286-3AED-43C3-9374-DC6294138CD1}"/>
              </a:ext>
            </a:extLst>
          </p:cNvPr>
          <p:cNvSpPr txBox="1"/>
          <p:nvPr/>
        </p:nvSpPr>
        <p:spPr>
          <a:xfrm>
            <a:off x="2785402" y="2549275"/>
            <a:ext cx="9097108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269E3F-F7DE-4EE6-8D26-2D27FFE5E805}"/>
              </a:ext>
            </a:extLst>
          </p:cNvPr>
          <p:cNvSpPr txBox="1"/>
          <p:nvPr/>
        </p:nvSpPr>
        <p:spPr>
          <a:xfrm>
            <a:off x="2992794" y="3827154"/>
            <a:ext cx="8726717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1 : Đặt tính ( Tính từ phải sang trái)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 : Tính ( Tính từ phải sang trái)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Lần lượt lấy từng chữ số của thừa số thứ hai nhân với thừa số thứ nhất theo thứ tự từ phải sang trái.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Ta cộng ba tích riêng vừa tìm được lại với nhau thì ta được kết quả của phép nhân số với ba chữ số.</a:t>
            </a:r>
          </a:p>
        </p:txBody>
      </p:sp>
    </p:spTree>
    <p:extLst>
      <p:ext uri="{BB962C8B-B14F-4D97-AF65-F5344CB8AC3E}">
        <p14:creationId xmlns:p14="http://schemas.microsoft.com/office/powerpoint/2010/main" val="25736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F733C7DF-72DC-4B78-92A1-D2843E76E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4" y="0"/>
            <a:ext cx="1229047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0CBA4E-DFD0-4F70-B773-2DE9F4BAF704}"/>
              </a:ext>
            </a:extLst>
          </p:cNvPr>
          <p:cNvSpPr txBox="1"/>
          <p:nvPr/>
        </p:nvSpPr>
        <p:spPr>
          <a:xfrm>
            <a:off x="321091" y="1342525"/>
            <a:ext cx="11882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3: </a:t>
            </a:r>
            <a:r>
              <a:rPr lang="vi-VN" sz="3200" b="1" dirty="0">
                <a:solidFill>
                  <a:srgbClr val="92D050"/>
                </a:solidFill>
                <a:latin typeface="+mj-lt"/>
              </a:rPr>
              <a:t>Luyện tập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793D9A-014F-4964-80D9-0D00CE0C2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036" y="2483531"/>
            <a:ext cx="3124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a) 248 x 321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DDC04DC-CA8B-42A2-8875-60A3F62C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636" y="2496231"/>
            <a:ext cx="3124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0000CC"/>
                </a:solidFill>
                <a:latin typeface="Times New Roman" panose="02020603050405020304" pitchFamily="18" charset="0"/>
              </a:rPr>
              <a:t>b) 1163 x 125</a:t>
            </a:r>
          </a:p>
        </p:txBody>
      </p:sp>
      <p:grpSp>
        <p:nvGrpSpPr>
          <p:cNvPr id="10" name="Group 49">
            <a:extLst>
              <a:ext uri="{FF2B5EF4-FFF2-40B4-BE49-F238E27FC236}">
                <a16:creationId xmlns:a16="http://schemas.microsoft.com/office/drawing/2014/main" id="{A29C3F63-E6AB-4F51-AC28-4A3CA0EE5273}"/>
              </a:ext>
            </a:extLst>
          </p:cNvPr>
          <p:cNvGrpSpPr>
            <a:grpSpLocks/>
          </p:cNvGrpSpPr>
          <p:nvPr/>
        </p:nvGrpSpPr>
        <p:grpSpPr bwMode="auto">
          <a:xfrm>
            <a:off x="1445236" y="3182031"/>
            <a:ext cx="2012950" cy="1112838"/>
            <a:chOff x="288" y="1152"/>
            <a:chExt cx="1268" cy="701"/>
          </a:xfrm>
        </p:grpSpPr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87C128B1-421C-41B3-9236-1AAE213A8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3400" b="1" dirty="0">
                  <a:solidFill>
                    <a:schemeClr val="accent5">
                      <a:lumMod val="10000"/>
                    </a:schemeClr>
                  </a:solidFill>
                  <a:latin typeface="Times New Roman" pitchFamily="18" charset="0"/>
                </a:rPr>
                <a:t>321</a:t>
              </a:r>
            </a:p>
          </p:txBody>
        </p: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9A45ABFB-191D-4154-896C-CAEB4E9A2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34B40CDB-E22B-42AD-95B2-FE9883719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3400" b="1" dirty="0">
                    <a:solidFill>
                      <a:schemeClr val="accent5">
                        <a:lumMod val="10000"/>
                      </a:schemeClr>
                    </a:solidFill>
                    <a:latin typeface="Times New Roman" pitchFamily="18" charset="0"/>
                  </a:rPr>
                  <a:t>248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8BE2536-E23C-4487-B587-E7C6C9454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2600" b="1" dirty="0">
                    <a:solidFill>
                      <a:schemeClr val="accent5">
                        <a:lumMod val="10000"/>
                      </a:schemeClr>
                    </a:solidFill>
                    <a:latin typeface="Times New Roman" pitchFamily="18" charset="0"/>
                  </a:rPr>
                  <a:t>x</a:t>
                </a:r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6E7761D8-915E-4E3E-8B70-C9506EC3A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" y="1661"/>
                <a:ext cx="1097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6" name="Group 50">
            <a:extLst>
              <a:ext uri="{FF2B5EF4-FFF2-40B4-BE49-F238E27FC236}">
                <a16:creationId xmlns:a16="http://schemas.microsoft.com/office/drawing/2014/main" id="{05730D86-F345-4D01-98D7-7081D192133B}"/>
              </a:ext>
            </a:extLst>
          </p:cNvPr>
          <p:cNvGrpSpPr>
            <a:grpSpLocks/>
          </p:cNvGrpSpPr>
          <p:nvPr/>
        </p:nvGrpSpPr>
        <p:grpSpPr bwMode="auto">
          <a:xfrm>
            <a:off x="4466249" y="3143931"/>
            <a:ext cx="2055812" cy="1181100"/>
            <a:chOff x="2191" y="1128"/>
            <a:chExt cx="1295" cy="744"/>
          </a:xfrm>
        </p:grpSpPr>
        <p:grpSp>
          <p:nvGrpSpPr>
            <p:cNvPr id="17" name="Group 20">
              <a:extLst>
                <a:ext uri="{FF2B5EF4-FFF2-40B4-BE49-F238E27FC236}">
                  <a16:creationId xmlns:a16="http://schemas.microsoft.com/office/drawing/2014/main" id="{16AF2133-BCE5-43F4-A40A-82EF4EB317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4A998FFD-E4B7-45C3-998B-DA897B24C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3400" b="1" dirty="0">
                    <a:solidFill>
                      <a:schemeClr val="accent5">
                        <a:lumMod val="10000"/>
                      </a:schemeClr>
                    </a:solidFill>
                    <a:latin typeface="Times New Roman" pitchFamily="18" charset="0"/>
                  </a:rPr>
                  <a:t>1163</a:t>
                </a:r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49EA31BE-5C19-4858-BFCD-072907244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3400" b="1" dirty="0">
                    <a:solidFill>
                      <a:schemeClr val="accent5">
                        <a:lumMod val="10000"/>
                      </a:schemeClr>
                    </a:solidFill>
                    <a:latin typeface="Times New Roman" pitchFamily="18" charset="0"/>
                  </a:rPr>
                  <a:t>125</a:t>
                </a:r>
              </a:p>
            </p:txBody>
          </p:sp>
          <p:sp>
            <p:nvSpPr>
              <p:cNvPr id="21" name="Rectangle 17">
                <a:extLst>
                  <a:ext uri="{FF2B5EF4-FFF2-40B4-BE49-F238E27FC236}">
                    <a16:creationId xmlns:a16="http://schemas.microsoft.com/office/drawing/2014/main" id="{34747F3C-95B9-42EE-B5D6-1E4356CAA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2600" b="1" dirty="0">
                    <a:solidFill>
                      <a:schemeClr val="accent5">
                        <a:lumMod val="10000"/>
                      </a:schemeClr>
                    </a:solidFill>
                    <a:latin typeface="Times New Roman" pitchFamily="18" charset="0"/>
                  </a:rPr>
                  <a:t>x</a:t>
                </a:r>
              </a:p>
            </p:txBody>
          </p:sp>
        </p:grpSp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BEF179DB-11AE-4C31-B6FE-224B718964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872"/>
              <a:ext cx="109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2" name="Rectangle 23">
            <a:extLst>
              <a:ext uri="{FF2B5EF4-FFF2-40B4-BE49-F238E27FC236}">
                <a16:creationId xmlns:a16="http://schemas.microsoft.com/office/drawing/2014/main" id="{64537522-4813-4509-89D1-37D655A0D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236" y="4248831"/>
            <a:ext cx="20129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248</a:t>
            </a: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9E64E88A-D089-46F6-B451-2900EB3BF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836" y="4737781"/>
            <a:ext cx="20129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496</a:t>
            </a:r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D299D51F-84A1-4C57-87D5-8C2E1F101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11" y="5242606"/>
            <a:ext cx="20129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744</a:t>
            </a: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61EDF948-7515-425A-A09D-FD569AFA56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2836" y="5836331"/>
            <a:ext cx="17414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Rectangle 32">
            <a:extLst>
              <a:ext uri="{FF2B5EF4-FFF2-40B4-BE49-F238E27FC236}">
                <a16:creationId xmlns:a16="http://schemas.microsoft.com/office/drawing/2014/main" id="{2146E443-5F16-4B63-A53F-1F2F645BE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4499" y="4310744"/>
            <a:ext cx="20129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5815</a:t>
            </a:r>
          </a:p>
        </p:txBody>
      </p:sp>
      <p:sp>
        <p:nvSpPr>
          <p:cNvPr id="27" name="Rectangle 33">
            <a:extLst>
              <a:ext uri="{FF2B5EF4-FFF2-40B4-BE49-F238E27FC236}">
                <a16:creationId xmlns:a16="http://schemas.microsoft.com/office/drawing/2014/main" id="{3C4BD505-6800-4E97-93D4-D9E4E7C9D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536" y="4737781"/>
            <a:ext cx="20129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2326</a:t>
            </a:r>
          </a:p>
        </p:txBody>
      </p:sp>
      <p:sp>
        <p:nvSpPr>
          <p:cNvPr id="28" name="Rectangle 35">
            <a:extLst>
              <a:ext uri="{FF2B5EF4-FFF2-40B4-BE49-F238E27FC236}">
                <a16:creationId xmlns:a16="http://schemas.microsoft.com/office/drawing/2014/main" id="{5665ED78-719E-4AB4-8095-839FFE84F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9361" y="5209269"/>
            <a:ext cx="20129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1163</a:t>
            </a:r>
          </a:p>
        </p:txBody>
      </p:sp>
      <p:sp>
        <p:nvSpPr>
          <p:cNvPr id="29" name="Line 36">
            <a:extLst>
              <a:ext uri="{FF2B5EF4-FFF2-40B4-BE49-F238E27FC236}">
                <a16:creationId xmlns:a16="http://schemas.microsoft.com/office/drawing/2014/main" id="{938D28F7-8459-437D-968B-74E2F0CC6D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1636" y="5772831"/>
            <a:ext cx="17414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" name="Rectangle 37">
            <a:extLst>
              <a:ext uri="{FF2B5EF4-FFF2-40B4-BE49-F238E27FC236}">
                <a16:creationId xmlns:a16="http://schemas.microsoft.com/office/drawing/2014/main" id="{253D355D-FCB8-4A61-A1FE-3F00EC0D3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636" y="5769656"/>
            <a:ext cx="19240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145375</a:t>
            </a:r>
          </a:p>
        </p:txBody>
      </p:sp>
      <p:sp>
        <p:nvSpPr>
          <p:cNvPr id="31" name="Rectangle 38">
            <a:extLst>
              <a:ext uri="{FF2B5EF4-FFF2-40B4-BE49-F238E27FC236}">
                <a16:creationId xmlns:a16="http://schemas.microsoft.com/office/drawing/2014/main" id="{09268439-F423-466B-8D6A-5099F72CE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624" y="2440608"/>
            <a:ext cx="3124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c) 3124 x 213</a:t>
            </a:r>
          </a:p>
        </p:txBody>
      </p:sp>
      <p:grpSp>
        <p:nvGrpSpPr>
          <p:cNvPr id="32" name="Group 51">
            <a:extLst>
              <a:ext uri="{FF2B5EF4-FFF2-40B4-BE49-F238E27FC236}">
                <a16:creationId xmlns:a16="http://schemas.microsoft.com/office/drawing/2014/main" id="{1E45D77E-94CC-4E1D-9677-B336C45C7662}"/>
              </a:ext>
            </a:extLst>
          </p:cNvPr>
          <p:cNvGrpSpPr>
            <a:grpSpLocks/>
          </p:cNvGrpSpPr>
          <p:nvPr/>
        </p:nvGrpSpPr>
        <p:grpSpPr bwMode="auto">
          <a:xfrm>
            <a:off x="7452336" y="3143931"/>
            <a:ext cx="2032000" cy="1143000"/>
            <a:chOff x="4072" y="1128"/>
            <a:chExt cx="1280" cy="720"/>
          </a:xfrm>
        </p:grpSpPr>
        <p:grpSp>
          <p:nvGrpSpPr>
            <p:cNvPr id="33" name="Group 39">
              <a:extLst>
                <a:ext uri="{FF2B5EF4-FFF2-40B4-BE49-F238E27FC236}">
                  <a16:creationId xmlns:a16="http://schemas.microsoft.com/office/drawing/2014/main" id="{03FF9C69-8E94-4C5B-A53C-B91A6FA88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5" name="Rectangle 40">
                <a:extLst>
                  <a:ext uri="{FF2B5EF4-FFF2-40B4-BE49-F238E27FC236}">
                    <a16:creationId xmlns:a16="http://schemas.microsoft.com/office/drawing/2014/main" id="{A4DB5DCB-595C-4008-8049-8C82A5436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3400" b="1" dirty="0">
                    <a:solidFill>
                      <a:schemeClr val="accent5">
                        <a:lumMod val="10000"/>
                      </a:schemeClr>
                    </a:solidFill>
                    <a:latin typeface="Times New Roman" pitchFamily="18" charset="0"/>
                  </a:rPr>
                  <a:t>3124</a:t>
                </a:r>
              </a:p>
            </p:txBody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F0DA5EF9-7507-4EF9-9C58-5BE86C4ED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3400" b="1" dirty="0">
                    <a:solidFill>
                      <a:schemeClr val="accent5">
                        <a:lumMod val="10000"/>
                      </a:schemeClr>
                    </a:solidFill>
                    <a:latin typeface="Times New Roman" pitchFamily="18" charset="0"/>
                  </a:rPr>
                  <a:t>213</a:t>
                </a:r>
              </a:p>
            </p:txBody>
          </p:sp>
          <p:sp>
            <p:nvSpPr>
              <p:cNvPr id="37" name="Rectangle 42">
                <a:extLst>
                  <a:ext uri="{FF2B5EF4-FFF2-40B4-BE49-F238E27FC236}">
                    <a16:creationId xmlns:a16="http://schemas.microsoft.com/office/drawing/2014/main" id="{2B3E51CE-9480-4132-89F3-68E03B4A6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2600" b="1" dirty="0">
                    <a:solidFill>
                      <a:schemeClr val="accent5">
                        <a:lumMod val="10000"/>
                      </a:schemeClr>
                    </a:solidFill>
                    <a:latin typeface="Times New Roman" pitchFamily="18" charset="0"/>
                  </a:rPr>
                  <a:t>x</a:t>
                </a:r>
              </a:p>
            </p:txBody>
          </p:sp>
        </p:grpSp>
        <p:sp>
          <p:nvSpPr>
            <p:cNvPr id="34" name="Line 44">
              <a:extLst>
                <a:ext uri="{FF2B5EF4-FFF2-40B4-BE49-F238E27FC236}">
                  <a16:creationId xmlns:a16="http://schemas.microsoft.com/office/drawing/2014/main" id="{43D1294F-FF1D-4F9B-AE11-8C74572528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2" y="1848"/>
              <a:ext cx="109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8" name="Line 47">
            <a:extLst>
              <a:ext uri="{FF2B5EF4-FFF2-40B4-BE49-F238E27FC236}">
                <a16:creationId xmlns:a16="http://schemas.microsoft.com/office/drawing/2014/main" id="{AFE16B53-D479-4081-B2E3-CC90A9EF4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1361" y="5772831"/>
            <a:ext cx="20701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Rectangle 53">
            <a:extLst>
              <a:ext uri="{FF2B5EF4-FFF2-40B4-BE49-F238E27FC236}">
                <a16:creationId xmlns:a16="http://schemas.microsoft.com/office/drawing/2014/main" id="{2A9C33A7-D6FE-41C5-A991-F2FCE13C1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1374" y="4301219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0" name="Rectangle 54">
            <a:extLst>
              <a:ext uri="{FF2B5EF4-FFF2-40B4-BE49-F238E27FC236}">
                <a16:creationId xmlns:a16="http://schemas.microsoft.com/office/drawing/2014/main" id="{61D5DC16-CF7D-44D2-9570-1FEC1E070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3724" y="4296456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1" name="Rectangle 55">
            <a:extLst>
              <a:ext uri="{FF2B5EF4-FFF2-40B4-BE49-F238E27FC236}">
                <a16:creationId xmlns:a16="http://schemas.microsoft.com/office/drawing/2014/main" id="{09F7B0D4-9975-4C61-B4C6-BF3962441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836" y="4296456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2" name="Rectangle 56">
            <a:extLst>
              <a:ext uri="{FF2B5EF4-FFF2-40B4-BE49-F238E27FC236}">
                <a16:creationId xmlns:a16="http://schemas.microsoft.com/office/drawing/2014/main" id="{86E75FE2-4846-4409-85F6-D958E4131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949" y="4296456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3" name="Rectangle 57">
            <a:extLst>
              <a:ext uri="{FF2B5EF4-FFF2-40B4-BE49-F238E27FC236}">
                <a16:creationId xmlns:a16="http://schemas.microsoft.com/office/drawing/2014/main" id="{FED29311-F31D-41C8-BD58-67E69A0C7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9436" y="4720319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4" name="Rectangle 58">
            <a:extLst>
              <a:ext uri="{FF2B5EF4-FFF2-40B4-BE49-F238E27FC236}">
                <a16:creationId xmlns:a16="http://schemas.microsoft.com/office/drawing/2014/main" id="{CE3B0FE5-942A-4227-82AD-66C7C317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6549" y="4706031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5" name="Rectangle 59">
            <a:extLst>
              <a:ext uri="{FF2B5EF4-FFF2-40B4-BE49-F238E27FC236}">
                <a16:creationId xmlns:a16="http://schemas.microsoft.com/office/drawing/2014/main" id="{1D3B927C-B127-4E5C-90BA-BC20CBCF5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0324" y="4706031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6" name="Rectangle 60">
            <a:extLst>
              <a:ext uri="{FF2B5EF4-FFF2-40B4-BE49-F238E27FC236}">
                <a16:creationId xmlns:a16="http://schemas.microsoft.com/office/drawing/2014/main" id="{81A4B478-9B82-4C41-8D1E-A6A7B5773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249" y="4720319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61">
            <a:extLst>
              <a:ext uri="{FF2B5EF4-FFF2-40B4-BE49-F238E27FC236}">
                <a16:creationId xmlns:a16="http://schemas.microsoft.com/office/drawing/2014/main" id="{C9024CDE-F76E-405F-924A-50DB4617C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6074" y="5158469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8" name="Rectangle 62">
            <a:extLst>
              <a:ext uri="{FF2B5EF4-FFF2-40B4-BE49-F238E27FC236}">
                <a16:creationId xmlns:a16="http://schemas.microsoft.com/office/drawing/2014/main" id="{837D3EC3-9CC0-4DA4-A875-6B24A920B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799" y="5172756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9" name="Rectangle 63">
            <a:extLst>
              <a:ext uri="{FF2B5EF4-FFF2-40B4-BE49-F238E27FC236}">
                <a16:creationId xmlns:a16="http://schemas.microsoft.com/office/drawing/2014/main" id="{F9D1B3F0-6F86-4DA3-B019-C9294DB2A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911" y="5163231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0" name="Rectangle 64">
            <a:extLst>
              <a:ext uri="{FF2B5EF4-FFF2-40B4-BE49-F238E27FC236}">
                <a16:creationId xmlns:a16="http://schemas.microsoft.com/office/drawing/2014/main" id="{C248D97F-0488-481E-AE41-6A7BD1C80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636" y="5163231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703AF319-C942-471A-A716-7FA933F11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236" y="5815694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2" name="Rectangle 67">
            <a:extLst>
              <a:ext uri="{FF2B5EF4-FFF2-40B4-BE49-F238E27FC236}">
                <a16:creationId xmlns:a16="http://schemas.microsoft.com/office/drawing/2014/main" id="{C00CA094-F181-4CEC-B4FD-7BA0432B5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8486" y="5806169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3" name="Rectangle 68">
            <a:extLst>
              <a:ext uri="{FF2B5EF4-FFF2-40B4-BE49-F238E27FC236}">
                <a16:creationId xmlns:a16="http://schemas.microsoft.com/office/drawing/2014/main" id="{16B3874F-B52D-4404-B51B-264AABBF0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6549" y="5858556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4" name="Rectangle 69">
            <a:extLst>
              <a:ext uri="{FF2B5EF4-FFF2-40B4-BE49-F238E27FC236}">
                <a16:creationId xmlns:a16="http://schemas.microsoft.com/office/drawing/2014/main" id="{61262A82-D77C-4B73-B89F-08A92B782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086" y="5868081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5" name="Rectangle 70">
            <a:extLst>
              <a:ext uri="{FF2B5EF4-FFF2-40B4-BE49-F238E27FC236}">
                <a16:creationId xmlns:a16="http://schemas.microsoft.com/office/drawing/2014/main" id="{87287665-E8CB-475C-A7CB-3C39EBCD5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099" y="5863319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56" name="Rectangle 71">
            <a:extLst>
              <a:ext uri="{FF2B5EF4-FFF2-40B4-BE49-F238E27FC236}">
                <a16:creationId xmlns:a16="http://schemas.microsoft.com/office/drawing/2014/main" id="{11365FA7-86CA-4E2C-AB4A-8E756F3F0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349" y="5863319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57" name="Rectangle 73">
            <a:extLst>
              <a:ext uri="{FF2B5EF4-FFF2-40B4-BE49-F238E27FC236}">
                <a16:creationId xmlns:a16="http://schemas.microsoft.com/office/drawing/2014/main" id="{741CC7BA-74C7-482C-9BC4-A043DAC4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436" y="5899831"/>
            <a:ext cx="20129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79608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B65937-C4A7-4751-9932-1D7BFDEEC3D9}"/>
              </a:ext>
            </a:extLst>
          </p:cNvPr>
          <p:cNvSpPr txBox="1"/>
          <p:nvPr/>
        </p:nvSpPr>
        <p:spPr>
          <a:xfrm>
            <a:off x="1007423" y="1871996"/>
            <a:ext cx="5796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C01281A4-E9E3-4B49-9FE9-0701DC5AF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31" y="326226"/>
            <a:ext cx="2055813" cy="1539875"/>
          </a:xfrm>
          <a:prstGeom prst="rect">
            <a:avLst/>
          </a:prstGeom>
        </p:spPr>
      </p:pic>
      <p:pic>
        <p:nvPicPr>
          <p:cNvPr id="76" name="Những Bản Nhạc Không Lời Nhẹ Nhàng Thư Thái - NHAC.VN">
            <a:hlinkClick r:id="" action="ppaction://media"/>
            <a:extLst>
              <a:ext uri="{FF2B5EF4-FFF2-40B4-BE49-F238E27FC236}">
                <a16:creationId xmlns:a16="http://schemas.microsoft.com/office/drawing/2014/main" id="{E7DA7DCB-50A6-4657-A1F9-9FD1287AF5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9951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2263" y="4724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3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1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7DE2F0-5511-45C9-92E0-2F77ED53B337}"/>
              </a:ext>
            </a:extLst>
          </p:cNvPr>
          <p:cNvSpPr txBox="1"/>
          <p:nvPr/>
        </p:nvSpPr>
        <p:spPr>
          <a:xfrm>
            <a:off x="154745" y="1225408"/>
            <a:ext cx="11882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Hoạt động 3: </a:t>
            </a:r>
            <a:r>
              <a:rPr lang="vi-VN" sz="4000" b="1" dirty="0">
                <a:solidFill>
                  <a:srgbClr val="92D050"/>
                </a:solidFill>
                <a:latin typeface="+mj-lt"/>
              </a:rPr>
              <a:t>Luyện tập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956AD-E90E-488C-ADA9-AA8EEC3417EF}"/>
              </a:ext>
            </a:extLst>
          </p:cNvPr>
          <p:cNvSpPr txBox="1"/>
          <p:nvPr/>
        </p:nvSpPr>
        <p:spPr>
          <a:xfrm>
            <a:off x="356382" y="2000691"/>
            <a:ext cx="11479236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+mj-lt"/>
              </a:rPr>
              <a:t>Bài 3 : </a:t>
            </a:r>
            <a:r>
              <a:rPr lang="vi-VN" sz="4000" b="1" dirty="0">
                <a:latin typeface="+mj-lt"/>
              </a:rPr>
              <a:t>Tính diện tích của mảnh vườn hình vuông có </a:t>
            </a:r>
          </a:p>
          <a:p>
            <a:r>
              <a:rPr lang="vi-VN" sz="4000" b="1" dirty="0">
                <a:latin typeface="+mj-lt"/>
              </a:rPr>
              <a:t>cạnh dài 125m.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BAF69-5BA4-4E32-8132-9CDA9ABBAD48}"/>
              </a:ext>
            </a:extLst>
          </p:cNvPr>
          <p:cNvCxnSpPr/>
          <p:nvPr/>
        </p:nvCxnSpPr>
        <p:spPr>
          <a:xfrm>
            <a:off x="6435184" y="2616919"/>
            <a:ext cx="43328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FB5B4D-BF41-4FAF-BDC3-C6066A7BEBD7}"/>
              </a:ext>
            </a:extLst>
          </p:cNvPr>
          <p:cNvCxnSpPr/>
          <p:nvPr/>
        </p:nvCxnSpPr>
        <p:spPr>
          <a:xfrm>
            <a:off x="633047" y="3221501"/>
            <a:ext cx="2771335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1C3477-3280-431C-B332-FAF9DE2BE740}"/>
              </a:ext>
            </a:extLst>
          </p:cNvPr>
          <p:cNvCxnSpPr/>
          <p:nvPr/>
        </p:nvCxnSpPr>
        <p:spPr>
          <a:xfrm>
            <a:off x="2152357" y="2616919"/>
            <a:ext cx="2869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74FD5C3-5A54-481C-AE92-704C23FF06C2}"/>
              </a:ext>
            </a:extLst>
          </p:cNvPr>
          <p:cNvSpPr/>
          <p:nvPr/>
        </p:nvSpPr>
        <p:spPr>
          <a:xfrm>
            <a:off x="1350497" y="3722515"/>
            <a:ext cx="1828800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4604A867-102B-4B13-9627-AF8B2ADF9818}"/>
              </a:ext>
            </a:extLst>
          </p:cNvPr>
          <p:cNvSpPr/>
          <p:nvPr/>
        </p:nvSpPr>
        <p:spPr>
          <a:xfrm rot="5400000">
            <a:off x="2161327" y="4881489"/>
            <a:ext cx="207139" cy="18287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E7C03-F9FD-4D02-BE31-342246DD9572}"/>
              </a:ext>
            </a:extLst>
          </p:cNvPr>
          <p:cNvSpPr txBox="1"/>
          <p:nvPr/>
        </p:nvSpPr>
        <p:spPr>
          <a:xfrm>
            <a:off x="1350497" y="5926375"/>
            <a:ext cx="168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125 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67A252-F716-4855-9061-A91729F5BEF6}"/>
              </a:ext>
            </a:extLst>
          </p:cNvPr>
          <p:cNvCxnSpPr/>
          <p:nvPr/>
        </p:nvCxnSpPr>
        <p:spPr>
          <a:xfrm>
            <a:off x="4708368" y="3426980"/>
            <a:ext cx="16031" cy="3165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0971F00-789C-4C78-8A85-9232CCF8FD2B}"/>
              </a:ext>
            </a:extLst>
          </p:cNvPr>
          <p:cNvSpPr txBox="1"/>
          <p:nvPr/>
        </p:nvSpPr>
        <p:spPr>
          <a:xfrm>
            <a:off x="6838862" y="3502201"/>
            <a:ext cx="2725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BÀI GIẢI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19624F-2C55-44F9-BFD2-68616100325D}"/>
              </a:ext>
            </a:extLst>
          </p:cNvPr>
          <p:cNvSpPr txBox="1"/>
          <p:nvPr/>
        </p:nvSpPr>
        <p:spPr>
          <a:xfrm>
            <a:off x="4851343" y="3940358"/>
            <a:ext cx="7363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Diện tích mảnh vườn hình vuông là 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8BB0BA-C780-4919-BDD3-05DE6582DEB3}"/>
              </a:ext>
            </a:extLst>
          </p:cNvPr>
          <p:cNvSpPr txBox="1"/>
          <p:nvPr/>
        </p:nvSpPr>
        <p:spPr>
          <a:xfrm>
            <a:off x="5769719" y="4593620"/>
            <a:ext cx="501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125 x 125 = 15 625 ( m</a:t>
            </a:r>
            <a:r>
              <a:rPr lang="vi-VN" sz="3600" b="1" baseline="30000" dirty="0">
                <a:latin typeface="+mj-lt"/>
              </a:rPr>
              <a:t>2</a:t>
            </a:r>
            <a:r>
              <a:rPr lang="vi-VN" sz="3600" b="1" dirty="0">
                <a:latin typeface="+mj-lt"/>
              </a:rPr>
              <a:t>)</a:t>
            </a:r>
            <a:endParaRPr lang="vi-VN" sz="3600" b="1" baseline="300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F424A6-F229-4358-A1A6-03235EFF61A6}"/>
              </a:ext>
            </a:extLst>
          </p:cNvPr>
          <p:cNvSpPr txBox="1"/>
          <p:nvPr/>
        </p:nvSpPr>
        <p:spPr>
          <a:xfrm>
            <a:off x="6401969" y="5289085"/>
            <a:ext cx="443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Đáp số :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15 625 m</a:t>
            </a:r>
            <a:r>
              <a:rPr lang="vi-VN" sz="3600" b="1" baseline="30000" dirty="0">
                <a:solidFill>
                  <a:srgbClr val="FF0000"/>
                </a:solidFill>
                <a:latin typeface="+mj-lt"/>
              </a:rPr>
              <a:t>2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4" name="Picture 33">
            <a:hlinkClick r:id="rId2" action="ppaction://hlinksldjump"/>
            <a:extLst>
              <a:ext uri="{FF2B5EF4-FFF2-40B4-BE49-F238E27FC236}">
                <a16:creationId xmlns:a16="http://schemas.microsoft.com/office/drawing/2014/main" id="{486B016A-FF65-4BE0-A195-8CEB38652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582" y="53671"/>
            <a:ext cx="2012646" cy="15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7303" y="-2517776"/>
            <a:ext cx="6957393" cy="1201622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50498" y="2348165"/>
            <a:ext cx="981925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4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:  </a:t>
            </a:r>
          </a:p>
          <a:p>
            <a:pPr marL="0" indent="0">
              <a:buNone/>
            </a:pP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quay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5640" y="620688"/>
            <a:ext cx="67805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: </a:t>
            </a:r>
          </a:p>
          <a:p>
            <a:pPr algn="ctr"/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“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Vòng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Quay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Kì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Diệu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83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6008" y="1340768"/>
            <a:ext cx="4427984" cy="2831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9010" y="1289842"/>
            <a:ext cx="6858000" cy="4427984"/>
          </a:xfrm>
          <a:prstGeom prst="rect">
            <a:avLst/>
          </a:prstGeom>
        </p:spPr>
      </p:pic>
      <p:pic>
        <p:nvPicPr>
          <p:cNvPr id="40" name="Picture 39" descr="Picture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24" y="2624906"/>
            <a:ext cx="2935288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8" name="Line 3"/>
          <p:cNvSpPr>
            <a:spLocks noChangeShapeType="1"/>
          </p:cNvSpPr>
          <p:nvPr/>
        </p:nvSpPr>
        <p:spPr bwMode="auto">
          <a:xfrm flipV="1">
            <a:off x="3820677" y="5453816"/>
            <a:ext cx="1588" cy="7508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29" name="Text Box 4"/>
          <p:cNvSpPr txBox="1">
            <a:spLocks noChangeArrowheads="1"/>
          </p:cNvSpPr>
          <p:nvPr/>
        </p:nvSpPr>
        <p:spPr bwMode="auto">
          <a:xfrm>
            <a:off x="2906277" y="6139616"/>
            <a:ext cx="1835150" cy="457200"/>
          </a:xfrm>
          <a:prstGeom prst="rect">
            <a:avLst/>
          </a:prstGeom>
          <a:gradFill rotWithShape="1">
            <a:gsLst>
              <a:gs pos="0">
                <a:srgbClr val="182F76"/>
              </a:gs>
              <a:gs pos="50000">
                <a:srgbClr val="3366FF"/>
              </a:gs>
              <a:gs pos="100000">
                <a:srgbClr val="182F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2400" b="1">
              <a:solidFill>
                <a:srgbClr val="2B5481"/>
              </a:solidFill>
              <a:latin typeface="Verdana" pitchFamily="34" charset="0"/>
            </a:endParaRPr>
          </a:p>
        </p:txBody>
      </p:sp>
      <p:sp>
        <p:nvSpPr>
          <p:cNvPr id="19493" name="WordArt 37"/>
          <p:cNvSpPr>
            <a:spLocks noChangeArrowheads="1" noChangeShapeType="1" noTextEdit="1"/>
          </p:cNvSpPr>
          <p:nvPr/>
        </p:nvSpPr>
        <p:spPr bwMode="auto">
          <a:xfrm>
            <a:off x="3287277" y="6165016"/>
            <a:ext cx="1219200" cy="369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Start</a:t>
            </a:r>
          </a:p>
        </p:txBody>
      </p:sp>
      <p:sp>
        <p:nvSpPr>
          <p:cNvPr id="16" name="SG_submit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68833" y="1018484"/>
            <a:ext cx="1402551" cy="996335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114" name="SG_submit"/>
          <p:cNvSpPr>
            <a:spLocks noChangeArrowheads="1"/>
          </p:cNvSpPr>
          <p:nvPr/>
        </p:nvSpPr>
        <p:spPr bwMode="auto">
          <a:xfrm>
            <a:off x="7386335" y="2017700"/>
            <a:ext cx="1402551" cy="996335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115" name="SG_submit"/>
          <p:cNvSpPr>
            <a:spLocks noChangeArrowheads="1"/>
          </p:cNvSpPr>
          <p:nvPr/>
        </p:nvSpPr>
        <p:spPr bwMode="auto">
          <a:xfrm>
            <a:off x="7392581" y="3005667"/>
            <a:ext cx="1402551" cy="996335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3B3B"/>
              </a:gs>
              <a:gs pos="50000">
                <a:srgbClr val="008080"/>
              </a:gs>
              <a:gs pos="100000">
                <a:srgbClr val="003B3B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" name="SG_submit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386334" y="3988204"/>
            <a:ext cx="1402551" cy="996335"/>
          </a:xfrm>
          <a:prstGeom prst="bevel">
            <a:avLst>
              <a:gd name="adj" fmla="val 12500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" name="SG_submit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396940" y="4982751"/>
            <a:ext cx="1402551" cy="996335"/>
          </a:xfrm>
          <a:prstGeom prst="bevel">
            <a:avLst>
              <a:gd name="adj" fmla="val 12500"/>
            </a:avLst>
          </a:prstGeom>
          <a:solidFill>
            <a:srgbClr val="00B0F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b="1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118" name="SG_submit"/>
          <p:cNvSpPr>
            <a:spLocks noChangeArrowheads="1"/>
          </p:cNvSpPr>
          <p:nvPr/>
        </p:nvSpPr>
        <p:spPr bwMode="auto">
          <a:xfrm>
            <a:off x="8936112" y="1006707"/>
            <a:ext cx="1402551" cy="996335"/>
          </a:xfrm>
          <a:prstGeom prst="bevel">
            <a:avLst>
              <a:gd name="adj" fmla="val 12500"/>
            </a:avLst>
          </a:prstGeom>
          <a:solidFill>
            <a:srgbClr val="00206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b="1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7" name="SG_submit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8936112" y="1971594"/>
            <a:ext cx="1402551" cy="996335"/>
          </a:xfrm>
          <a:prstGeom prst="bevel">
            <a:avLst>
              <a:gd name="adj" fmla="val 12500"/>
            </a:avLst>
          </a:prstGeom>
          <a:solidFill>
            <a:srgbClr val="FF0066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b="1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4121" name="SG_submit"/>
          <p:cNvSpPr>
            <a:spLocks noChangeArrowheads="1"/>
          </p:cNvSpPr>
          <p:nvPr/>
        </p:nvSpPr>
        <p:spPr bwMode="auto">
          <a:xfrm>
            <a:off x="8936112" y="2962700"/>
            <a:ext cx="1402551" cy="996335"/>
          </a:xfrm>
          <a:prstGeom prst="bevel">
            <a:avLst>
              <a:gd name="adj" fmla="val 12500"/>
            </a:avLst>
          </a:prstGeom>
          <a:solidFill>
            <a:srgbClr val="00FF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b="1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4122" name="SG_submit"/>
          <p:cNvSpPr>
            <a:spLocks noChangeArrowheads="1"/>
          </p:cNvSpPr>
          <p:nvPr/>
        </p:nvSpPr>
        <p:spPr bwMode="auto">
          <a:xfrm>
            <a:off x="8936112" y="3970812"/>
            <a:ext cx="1402551" cy="996335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b="1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1" name="SG_submit"/>
          <p:cNvSpPr>
            <a:spLocks noChangeArrowheads="1"/>
          </p:cNvSpPr>
          <p:nvPr/>
        </p:nvSpPr>
        <p:spPr bwMode="auto">
          <a:xfrm>
            <a:off x="8936112" y="4967147"/>
            <a:ext cx="1402551" cy="996335"/>
          </a:xfrm>
          <a:prstGeom prst="bevel">
            <a:avLst>
              <a:gd name="adj" fmla="val 12500"/>
            </a:avLst>
          </a:prstGeom>
          <a:solidFill>
            <a:srgbClr val="3366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3200" b="1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0" y="416858"/>
            <a:ext cx="47160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Vòng</a:t>
            </a:r>
            <a:r>
              <a:rPr lang="en-US" sz="4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quay </a:t>
            </a:r>
            <a:r>
              <a:rPr lang="en-US" sz="4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kì</a:t>
            </a:r>
            <a:r>
              <a:rPr lang="en-US" sz="4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diệu</a:t>
            </a:r>
            <a:endParaRPr lang="en-US" sz="4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21" y="6097586"/>
            <a:ext cx="721903" cy="6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11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8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9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BF8ED5D-6B45-40DE-B5EA-7E1AD6D2E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246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267E8-1376-4577-8B07-BA06AEA87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7504" y="2685481"/>
            <a:ext cx="8604448" cy="2481139"/>
          </a:xfrm>
        </p:spPr>
        <p:txBody>
          <a:bodyPr>
            <a:noAutofit/>
          </a:bodyPr>
          <a:lstStyle/>
          <a:p>
            <a:pPr marL="742950" indent="-742950">
              <a:buAutoNum type="alphaU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1340</a:t>
            </a:r>
          </a:p>
          <a:p>
            <a:pPr marL="742950" indent="-742950">
              <a:buAutoNum type="alphaU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13400</a:t>
            </a:r>
          </a:p>
          <a:p>
            <a:pPr marL="742950" indent="-742950">
              <a:buAutoNum type="alphaU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134000</a:t>
            </a:r>
          </a:p>
          <a:p>
            <a:pPr marL="742950" indent="-742950">
              <a:buAutoNum type="alphaUcPeriod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1340000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A4CF713B-4EB0-4741-BF54-973778153E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685" y="5269918"/>
            <a:ext cx="1331640" cy="1251391"/>
          </a:xfrm>
          <a:prstGeom prst="rect">
            <a:avLst/>
          </a:prstGeom>
        </p:spPr>
      </p:pic>
      <p:sp>
        <p:nvSpPr>
          <p:cNvPr id="5" name="Oval 8">
            <a:extLst>
              <a:ext uri="{FF2B5EF4-FFF2-40B4-BE49-F238E27FC236}">
                <a16:creationId xmlns:a16="http://schemas.microsoft.com/office/drawing/2014/main" id="{B547D429-453C-4C9C-9A88-517A117ED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491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10</a:t>
            </a: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48731EBF-FF03-4F97-9895-42B8251A9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9</a:t>
            </a: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FD3FFABA-BD52-4A14-B84F-1F91601DF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8</a:t>
            </a: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686E68A7-D1A6-495E-879A-C5AAB34C9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10C2F835-E704-4236-9715-21BB6ACEB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</a:t>
            </a: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43C7BF45-3BCD-4816-B324-50C6DDC9C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0B901971-3292-46BE-8716-0F7BFAE75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</a:t>
            </a:r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83C97E50-764B-472C-B6D5-A55366AAE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13" name="Oval 16">
            <a:extLst>
              <a:ext uri="{FF2B5EF4-FFF2-40B4-BE49-F238E27FC236}">
                <a16:creationId xmlns:a16="http://schemas.microsoft.com/office/drawing/2014/main" id="{34145E7E-AA30-4006-8EDD-83B66C5BF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4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14" name="Oval 17">
            <a:extLst>
              <a:ext uri="{FF2B5EF4-FFF2-40B4-BE49-F238E27FC236}">
                <a16:creationId xmlns:a16="http://schemas.microsoft.com/office/drawing/2014/main" id="{933CC390-DF4B-40D8-8A33-B9E622FFB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466" y="5579812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15" name="Oval 18">
            <a:extLst>
              <a:ext uri="{FF2B5EF4-FFF2-40B4-BE49-F238E27FC236}">
                <a16:creationId xmlns:a16="http://schemas.microsoft.com/office/drawing/2014/main" id="{85351ABC-369F-41D3-95ED-5993AFCC9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327" y="5579812"/>
            <a:ext cx="990600" cy="9620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0</a:t>
            </a:r>
          </a:p>
        </p:txBody>
      </p:sp>
      <p:sp>
        <p:nvSpPr>
          <p:cNvPr id="16" name="AutoShape 19">
            <a:extLst>
              <a:ext uri="{FF2B5EF4-FFF2-40B4-BE49-F238E27FC236}">
                <a16:creationId xmlns:a16="http://schemas.microsoft.com/office/drawing/2014/main" id="{B35D80D8-7CC6-4FBD-BECE-9D80F7CCD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944" y="5579811"/>
            <a:ext cx="1905000" cy="8382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Hết</a:t>
            </a:r>
            <a:r>
              <a:rPr lang="en-US" sz="3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 </a:t>
            </a: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giờ</a:t>
            </a:r>
            <a:endParaRPr lang="en-US" sz="3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H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C4FD8-7D1E-4EE1-8D91-280D04193269}"/>
              </a:ext>
            </a:extLst>
          </p:cNvPr>
          <p:cNvSpPr txBox="1"/>
          <p:nvPr/>
        </p:nvSpPr>
        <p:spPr>
          <a:xfrm>
            <a:off x="1960364" y="1832553"/>
            <a:ext cx="165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 :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4F56C3-5C87-4C7C-AC47-355A50194F77}"/>
              </a:ext>
            </a:extLst>
          </p:cNvPr>
          <p:cNvSpPr txBox="1"/>
          <p:nvPr/>
        </p:nvSpPr>
        <p:spPr>
          <a:xfrm>
            <a:off x="3491397" y="1691380"/>
            <a:ext cx="8360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134 x 100 = ?</a:t>
            </a:r>
            <a:endParaRPr lang="vi-VN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7">
            <a:extLst>
              <a:ext uri="{FF2B5EF4-FFF2-40B4-BE49-F238E27FC236}">
                <a16:creationId xmlns:a16="http://schemas.microsoft.com/office/drawing/2014/main" id="{27076BC0-EDEA-42BA-ABD1-79B7B170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5858" y="3279103"/>
            <a:ext cx="934199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5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50"/>
                            </p:stCondLst>
                            <p:childTnLst>
                              <p:par>
                                <p:cTn id="42" presetID="4" presetClass="exit" presetSubtype="16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/>
      <p:bldP spid="16" grpId="1" animBg="1"/>
      <p:bldP spid="25" grpId="0" animBg="1"/>
      <p:bldP spid="2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3BFF-2FA4-415F-A49F-BA8F8D97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- Karaoke HD - Lớp Chúng Ta Đoàn Kết - Âm Nhạc Lớp 3">
            <a:hlinkClick r:id="" action="ppaction://media"/>
            <a:extLst>
              <a:ext uri="{FF2B5EF4-FFF2-40B4-BE49-F238E27FC236}">
                <a16:creationId xmlns:a16="http://schemas.microsoft.com/office/drawing/2014/main" id="{F91B0A02-D3AD-4A8E-A901-DCBD4A641B7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44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650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>
            <a:extLst>
              <a:ext uri="{FF2B5EF4-FFF2-40B4-BE49-F238E27FC236}">
                <a16:creationId xmlns:a16="http://schemas.microsoft.com/office/drawing/2014/main" id="{108F9CC7-626D-4936-8A0A-3A6B50E7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8">
            <a:extLst>
              <a:ext uri="{FF2B5EF4-FFF2-40B4-BE49-F238E27FC236}">
                <a16:creationId xmlns:a16="http://schemas.microsoft.com/office/drawing/2014/main" id="{17E4A692-2723-4802-ABF6-F8606722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01" y="922998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41988" name="Text Box 34">
            <a:extLst>
              <a:ext uri="{FF2B5EF4-FFF2-40B4-BE49-F238E27FC236}">
                <a16:creationId xmlns:a16="http://schemas.microsoft.com/office/drawing/2014/main" id="{7B32E810-19F3-43B5-8FAF-D2349053D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133600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.VnTime" pitchFamily="34" charset="0"/>
              </a:rPr>
              <a:t>268</a:t>
            </a:r>
          </a:p>
        </p:txBody>
      </p:sp>
      <p:sp>
        <p:nvSpPr>
          <p:cNvPr id="41989" name="Text Box 35">
            <a:extLst>
              <a:ext uri="{FF2B5EF4-FFF2-40B4-BE49-F238E27FC236}">
                <a16:creationId xmlns:a16="http://schemas.microsoft.com/office/drawing/2014/main" id="{02209394-303F-4EFE-BBB6-3A69D67DF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825" y="2466976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41990" name="Text Box 36">
            <a:extLst>
              <a:ext uri="{FF2B5EF4-FFF2-40B4-BE49-F238E27FC236}">
                <a16:creationId xmlns:a16="http://schemas.microsoft.com/office/drawing/2014/main" id="{46BC75DF-21AE-439B-A28C-43257812E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25" y="2778125"/>
            <a:ext cx="1371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.VnTime" pitchFamily="34" charset="0"/>
              </a:rPr>
              <a:t>235</a:t>
            </a:r>
          </a:p>
        </p:txBody>
      </p:sp>
      <p:sp>
        <p:nvSpPr>
          <p:cNvPr id="41991" name="Text Box 37">
            <a:extLst>
              <a:ext uri="{FF2B5EF4-FFF2-40B4-BE49-F238E27FC236}">
                <a16:creationId xmlns:a16="http://schemas.microsoft.com/office/drawing/2014/main" id="{BE698609-A160-4D06-B381-C89BBB058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825" y="31242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>
                <a:solidFill>
                  <a:srgbClr val="0000FF"/>
                </a:solidFill>
                <a:latin typeface=".VnTime" pitchFamily="34" charset="0"/>
              </a:rPr>
              <a:t>_________</a:t>
            </a:r>
          </a:p>
        </p:txBody>
      </p:sp>
      <p:sp>
        <p:nvSpPr>
          <p:cNvPr id="41992" name="Text Box 38">
            <a:extLst>
              <a:ext uri="{FF2B5EF4-FFF2-40B4-BE49-F238E27FC236}">
                <a16:creationId xmlns:a16="http://schemas.microsoft.com/office/drawing/2014/main" id="{11B0B6F0-43C4-4A73-BD4A-8E478D8BA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96240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320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41993" name="Text Box 39">
            <a:extLst>
              <a:ext uri="{FF2B5EF4-FFF2-40B4-BE49-F238E27FC236}">
                <a16:creationId xmlns:a16="http://schemas.microsoft.com/office/drawing/2014/main" id="{48FDADB3-CA8F-409E-9460-AD9500D6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588" y="4149725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.VnTime" pitchFamily="34" charset="0"/>
              </a:rPr>
              <a:t>536</a:t>
            </a:r>
          </a:p>
        </p:txBody>
      </p:sp>
      <p:sp>
        <p:nvSpPr>
          <p:cNvPr id="41994" name="Text Box 40">
            <a:extLst>
              <a:ext uri="{FF2B5EF4-FFF2-40B4-BE49-F238E27FC236}">
                <a16:creationId xmlns:a16="http://schemas.microsoft.com/office/drawing/2014/main" id="{00CB8687-CAC0-495E-8523-565692CA9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413" y="3778250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.VnTime" pitchFamily="34" charset="0"/>
              </a:rPr>
              <a:t>804</a:t>
            </a:r>
          </a:p>
        </p:txBody>
      </p:sp>
      <p:sp>
        <p:nvSpPr>
          <p:cNvPr id="41995" name="Text Box 41">
            <a:extLst>
              <a:ext uri="{FF2B5EF4-FFF2-40B4-BE49-F238E27FC236}">
                <a16:creationId xmlns:a16="http://schemas.microsoft.com/office/drawing/2014/main" id="{FF297A17-30F9-41E1-95A2-1FBFE6D71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433888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>
                <a:solidFill>
                  <a:srgbClr val="0000FF"/>
                </a:solidFill>
                <a:latin typeface=".VnTime" pitchFamily="34" charset="0"/>
              </a:rPr>
              <a:t>____________</a:t>
            </a:r>
          </a:p>
        </p:txBody>
      </p:sp>
      <p:sp>
        <p:nvSpPr>
          <p:cNvPr id="41996" name="Text Box 42">
            <a:extLst>
              <a:ext uri="{FF2B5EF4-FFF2-40B4-BE49-F238E27FC236}">
                <a16:creationId xmlns:a16="http://schemas.microsoft.com/office/drawing/2014/main" id="{CCA4BB73-F86F-4FBE-BAD6-806A8FBD9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4627564"/>
            <a:ext cx="2057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.VnTime" pitchFamily="34" charset="0"/>
              </a:rPr>
              <a:t>62980</a:t>
            </a:r>
          </a:p>
        </p:txBody>
      </p:sp>
      <p:sp>
        <p:nvSpPr>
          <p:cNvPr id="41997" name="Text Box 43">
            <a:extLst>
              <a:ext uri="{FF2B5EF4-FFF2-40B4-BE49-F238E27FC236}">
                <a16:creationId xmlns:a16="http://schemas.microsoft.com/office/drawing/2014/main" id="{959E3626-AE06-490D-987C-F003DAF4F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75" y="3305175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.VnTime" pitchFamily="34" charset="0"/>
              </a:rPr>
              <a:t>1340</a:t>
            </a:r>
          </a:p>
        </p:txBody>
      </p:sp>
      <p:grpSp>
        <p:nvGrpSpPr>
          <p:cNvPr id="2" name="Group 68">
            <a:extLst>
              <a:ext uri="{FF2B5EF4-FFF2-40B4-BE49-F238E27FC236}">
                <a16:creationId xmlns:a16="http://schemas.microsoft.com/office/drawing/2014/main" id="{B29709D2-5288-4732-B80C-0A03AF8851C7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2214564"/>
            <a:ext cx="2514600" cy="3043237"/>
            <a:chOff x="2112" y="1328"/>
            <a:chExt cx="1584" cy="1917"/>
          </a:xfrm>
        </p:grpSpPr>
        <p:sp>
          <p:nvSpPr>
            <p:cNvPr id="41999" name="Text Box 48">
              <a:extLst>
                <a:ext uri="{FF2B5EF4-FFF2-40B4-BE49-F238E27FC236}">
                  <a16:creationId xmlns:a16="http://schemas.microsoft.com/office/drawing/2014/main" id="{5E0789CC-A8C6-48E0-BCB6-FE3595147A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2" y="2364"/>
              <a:ext cx="105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804</a:t>
              </a:r>
            </a:p>
          </p:txBody>
        </p:sp>
        <p:sp>
          <p:nvSpPr>
            <p:cNvPr id="42000" name="Text Box 44">
              <a:extLst>
                <a:ext uri="{FF2B5EF4-FFF2-40B4-BE49-F238E27FC236}">
                  <a16:creationId xmlns:a16="http://schemas.microsoft.com/office/drawing/2014/main" id="{366AA53C-59DE-4606-8724-FF5C57EAF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8" y="1328"/>
              <a:ext cx="105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268</a:t>
              </a:r>
            </a:p>
          </p:txBody>
        </p:sp>
        <p:sp>
          <p:nvSpPr>
            <p:cNvPr id="42001" name="Text Box 45">
              <a:extLst>
                <a:ext uri="{FF2B5EF4-FFF2-40B4-BE49-F238E27FC236}">
                  <a16:creationId xmlns:a16="http://schemas.microsoft.com/office/drawing/2014/main" id="{646C1607-CFCA-4933-8888-D8A9EBC9B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6" y="1538"/>
              <a:ext cx="38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800" b="1">
                  <a:solidFill>
                    <a:srgbClr val="0000FF"/>
                  </a:solidFill>
                  <a:latin typeface=".VnTime" pitchFamily="34" charset="0"/>
                </a:rPr>
                <a:t>x</a:t>
              </a:r>
            </a:p>
          </p:txBody>
        </p:sp>
        <p:sp>
          <p:nvSpPr>
            <p:cNvPr id="42002" name="Text Box 46">
              <a:extLst>
                <a:ext uri="{FF2B5EF4-FFF2-40B4-BE49-F238E27FC236}">
                  <a16:creationId xmlns:a16="http://schemas.microsoft.com/office/drawing/2014/main" id="{F2D5E2F6-DF47-4EF4-827B-E695A93F0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2" y="1734"/>
              <a:ext cx="86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235</a:t>
              </a:r>
            </a:p>
          </p:txBody>
        </p:sp>
        <p:sp>
          <p:nvSpPr>
            <p:cNvPr id="42003" name="Text Box 47">
              <a:extLst>
                <a:ext uri="{FF2B5EF4-FFF2-40B4-BE49-F238E27FC236}">
                  <a16:creationId xmlns:a16="http://schemas.microsoft.com/office/drawing/2014/main" id="{3AEE7A80-932F-4529-BB93-82F6292E4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968"/>
              <a:ext cx="11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>
                  <a:solidFill>
                    <a:srgbClr val="0000FF"/>
                  </a:solidFill>
                  <a:latin typeface=".VnTime" pitchFamily="34" charset="0"/>
                </a:rPr>
                <a:t>_________</a:t>
              </a:r>
            </a:p>
          </p:txBody>
        </p:sp>
        <p:sp>
          <p:nvSpPr>
            <p:cNvPr id="42004" name="Text Box 49">
              <a:extLst>
                <a:ext uri="{FF2B5EF4-FFF2-40B4-BE49-F238E27FC236}">
                  <a16:creationId xmlns:a16="http://schemas.microsoft.com/office/drawing/2014/main" id="{0DA3D1D0-5CCC-4348-A65F-8A6E16895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772"/>
              <a:ext cx="11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>
                  <a:solidFill>
                    <a:srgbClr val="0000FF"/>
                  </a:solidFill>
                  <a:latin typeface=".VnTime" pitchFamily="34" charset="0"/>
                </a:rPr>
                <a:t>____________</a:t>
              </a:r>
            </a:p>
          </p:txBody>
        </p:sp>
        <p:sp>
          <p:nvSpPr>
            <p:cNvPr id="42005" name="Text Box 50">
              <a:extLst>
                <a:ext uri="{FF2B5EF4-FFF2-40B4-BE49-F238E27FC236}">
                  <a16:creationId xmlns:a16="http://schemas.microsoft.com/office/drawing/2014/main" id="{52C3E0C6-95B1-43D5-B049-79FBA14E7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2880"/>
              <a:ext cx="129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2680</a:t>
              </a:r>
            </a:p>
          </p:txBody>
        </p:sp>
        <p:sp>
          <p:nvSpPr>
            <p:cNvPr id="42006" name="Text Box 51">
              <a:extLst>
                <a:ext uri="{FF2B5EF4-FFF2-40B4-BE49-F238E27FC236}">
                  <a16:creationId xmlns:a16="http://schemas.microsoft.com/office/drawing/2014/main" id="{210EDDDD-0718-47BA-B7DC-AB4F86B56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8" y="2066"/>
              <a:ext cx="105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1340</a:t>
              </a:r>
            </a:p>
          </p:txBody>
        </p:sp>
        <p:sp>
          <p:nvSpPr>
            <p:cNvPr id="42007" name="Text Box 60">
              <a:extLst>
                <a:ext uri="{FF2B5EF4-FFF2-40B4-BE49-F238E27FC236}">
                  <a16:creationId xmlns:a16="http://schemas.microsoft.com/office/drawing/2014/main" id="{E6D4C9D1-E286-4720-AD30-942F0A5BA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40"/>
              <a:ext cx="105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536</a:t>
              </a:r>
            </a:p>
          </p:txBody>
        </p:sp>
      </p:grpSp>
      <p:sp>
        <p:nvSpPr>
          <p:cNvPr id="42008" name="AutoShape 63">
            <a:hlinkClick r:id="rId5" action="ppaction://hlinksldjump"/>
            <a:extLst>
              <a:ext uri="{FF2B5EF4-FFF2-40B4-BE49-F238E27FC236}">
                <a16:creationId xmlns:a16="http://schemas.microsoft.com/office/drawing/2014/main" id="{8BA9318E-B16C-4E45-A6A2-AA746160E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676400"/>
            <a:ext cx="685800" cy="6858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>
                <a:solidFill>
                  <a:srgbClr val="FFFF00"/>
                </a:solidFill>
                <a:latin typeface=".VnTime" pitchFamily="34" charset="0"/>
              </a:rPr>
              <a:t>A</a:t>
            </a:r>
          </a:p>
        </p:txBody>
      </p:sp>
      <p:sp>
        <p:nvSpPr>
          <p:cNvPr id="95296" name="AutoShape 64">
            <a:extLst>
              <a:ext uri="{FF2B5EF4-FFF2-40B4-BE49-F238E27FC236}">
                <a16:creationId xmlns:a16="http://schemas.microsoft.com/office/drawing/2014/main" id="{34158B43-74EC-4B9E-BB29-0979893E3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676400"/>
            <a:ext cx="685800" cy="6858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>
                <a:solidFill>
                  <a:srgbClr val="FFFF00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95297" name="AutoShape 65">
            <a:extLst>
              <a:ext uri="{FF2B5EF4-FFF2-40B4-BE49-F238E27FC236}">
                <a16:creationId xmlns:a16="http://schemas.microsoft.com/office/drawing/2014/main" id="{035D9EBC-9B40-443C-8BD0-07E16C3DA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676400"/>
            <a:ext cx="685800" cy="6858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>
                <a:solidFill>
                  <a:srgbClr val="FFFF00"/>
                </a:solidFill>
                <a:latin typeface=".VnTime" pitchFamily="34" charset="0"/>
              </a:rPr>
              <a:t>C</a:t>
            </a:r>
          </a:p>
        </p:txBody>
      </p:sp>
      <p:grpSp>
        <p:nvGrpSpPr>
          <p:cNvPr id="3" name="Group 114">
            <a:extLst>
              <a:ext uri="{FF2B5EF4-FFF2-40B4-BE49-F238E27FC236}">
                <a16:creationId xmlns:a16="http://schemas.microsoft.com/office/drawing/2014/main" id="{4210E544-CA05-4ACD-ABD6-796581D9E819}"/>
              </a:ext>
            </a:extLst>
          </p:cNvPr>
          <p:cNvGrpSpPr>
            <a:grpSpLocks/>
          </p:cNvGrpSpPr>
          <p:nvPr/>
        </p:nvGrpSpPr>
        <p:grpSpPr bwMode="auto">
          <a:xfrm>
            <a:off x="7467600" y="2286000"/>
            <a:ext cx="2293938" cy="3106738"/>
            <a:chOff x="3696" y="1336"/>
            <a:chExt cx="1445" cy="1957"/>
          </a:xfrm>
        </p:grpSpPr>
        <p:sp>
          <p:nvSpPr>
            <p:cNvPr id="42029" name="Text Box 115">
              <a:extLst>
                <a:ext uri="{FF2B5EF4-FFF2-40B4-BE49-F238E27FC236}">
                  <a16:creationId xmlns:a16="http://schemas.microsoft.com/office/drawing/2014/main" id="{64BAFD21-DB16-4840-8CD5-2B9623FED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5" y="1336"/>
              <a:ext cx="105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268</a:t>
              </a:r>
            </a:p>
          </p:txBody>
        </p:sp>
        <p:sp>
          <p:nvSpPr>
            <p:cNvPr id="42030" name="Text Box 116">
              <a:extLst>
                <a:ext uri="{FF2B5EF4-FFF2-40B4-BE49-F238E27FC236}">
                  <a16:creationId xmlns:a16="http://schemas.microsoft.com/office/drawing/2014/main" id="{6C7EE2FA-4F20-459C-ABE7-1D648055D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1546"/>
              <a:ext cx="38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800" b="1">
                  <a:solidFill>
                    <a:srgbClr val="0000FF"/>
                  </a:solidFill>
                  <a:latin typeface=".VnTime" pitchFamily="34" charset="0"/>
                </a:rPr>
                <a:t>x</a:t>
              </a:r>
            </a:p>
          </p:txBody>
        </p:sp>
        <p:sp>
          <p:nvSpPr>
            <p:cNvPr id="42031" name="Text Box 117">
              <a:extLst>
                <a:ext uri="{FF2B5EF4-FFF2-40B4-BE49-F238E27FC236}">
                  <a16:creationId xmlns:a16="http://schemas.microsoft.com/office/drawing/2014/main" id="{4D4E0C1F-4CB5-4E9A-85BA-33E7E83A7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" y="1742"/>
              <a:ext cx="86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235</a:t>
              </a:r>
            </a:p>
          </p:txBody>
        </p:sp>
        <p:sp>
          <p:nvSpPr>
            <p:cNvPr id="42032" name="Text Box 118">
              <a:extLst>
                <a:ext uri="{FF2B5EF4-FFF2-40B4-BE49-F238E27FC236}">
                  <a16:creationId xmlns:a16="http://schemas.microsoft.com/office/drawing/2014/main" id="{2867AECC-AB7B-47AE-906D-40BDFD71E9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8" y="2372"/>
              <a:ext cx="105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804</a:t>
              </a:r>
            </a:p>
          </p:txBody>
        </p:sp>
        <p:sp>
          <p:nvSpPr>
            <p:cNvPr id="42033" name="Text Box 119">
              <a:extLst>
                <a:ext uri="{FF2B5EF4-FFF2-40B4-BE49-F238E27FC236}">
                  <a16:creationId xmlns:a16="http://schemas.microsoft.com/office/drawing/2014/main" id="{A1EB005B-C45A-46E5-9FB5-78C775629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928"/>
              <a:ext cx="129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 dirty="0">
                  <a:solidFill>
                    <a:srgbClr val="0000FF"/>
                  </a:solidFill>
                  <a:latin typeface=".VnTime" pitchFamily="34" charset="0"/>
                </a:rPr>
                <a:t>135340</a:t>
              </a:r>
            </a:p>
          </p:txBody>
        </p:sp>
        <p:sp>
          <p:nvSpPr>
            <p:cNvPr id="42034" name="Text Box 120">
              <a:extLst>
                <a:ext uri="{FF2B5EF4-FFF2-40B4-BE49-F238E27FC236}">
                  <a16:creationId xmlns:a16="http://schemas.microsoft.com/office/drawing/2014/main" id="{2F7ADB4D-058A-4514-9F54-9A0F6E807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5" y="2074"/>
              <a:ext cx="105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1340</a:t>
              </a:r>
            </a:p>
          </p:txBody>
        </p:sp>
        <p:sp>
          <p:nvSpPr>
            <p:cNvPr id="42035" name="Text Box 121">
              <a:extLst>
                <a:ext uri="{FF2B5EF4-FFF2-40B4-BE49-F238E27FC236}">
                  <a16:creationId xmlns:a16="http://schemas.microsoft.com/office/drawing/2014/main" id="{4E160DC2-4A38-4ABA-B82A-0652FFB66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3" y="2659"/>
              <a:ext cx="105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.VnTime" pitchFamily="34" charset="0"/>
                </a:rPr>
                <a:t>536</a:t>
              </a:r>
            </a:p>
          </p:txBody>
        </p:sp>
      </p:grpSp>
      <p:sp>
        <p:nvSpPr>
          <p:cNvPr id="95354" name="Line 122">
            <a:extLst>
              <a:ext uri="{FF2B5EF4-FFF2-40B4-BE49-F238E27FC236}">
                <a16:creationId xmlns:a16="http://schemas.microsoft.com/office/drawing/2014/main" id="{5805EEFC-E323-4489-A21F-836CC8A99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486150"/>
            <a:ext cx="12954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5355" name="Line 123">
            <a:extLst>
              <a:ext uri="{FF2B5EF4-FFF2-40B4-BE49-F238E27FC236}">
                <a16:creationId xmlns:a16="http://schemas.microsoft.com/office/drawing/2014/main" id="{868D7EB8-C9C1-4F7B-BF60-F6FABCDB2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4838700"/>
            <a:ext cx="12954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95356" name="Picture 124" descr="Entertainment-02-june">
            <a:extLst>
              <a:ext uri="{FF2B5EF4-FFF2-40B4-BE49-F238E27FC236}">
                <a16:creationId xmlns:a16="http://schemas.microsoft.com/office/drawing/2014/main" id="{893DA742-B7CE-4B71-9572-3C071CDA47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4912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8">
            <a:extLst>
              <a:ext uri="{FF2B5EF4-FFF2-40B4-BE49-F238E27FC236}">
                <a16:creationId xmlns:a16="http://schemas.microsoft.com/office/drawing/2014/main" id="{08D010A9-046E-4BFC-AEFD-BBD925630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491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10</a:t>
            </a:r>
          </a:p>
        </p:txBody>
      </p:sp>
      <p:sp>
        <p:nvSpPr>
          <p:cNvPr id="39" name="Oval 9">
            <a:extLst>
              <a:ext uri="{FF2B5EF4-FFF2-40B4-BE49-F238E27FC236}">
                <a16:creationId xmlns:a16="http://schemas.microsoft.com/office/drawing/2014/main" id="{2E36CB1C-6C64-4B9B-A5B4-4FAFD73F8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9</a:t>
            </a:r>
          </a:p>
        </p:txBody>
      </p:sp>
      <p:sp>
        <p:nvSpPr>
          <p:cNvPr id="40" name="Oval 10">
            <a:extLst>
              <a:ext uri="{FF2B5EF4-FFF2-40B4-BE49-F238E27FC236}">
                <a16:creationId xmlns:a16="http://schemas.microsoft.com/office/drawing/2014/main" id="{6C41A370-7CD4-4514-99CE-AAFC2038E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8</a:t>
            </a:r>
          </a:p>
        </p:txBody>
      </p:sp>
      <p:sp>
        <p:nvSpPr>
          <p:cNvPr id="41" name="Oval 11">
            <a:extLst>
              <a:ext uri="{FF2B5EF4-FFF2-40B4-BE49-F238E27FC236}">
                <a16:creationId xmlns:a16="http://schemas.microsoft.com/office/drawing/2014/main" id="{6906E777-428E-4820-AA32-C987DFCF6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</a:p>
        </p:txBody>
      </p:sp>
      <p:sp>
        <p:nvSpPr>
          <p:cNvPr id="42" name="Oval 12">
            <a:extLst>
              <a:ext uri="{FF2B5EF4-FFF2-40B4-BE49-F238E27FC236}">
                <a16:creationId xmlns:a16="http://schemas.microsoft.com/office/drawing/2014/main" id="{004AFD70-50D1-4DD2-8AEB-56F4E0FC5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</a:t>
            </a:r>
          </a:p>
        </p:txBody>
      </p:sp>
      <p:sp>
        <p:nvSpPr>
          <p:cNvPr id="43" name="Oval 13">
            <a:extLst>
              <a:ext uri="{FF2B5EF4-FFF2-40B4-BE49-F238E27FC236}">
                <a16:creationId xmlns:a16="http://schemas.microsoft.com/office/drawing/2014/main" id="{B755CC4D-9B3F-4D19-9E95-1284B6A65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</a:p>
        </p:txBody>
      </p:sp>
      <p:sp>
        <p:nvSpPr>
          <p:cNvPr id="44" name="Oval 14">
            <a:extLst>
              <a:ext uri="{FF2B5EF4-FFF2-40B4-BE49-F238E27FC236}">
                <a16:creationId xmlns:a16="http://schemas.microsoft.com/office/drawing/2014/main" id="{2078E8D9-BE62-4FD6-881D-E6A9BDA49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</a:t>
            </a:r>
          </a:p>
        </p:txBody>
      </p:sp>
      <p:sp>
        <p:nvSpPr>
          <p:cNvPr id="45" name="Oval 15">
            <a:extLst>
              <a:ext uri="{FF2B5EF4-FFF2-40B4-BE49-F238E27FC236}">
                <a16:creationId xmlns:a16="http://schemas.microsoft.com/office/drawing/2014/main" id="{431150C3-DB86-4B39-B785-DD4FDB744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6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46" name="Oval 16">
            <a:extLst>
              <a:ext uri="{FF2B5EF4-FFF2-40B4-BE49-F238E27FC236}">
                <a16:creationId xmlns:a16="http://schemas.microsoft.com/office/drawing/2014/main" id="{1170717F-F22A-4B6F-9646-994D39C68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466" y="557981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47" name="Oval 17">
            <a:extLst>
              <a:ext uri="{FF2B5EF4-FFF2-40B4-BE49-F238E27FC236}">
                <a16:creationId xmlns:a16="http://schemas.microsoft.com/office/drawing/2014/main" id="{7C8A13CE-29EB-4D3C-8FF3-263BD39BA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466" y="5579812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48" name="Oval 18">
            <a:extLst>
              <a:ext uri="{FF2B5EF4-FFF2-40B4-BE49-F238E27FC236}">
                <a16:creationId xmlns:a16="http://schemas.microsoft.com/office/drawing/2014/main" id="{098609EC-0104-453E-BBA7-E2E178025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327" y="5579812"/>
            <a:ext cx="990600" cy="9620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0</a:t>
            </a:r>
          </a:p>
        </p:txBody>
      </p:sp>
      <p:sp>
        <p:nvSpPr>
          <p:cNvPr id="49" name="AutoShape 19">
            <a:extLst>
              <a:ext uri="{FF2B5EF4-FFF2-40B4-BE49-F238E27FC236}">
                <a16:creationId xmlns:a16="http://schemas.microsoft.com/office/drawing/2014/main" id="{63C6B1FF-1E24-4C4F-A4C3-07F3AA755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944" y="5579811"/>
            <a:ext cx="1905000" cy="8382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Hết</a:t>
            </a:r>
            <a:r>
              <a:rPr lang="en-US" sz="3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 </a:t>
            </a: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giờ</a:t>
            </a:r>
            <a:endParaRPr lang="en-US" sz="3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H" pitchFamily="34" charset="0"/>
            </a:endParaRPr>
          </a:p>
        </p:txBody>
      </p:sp>
      <p:pic>
        <p:nvPicPr>
          <p:cNvPr id="50" name="Picture 49">
            <a:hlinkClick r:id="rId7" action="ppaction://hlinksldjump"/>
            <a:extLst>
              <a:ext uri="{FF2B5EF4-FFF2-40B4-BE49-F238E27FC236}">
                <a16:creationId xmlns:a16="http://schemas.microsoft.com/office/drawing/2014/main" id="{4140C383-C385-48B0-889B-27294A92A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13" y="4729163"/>
            <a:ext cx="1331640" cy="125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3166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50"/>
                            </p:stCondLst>
                            <p:childTnLst>
                              <p:par>
                                <p:cTn id="42" presetID="4" presetClass="exit" presetSubtype="16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5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5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5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5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5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5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96" grpId="0" animBg="1"/>
      <p:bldP spid="95297" grpId="0" animBg="1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  <p:bldP spid="48" grpId="0" animBg="1" autoUpdateAnimBg="0"/>
      <p:bldP spid="49" grpId="0" animBg="1"/>
      <p:bldP spid="4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3F6120-CFC0-4F4E-B39D-650D70E80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D7E6E-BC2A-43AD-87AD-060E235170EB}"/>
              </a:ext>
            </a:extLst>
          </p:cNvPr>
          <p:cNvSpPr txBox="1"/>
          <p:nvPr/>
        </p:nvSpPr>
        <p:spPr>
          <a:xfrm>
            <a:off x="6386732" y="523244"/>
            <a:ext cx="530352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B80E1B-ED4B-44CB-BB11-6ED92B141D0C}"/>
              </a:ext>
            </a:extLst>
          </p:cNvPr>
          <p:cNvSpPr txBox="1"/>
          <p:nvPr/>
        </p:nvSpPr>
        <p:spPr>
          <a:xfrm>
            <a:off x="5613009" y="1476608"/>
            <a:ext cx="6077243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1 : Đặt tính 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 : Tính ( Tính từ phải sang trái)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Lần lượt lấy từng chữ số của thừa số thứ hai nhân với thừa số thứ nhất theo thứ tự từ phải sang trái.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Ta cộng ba tích riêng vừa tìm được lại với nhau thì ta được kết quả của phép nhân số với ba chữ số.</a:t>
            </a: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7C7344E2-A4FD-4883-ACEA-A3CA79A15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719" y="5381392"/>
            <a:ext cx="979533" cy="92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4FD769-5B85-42CE-B245-38AB4DAFD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2" y="0"/>
            <a:ext cx="11971605" cy="6644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D5FCA9-799E-4AB3-9CF6-8AF9E9CA9BE0}"/>
              </a:ext>
            </a:extLst>
          </p:cNvPr>
          <p:cNvSpPr/>
          <p:nvPr/>
        </p:nvSpPr>
        <p:spPr>
          <a:xfrm>
            <a:off x="4368603" y="2182504"/>
            <a:ext cx="3454793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CỦNG CỐ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FAD6E-FA30-49B0-B698-F9FAC3ED3866}"/>
              </a:ext>
            </a:extLst>
          </p:cNvPr>
          <p:cNvSpPr txBox="1"/>
          <p:nvPr/>
        </p:nvSpPr>
        <p:spPr>
          <a:xfrm>
            <a:off x="2433712" y="3378986"/>
            <a:ext cx="8665698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12AF6CA5-E914-41F2-9A69-7903785FB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7" y="837070"/>
            <a:ext cx="991614" cy="9318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B05B57-B94B-4B18-8A8B-55FF1D69E73C}"/>
              </a:ext>
            </a:extLst>
          </p:cNvPr>
          <p:cNvSpPr txBox="1"/>
          <p:nvPr/>
        </p:nvSpPr>
        <p:spPr>
          <a:xfrm>
            <a:off x="2433712" y="3355205"/>
            <a:ext cx="8726717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1 : Đặt tính 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 : Tính ( Tính từ phải sang trái)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Lần lượt lấy từng chữ số của thừa số thứ hai nhân với thừa số thứ nhất theo thứ tự từ phải sang trái.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Ta cộng ba tích riêng vừa tìm được lại với nhau thì ta được kết quả của phép nhân số với ba chữ số.</a:t>
            </a:r>
          </a:p>
        </p:txBody>
      </p:sp>
    </p:spTree>
    <p:extLst>
      <p:ext uri="{BB962C8B-B14F-4D97-AF65-F5344CB8AC3E}">
        <p14:creationId xmlns:p14="http://schemas.microsoft.com/office/powerpoint/2010/main" val="9401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D395B7-4F7F-4447-9CA4-7587485BC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8712"/>
            <a:ext cx="12192000" cy="2651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5F3A3A-18D0-4C55-98B8-9A99927D3D54}"/>
              </a:ext>
            </a:extLst>
          </p:cNvPr>
          <p:cNvSpPr/>
          <p:nvPr/>
        </p:nvSpPr>
        <p:spPr>
          <a:xfrm>
            <a:off x="4426892" y="2070341"/>
            <a:ext cx="2916184" cy="92333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DẶN DÒ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21BF21-831F-4FA0-A29B-DB8E97406456}"/>
              </a:ext>
            </a:extLst>
          </p:cNvPr>
          <p:cNvSpPr txBox="1"/>
          <p:nvPr/>
        </p:nvSpPr>
        <p:spPr>
          <a:xfrm>
            <a:off x="2035551" y="3825465"/>
            <a:ext cx="11539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Xem lại bài </a:t>
            </a:r>
          </a:p>
          <a:p>
            <a:r>
              <a:rPr lang="vi-VN" sz="3600" b="1" dirty="0">
                <a:latin typeface="+mj-lt"/>
              </a:rPr>
              <a:t>Chuẩn bị bài mới : </a:t>
            </a:r>
          </a:p>
          <a:p>
            <a:r>
              <a:rPr lang="vi-VN" sz="3600" b="1" dirty="0">
                <a:latin typeface="+mj-lt"/>
              </a:rPr>
              <a:t>                  “ Nhân số với ba chữ số ( tiếp theo)”</a:t>
            </a:r>
          </a:p>
        </p:txBody>
      </p:sp>
    </p:spTree>
    <p:extLst>
      <p:ext uri="{BB962C8B-B14F-4D97-AF65-F5344CB8AC3E}">
        <p14:creationId xmlns:p14="http://schemas.microsoft.com/office/powerpoint/2010/main" val="1803442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279D45C-8E01-47E5-AC46-73F3EC0D5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151"/>
            <a:ext cx="12192000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718F67-DD35-4C78-B58B-D0E090AFA646}"/>
              </a:ext>
            </a:extLst>
          </p:cNvPr>
          <p:cNvSpPr/>
          <p:nvPr/>
        </p:nvSpPr>
        <p:spPr>
          <a:xfrm>
            <a:off x="310513" y="2657845"/>
            <a:ext cx="1007981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 </a:t>
            </a:r>
            <a:r>
              <a:rPr lang="vi-VN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QUÝ THẦY CÔ </a:t>
            </a:r>
          </a:p>
          <a:p>
            <a:pPr algn="ctr"/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VỀ DỰ GIỜ LỚP 4B</a:t>
            </a:r>
            <a:endParaRPr 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9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2"/>
            <a:ext cx="12192000" cy="76062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838200"/>
            <a:ext cx="4724400" cy="3337193"/>
          </a:xfrm>
        </p:spPr>
        <p:txBody>
          <a:bodyPr>
            <a:normAutofit/>
            <a:scene3d>
              <a:camera prst="obliqueTopLef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indent="0" algn="ctr">
              <a:buNone/>
            </a:pP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7200" b="1" dirty="0">
              <a:ln w="1905"/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7200" b="1" dirty="0">
                <a:ln w="1905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AI ĐÚNG</a:t>
            </a:r>
          </a:p>
          <a:p>
            <a:pPr marL="0" indent="0" algn="ctr">
              <a:buNone/>
            </a:pPr>
            <a:r>
              <a:rPr lang="en-US" sz="7200" b="1" dirty="0">
                <a:ln w="1905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AI SAI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4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Oval 8">
            <a:extLst>
              <a:ext uri="{FF2B5EF4-FFF2-40B4-BE49-F238E27FC236}">
                <a16:creationId xmlns:a16="http://schemas.microsoft.com/office/drawing/2014/main" id="{3C1485BD-569C-4609-A80E-DF95BF4A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588" y="533935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10</a:t>
            </a: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6BAA2CB9-6F5D-452D-824C-A0A892F1E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763" y="533935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9</a:t>
            </a: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E18796FF-46C2-4A4F-B8C2-F570144F1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763" y="533935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8</a:t>
            </a: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8D6E245A-A707-4851-86D6-DEEA5AD1C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763" y="533935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7</a:t>
            </a:r>
          </a:p>
        </p:txBody>
      </p:sp>
      <p:sp>
        <p:nvSpPr>
          <p:cNvPr id="11" name="Oval 12">
            <a:extLst>
              <a:ext uri="{FF2B5EF4-FFF2-40B4-BE49-F238E27FC236}">
                <a16:creationId xmlns:a16="http://schemas.microsoft.com/office/drawing/2014/main" id="{F2D501A5-FA06-4CA7-9704-842C3038C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763" y="533935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6</a:t>
            </a: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E464DDD9-4B05-467D-B56E-6AEB8569D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763" y="533935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5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8D078EFB-7FF0-4D20-9C3C-3DD2D9E5F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763" y="533935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4</a:t>
            </a: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6409D3C8-2C5C-47A5-BCEA-61676B55F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763" y="533935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3</a:t>
            </a: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82875C45-3926-46F2-A833-CBF64E348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563" y="5339351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2</a:t>
            </a:r>
          </a:p>
        </p:txBody>
      </p:sp>
      <p:sp>
        <p:nvSpPr>
          <p:cNvPr id="16" name="Oval 17">
            <a:extLst>
              <a:ext uri="{FF2B5EF4-FFF2-40B4-BE49-F238E27FC236}">
                <a16:creationId xmlns:a16="http://schemas.microsoft.com/office/drawing/2014/main" id="{57412838-D5A5-44CF-B7F0-4DE5EED85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563" y="5339351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1</a:t>
            </a:r>
          </a:p>
        </p:txBody>
      </p:sp>
      <p:sp>
        <p:nvSpPr>
          <p:cNvPr id="17" name="Oval 18">
            <a:extLst>
              <a:ext uri="{FF2B5EF4-FFF2-40B4-BE49-F238E27FC236}">
                <a16:creationId xmlns:a16="http://schemas.microsoft.com/office/drawing/2014/main" id="{D2F0C574-6F6A-4DF0-BE2D-0752E3F7E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425" y="5339351"/>
            <a:ext cx="990600" cy="9620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0</a:t>
            </a:r>
          </a:p>
        </p:txBody>
      </p:sp>
      <p:sp>
        <p:nvSpPr>
          <p:cNvPr id="18" name="AutoShape 19">
            <a:extLst>
              <a:ext uri="{FF2B5EF4-FFF2-40B4-BE49-F238E27FC236}">
                <a16:creationId xmlns:a16="http://schemas.microsoft.com/office/drawing/2014/main" id="{D789823F-5FBF-4E98-B11C-497918F6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307" y="5361576"/>
            <a:ext cx="1905000" cy="8382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  <a:cs typeface="+mn-cs"/>
              </a:rPr>
              <a:t>Hết</a:t>
            </a:r>
            <a:r>
              <a:rPr lang="en-US" sz="3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  <a:cs typeface="+mn-cs"/>
              </a:rPr>
              <a:t> </a:t>
            </a: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  <a:cs typeface="+mn-cs"/>
              </a:rPr>
              <a:t>gi</a:t>
            </a: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ờ</a:t>
            </a:r>
            <a:endParaRPr lang="en-US" sz="3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H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D97D7C-5FAF-49BE-8FE8-4DEC6ADDB08E}"/>
              </a:ext>
            </a:extLst>
          </p:cNvPr>
          <p:cNvSpPr txBox="1"/>
          <p:nvPr/>
        </p:nvSpPr>
        <p:spPr>
          <a:xfrm>
            <a:off x="0" y="126980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C261A-2908-4AC2-AF97-8EDC78264372}"/>
              </a:ext>
            </a:extLst>
          </p:cNvPr>
          <p:cNvSpPr txBox="1"/>
          <p:nvPr/>
        </p:nvSpPr>
        <p:spPr>
          <a:xfrm>
            <a:off x="452717" y="957977"/>
            <a:ext cx="117392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45 x 11 = 505 </a:t>
            </a:r>
          </a:p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a?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435F6-3FA5-4564-ABD4-8BFC9D783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733" y="3820299"/>
            <a:ext cx="1880208" cy="22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50"/>
                            </p:stCondLst>
                            <p:childTnLst>
                              <p:par>
                                <p:cTn id="42" presetID="4" presetClass="exit" presetSubtype="16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464BD05-7C68-486F-9B8D-E75A340FE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54" y="0"/>
            <a:ext cx="12192000" cy="6858000"/>
          </a:xfrm>
          <a:prstGeom prst="rect">
            <a:avLst/>
          </a:prstGeom>
        </p:spPr>
      </p:pic>
      <p:sp>
        <p:nvSpPr>
          <p:cNvPr id="7" name="Oval 8">
            <a:extLst>
              <a:ext uri="{FF2B5EF4-FFF2-40B4-BE49-F238E27FC236}">
                <a16:creationId xmlns:a16="http://schemas.microsoft.com/office/drawing/2014/main" id="{2C67E7F7-F5CF-4CFA-803C-80CCAF0A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382" y="1150605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10</a:t>
            </a: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23DDDBD9-7A0E-4B18-BFC0-06A10E59E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557" y="1150605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9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DE9BAFE4-2A78-4EF1-A0CB-496DF69DA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557" y="1150605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8</a:t>
            </a: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F3820183-0717-430F-A8FC-1A3B58161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557" y="1150605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7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7887E617-BB0C-4FB9-BF5B-7705EA5FF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557" y="1150605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6</a:t>
            </a:r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E6D3383F-FE76-439B-A137-55DAD7FDB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557" y="1150605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5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C12690B2-16D1-44C9-B89D-918324BC0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557" y="1150605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4</a:t>
            </a:r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71435559-C470-4B04-8A64-46778204E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557" y="1150605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3</a:t>
            </a:r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AFD33844-28AB-4578-B6F5-7A8677543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357" y="1150605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2</a:t>
            </a:r>
          </a:p>
        </p:txBody>
      </p:sp>
      <p:sp>
        <p:nvSpPr>
          <p:cNvPr id="17" name="Oval 17">
            <a:extLst>
              <a:ext uri="{FF2B5EF4-FFF2-40B4-BE49-F238E27FC236}">
                <a16:creationId xmlns:a16="http://schemas.microsoft.com/office/drawing/2014/main" id="{65E8FC3B-101C-4590-9B9E-D75167405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357" y="1150605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1</a:t>
            </a:r>
          </a:p>
        </p:txBody>
      </p:sp>
      <p:sp>
        <p:nvSpPr>
          <p:cNvPr id="18" name="Oval 18">
            <a:extLst>
              <a:ext uri="{FF2B5EF4-FFF2-40B4-BE49-F238E27FC236}">
                <a16:creationId xmlns:a16="http://schemas.microsoft.com/office/drawing/2014/main" id="{3F1D48D0-DFED-4470-984E-4C4EEC945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9219" y="1150605"/>
            <a:ext cx="990600" cy="9620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0</a:t>
            </a: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497D3C0E-5935-442B-8C9D-8012DD845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129" y="1212518"/>
            <a:ext cx="1905000" cy="8382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  <a:cs typeface="+mn-cs"/>
              </a:rPr>
              <a:t>Hết</a:t>
            </a:r>
            <a:r>
              <a:rPr lang="en-US" sz="3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  <a:cs typeface="+mn-cs"/>
              </a:rPr>
              <a:t> </a:t>
            </a: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  <a:cs typeface="+mn-cs"/>
              </a:rPr>
              <a:t>gi</a:t>
            </a: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ờ</a:t>
            </a:r>
            <a:endParaRPr lang="en-US" sz="3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H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B300C-57D4-4938-B0BF-9263FFAF4626}"/>
              </a:ext>
            </a:extLst>
          </p:cNvPr>
          <p:cNvSpPr txBox="1"/>
          <p:nvPr/>
        </p:nvSpPr>
        <p:spPr>
          <a:xfrm>
            <a:off x="455551" y="212578"/>
            <a:ext cx="108555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x : 11 = 25 </a:t>
            </a:r>
          </a:p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X= 275              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15E917-3F03-4D3B-9DF7-BE81A538B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05" y="3239904"/>
            <a:ext cx="1178198" cy="15709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FF32FC-2844-4F3C-AA41-8C26AF80B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13" y="3239905"/>
            <a:ext cx="1178198" cy="15709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46DE5C-481D-4C4E-9A1B-C7A911848F84}"/>
              </a:ext>
            </a:extLst>
          </p:cNvPr>
          <p:cNvSpPr txBox="1"/>
          <p:nvPr/>
        </p:nvSpPr>
        <p:spPr>
          <a:xfrm>
            <a:off x="7915546" y="3795172"/>
            <a:ext cx="2897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 225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108511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50"/>
                            </p:stCondLst>
                            <p:childTnLst>
                              <p:par>
                                <p:cTn id="42" presetID="4" presetClass="exit" presetSubtype="16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/>
      <p:bldP spid="19" grpId="1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9344A63-FE6A-4AD9-A3DF-D496FE102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"/>
            <a:ext cx="12192000" cy="6812280"/>
          </a:xfrm>
          <a:prstGeom prst="rect">
            <a:avLst/>
          </a:prstGeom>
        </p:spPr>
      </p:pic>
      <p:sp>
        <p:nvSpPr>
          <p:cNvPr id="7" name="Oval 8">
            <a:extLst>
              <a:ext uri="{FF2B5EF4-FFF2-40B4-BE49-F238E27FC236}">
                <a16:creationId xmlns:a16="http://schemas.microsoft.com/office/drawing/2014/main" id="{37656C6E-0F4D-41ED-BD35-99F4A9068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877" y="5586693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10</a:t>
            </a: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8F18DB87-34D8-4564-9B0E-4634348D3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052" y="5586693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9</a:t>
            </a: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DC2117BD-4FFF-4D4E-9AFF-1C3117771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052" y="5586693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8</a:t>
            </a: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58FF4EF3-5F68-4D48-B3F3-6EDBC3D35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052" y="5586693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7</a:t>
            </a:r>
          </a:p>
        </p:txBody>
      </p:sp>
      <p:sp>
        <p:nvSpPr>
          <p:cNvPr id="11" name="Oval 12">
            <a:extLst>
              <a:ext uri="{FF2B5EF4-FFF2-40B4-BE49-F238E27FC236}">
                <a16:creationId xmlns:a16="http://schemas.microsoft.com/office/drawing/2014/main" id="{208037CF-BBAE-4634-A982-332C72CE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052" y="5586693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6</a:t>
            </a: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0EECBE53-971C-4B36-BF39-006343A36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052" y="5586693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5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2AFAACFB-EE6F-4688-862A-CF14E3F29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052" y="5586693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4</a:t>
            </a: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2038DE0D-2242-41F8-A74E-3526DB6D6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052" y="5586693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3</a:t>
            </a: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8356983E-FFF9-4A3E-8E64-2B672EF1A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6852" y="5586693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2</a:t>
            </a:r>
          </a:p>
        </p:txBody>
      </p:sp>
      <p:sp>
        <p:nvSpPr>
          <p:cNvPr id="16" name="Oval 17">
            <a:extLst>
              <a:ext uri="{FF2B5EF4-FFF2-40B4-BE49-F238E27FC236}">
                <a16:creationId xmlns:a16="http://schemas.microsoft.com/office/drawing/2014/main" id="{FEC4A6B5-6016-48D7-8621-8276B7FD4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6852" y="5586693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1</a:t>
            </a:r>
          </a:p>
        </p:txBody>
      </p:sp>
      <p:sp>
        <p:nvSpPr>
          <p:cNvPr id="17" name="Oval 18">
            <a:extLst>
              <a:ext uri="{FF2B5EF4-FFF2-40B4-BE49-F238E27FC236}">
                <a16:creationId xmlns:a16="http://schemas.microsoft.com/office/drawing/2014/main" id="{349262DA-3F47-49E5-9263-CCF56D636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2714" y="5586693"/>
            <a:ext cx="990600" cy="9620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0</a:t>
            </a:r>
          </a:p>
        </p:txBody>
      </p:sp>
      <p:sp>
        <p:nvSpPr>
          <p:cNvPr id="18" name="AutoShape 19">
            <a:extLst>
              <a:ext uri="{FF2B5EF4-FFF2-40B4-BE49-F238E27FC236}">
                <a16:creationId xmlns:a16="http://schemas.microsoft.com/office/drawing/2014/main" id="{2457A410-35CC-4A37-AD87-96ABB2501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596" y="5608918"/>
            <a:ext cx="1905000" cy="8382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  <a:cs typeface="+mn-cs"/>
              </a:rPr>
              <a:t>Hết</a:t>
            </a:r>
            <a:r>
              <a:rPr lang="en-US" sz="3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  <a:cs typeface="+mn-cs"/>
              </a:rPr>
              <a:t> </a:t>
            </a: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  <a:cs typeface="+mn-cs"/>
              </a:rPr>
              <a:t>gi</a:t>
            </a:r>
            <a:r>
              <a:rPr lang="en-US" sz="3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ờ</a:t>
            </a:r>
            <a:endParaRPr lang="en-US" sz="3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H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92400C-45DD-42C7-8D0E-04039ADF6AB5}"/>
              </a:ext>
            </a:extLst>
          </p:cNvPr>
          <p:cNvSpPr txBox="1"/>
          <p:nvPr/>
        </p:nvSpPr>
        <p:spPr>
          <a:xfrm>
            <a:off x="726831" y="1111348"/>
            <a:ext cx="1146516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44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vi-VN" sz="44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5E8C28-EDC3-4615-A9C4-9E03E6F9B5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15" y="3850559"/>
            <a:ext cx="2909630" cy="28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50"/>
                            </p:stCondLst>
                            <p:childTnLst>
                              <p:par>
                                <p:cTn id="42" presetID="4" presetClass="exit" presetSubtype="16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43F831-1C00-47B3-A5E9-0D07E164C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88"/>
            <a:ext cx="12192000" cy="68362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7A687A-7700-40BD-9FF2-7E6FFDED958B}"/>
              </a:ext>
            </a:extLst>
          </p:cNvPr>
          <p:cNvSpPr/>
          <p:nvPr/>
        </p:nvSpPr>
        <p:spPr>
          <a:xfrm>
            <a:off x="4052448" y="1484816"/>
            <a:ext cx="408709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FB0F3B-1E0B-4E54-8794-FA52EA17A086}"/>
              </a:ext>
            </a:extLst>
          </p:cNvPr>
          <p:cNvSpPr/>
          <p:nvPr/>
        </p:nvSpPr>
        <p:spPr>
          <a:xfrm>
            <a:off x="573617" y="2755428"/>
            <a:ext cx="110447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 VỚI SỐ CÓ BA CHỮ SỐ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F3DEF3-4899-4329-8171-9A3815A59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6" y="3933707"/>
            <a:ext cx="3600000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3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8314E7-E641-43E0-BE4B-25A399ADE922}"/>
              </a:ext>
            </a:extLst>
          </p:cNvPr>
          <p:cNvSpPr txBox="1"/>
          <p:nvPr/>
        </p:nvSpPr>
        <p:spPr>
          <a:xfrm>
            <a:off x="686965" y="1428545"/>
            <a:ext cx="1048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92D050"/>
                </a:solidFill>
                <a:latin typeface="+mj-lt"/>
              </a:rPr>
              <a:t>Hoạt động 1: Giới thiệu cách nhân số với số có ba chữ số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9F3545-2414-4548-90A1-044B72C2E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54" y="52380"/>
            <a:ext cx="2299586" cy="1364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8F85C9-959A-48C6-B2FD-C1E7318423B4}"/>
              </a:ext>
            </a:extLst>
          </p:cNvPr>
          <p:cNvSpPr txBox="1"/>
          <p:nvPr/>
        </p:nvSpPr>
        <p:spPr>
          <a:xfrm>
            <a:off x="2446072" y="2194050"/>
            <a:ext cx="7387245" cy="150810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Ta có phép tính sau :</a:t>
            </a:r>
            <a:r>
              <a:rPr lang="vi-VN" sz="4400" b="1" dirty="0">
                <a:latin typeface="+mj-lt"/>
              </a:rPr>
              <a:t> </a:t>
            </a:r>
          </a:p>
          <a:p>
            <a:r>
              <a:rPr lang="vi-VN" sz="4400" b="1" dirty="0">
                <a:latin typeface="+mj-lt"/>
              </a:rPr>
              <a:t>                     </a:t>
            </a:r>
            <a:r>
              <a:rPr lang="vi-VN" sz="4800" b="1" dirty="0">
                <a:latin typeface="+mj-lt"/>
              </a:rPr>
              <a:t>164 x 123 =?</a:t>
            </a:r>
            <a:endParaRPr lang="vi-VN" sz="4400" b="1" dirty="0">
              <a:latin typeface="+mj-lt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B3C3FFC-9552-4C3F-AF16-40A72745B5FD}"/>
              </a:ext>
            </a:extLst>
          </p:cNvPr>
          <p:cNvSpPr/>
          <p:nvPr/>
        </p:nvSpPr>
        <p:spPr>
          <a:xfrm>
            <a:off x="837510" y="4445966"/>
            <a:ext cx="1089764" cy="1083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D53BF-162E-4E7A-A42C-C377B4C4D9E9}"/>
              </a:ext>
            </a:extLst>
          </p:cNvPr>
          <p:cNvSpPr txBox="1"/>
          <p:nvPr/>
        </p:nvSpPr>
        <p:spPr>
          <a:xfrm>
            <a:off x="2156114" y="4079631"/>
            <a:ext cx="9745154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Yêu cầu : </a:t>
            </a:r>
            <a:r>
              <a:rPr lang="vi-VN" sz="3200" dirty="0">
                <a:latin typeface="+mj-lt"/>
              </a:rPr>
              <a:t>Các bạn hãy thực hiện phép tính trên theo cách tính nhân một số với một tổng. </a:t>
            </a:r>
          </a:p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Gợi ý : </a:t>
            </a:r>
            <a:r>
              <a:rPr lang="vi-VN" sz="3200" dirty="0">
                <a:latin typeface="+mj-lt"/>
              </a:rPr>
              <a:t>Các bạn chọn số thừa số thứ hai của phép tính rồi tách thừa số đó thành tổng các số hạng và thực hiện phép nhân.</a:t>
            </a:r>
          </a:p>
        </p:txBody>
      </p:sp>
      <p:pic>
        <p:nvPicPr>
          <p:cNvPr id="14" name="Những Bản Nhạc Không Lời Nhẹ Nhàng Thư Thái - NHAC.VN">
            <a:hlinkClick r:id="" action="ppaction://media"/>
            <a:extLst>
              <a:ext uri="{FF2B5EF4-FFF2-40B4-BE49-F238E27FC236}">
                <a16:creationId xmlns:a16="http://schemas.microsoft.com/office/drawing/2014/main" id="{8B7A011B-F1B6-46F2-9D4B-2558FB3369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583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254" y="5853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7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5DAF460-B8F4-450F-9E08-E75569245379}"/>
              </a:ext>
            </a:extLst>
          </p:cNvPr>
          <p:cNvSpPr txBox="1"/>
          <p:nvPr/>
        </p:nvSpPr>
        <p:spPr>
          <a:xfrm>
            <a:off x="686965" y="1260461"/>
            <a:ext cx="1048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1: </a:t>
            </a:r>
            <a:r>
              <a:rPr lang="vi-VN" sz="3200" b="1" dirty="0">
                <a:solidFill>
                  <a:srgbClr val="92D050"/>
                </a:solidFill>
                <a:latin typeface="+mj-lt"/>
              </a:rPr>
              <a:t>Giới thiệu cách nhân số với số có ba chữ số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B09B1-E9C6-4F35-8AD9-BD38BD450B71}"/>
              </a:ext>
            </a:extLst>
          </p:cNvPr>
          <p:cNvSpPr txBox="1"/>
          <p:nvPr/>
        </p:nvSpPr>
        <p:spPr>
          <a:xfrm>
            <a:off x="167106" y="1845237"/>
            <a:ext cx="5558445" cy="1261884"/>
          </a:xfrm>
          <a:prstGeom prst="rect">
            <a:avLst/>
          </a:prstGeom>
          <a:ln w="762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</a:rPr>
              <a:t>Ta có phép tính sau : </a:t>
            </a:r>
          </a:p>
          <a:p>
            <a:r>
              <a:rPr lang="vi-VN" sz="3600" b="1" dirty="0">
                <a:latin typeface="+mj-lt"/>
              </a:rPr>
              <a:t>                     </a:t>
            </a:r>
            <a:r>
              <a:rPr lang="vi-VN" sz="4000" b="1" dirty="0">
                <a:latin typeface="+mj-lt"/>
              </a:rPr>
              <a:t>164 x 123 =?</a:t>
            </a:r>
            <a:endParaRPr lang="vi-VN" sz="36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EE912-9D52-449E-BD21-7C6DB7641B21}"/>
              </a:ext>
            </a:extLst>
          </p:cNvPr>
          <p:cNvSpPr txBox="1"/>
          <p:nvPr/>
        </p:nvSpPr>
        <p:spPr>
          <a:xfrm>
            <a:off x="167105" y="3107121"/>
            <a:ext cx="11776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</a:rPr>
              <a:t>Ta tính như sau : </a:t>
            </a:r>
            <a:r>
              <a:rPr lang="vi-VN" sz="3600" b="1" dirty="0">
                <a:latin typeface="+mj-lt"/>
              </a:rPr>
              <a:t>164 x 123 = 164 x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( 100 + 20 + 3 )</a:t>
            </a:r>
          </a:p>
          <a:p>
            <a:r>
              <a:rPr lang="vi-VN" sz="3600" b="1" dirty="0">
                <a:latin typeface="+mj-lt"/>
              </a:rPr>
              <a:t>                                               = 164 x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100</a:t>
            </a:r>
            <a:r>
              <a:rPr lang="vi-VN" sz="3600" b="1" dirty="0">
                <a:latin typeface="+mj-lt"/>
              </a:rPr>
              <a:t> + 164 x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20</a:t>
            </a:r>
            <a:r>
              <a:rPr lang="vi-VN" sz="3600" b="1" dirty="0">
                <a:latin typeface="+mj-lt"/>
              </a:rPr>
              <a:t> + 164 x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3</a:t>
            </a:r>
          </a:p>
          <a:p>
            <a:r>
              <a:rPr lang="vi-VN" sz="3600" b="1" dirty="0">
                <a:latin typeface="+mj-lt"/>
              </a:rPr>
              <a:t>                                               = 16400 + 3280 + 429 </a:t>
            </a:r>
          </a:p>
          <a:p>
            <a:r>
              <a:rPr lang="vi-VN" sz="3600" b="1" dirty="0">
                <a:latin typeface="+mj-lt"/>
              </a:rPr>
              <a:t>                                               = 20172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B2D2E4-5A94-4D46-A468-83B9FF816DC6}"/>
              </a:ext>
            </a:extLst>
          </p:cNvPr>
          <p:cNvSpPr txBox="1"/>
          <p:nvPr/>
        </p:nvSpPr>
        <p:spPr>
          <a:xfrm>
            <a:off x="2405576" y="5415445"/>
            <a:ext cx="592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</a:rPr>
              <a:t>Vậy : </a:t>
            </a:r>
            <a:r>
              <a:rPr lang="vi-VN" sz="3600" b="1" dirty="0">
                <a:latin typeface="+mj-lt"/>
              </a:rPr>
              <a:t>164 x 123 = 20172</a:t>
            </a:r>
          </a:p>
        </p:txBody>
      </p:sp>
    </p:spTree>
    <p:extLst>
      <p:ext uri="{BB962C8B-B14F-4D97-AF65-F5344CB8AC3E}">
        <p14:creationId xmlns:p14="http://schemas.microsoft.com/office/powerpoint/2010/main" val="104133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1418</Words>
  <Application>Microsoft Office PowerPoint</Application>
  <PresentationFormat>Widescreen</PresentationFormat>
  <Paragraphs>354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.VnTime</vt:lpstr>
      <vt:lpstr>.VnTimeH</vt:lpstr>
      <vt:lpstr>Arial</vt:lpstr>
      <vt:lpstr>Arial Black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duc</dc:creator>
  <cp:lastModifiedBy>Phuong Luong Y</cp:lastModifiedBy>
  <cp:revision>65</cp:revision>
  <dcterms:created xsi:type="dcterms:W3CDTF">2017-11-03T06:59:44Z</dcterms:created>
  <dcterms:modified xsi:type="dcterms:W3CDTF">2019-04-22T02:07:50Z</dcterms:modified>
</cp:coreProperties>
</file>