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78" r:id="rId2"/>
    <p:sldId id="285" r:id="rId3"/>
    <p:sldId id="258" r:id="rId4"/>
    <p:sldId id="292" r:id="rId5"/>
    <p:sldId id="288" r:id="rId6"/>
    <p:sldId id="259" r:id="rId7"/>
    <p:sldId id="262" r:id="rId8"/>
    <p:sldId id="268" r:id="rId9"/>
    <p:sldId id="272" r:id="rId10"/>
    <p:sldId id="269" r:id="rId11"/>
    <p:sldId id="270" r:id="rId12"/>
    <p:sldId id="266" r:id="rId13"/>
    <p:sldId id="273" r:id="rId14"/>
    <p:sldId id="287" r:id="rId15"/>
    <p:sldId id="261" r:id="rId16"/>
    <p:sldId id="27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showPr showNarration="1">
    <p:present/>
    <p:sldAll/>
    <p:penClr>
      <a:srgbClr val="FF0000"/>
    </p:penClr>
  </p:showPr>
  <p:clrMru>
    <a:srgbClr val="99CCFF"/>
    <a:srgbClr val="FF0000"/>
    <a:srgbClr val="003300"/>
    <a:srgbClr val="8E8EDA"/>
    <a:srgbClr val="DDFFDD"/>
    <a:srgbClr val="00FF00"/>
    <a:srgbClr val="6666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468" autoAdjust="0"/>
    <p:restoredTop sz="94660"/>
  </p:normalViewPr>
  <p:slideViewPr>
    <p:cSldViewPr>
      <p:cViewPr varScale="1">
        <p:scale>
          <a:sx n="38" d="100"/>
          <a:sy n="38" d="100"/>
        </p:scale>
        <p:origin x="-11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F51D20-4985-45B4-878C-7FD40FBABB61}" type="datetimeFigureOut">
              <a:rPr lang="en-US"/>
              <a:pPr>
                <a:defRPr/>
              </a:pPr>
              <a:t>6/29/2016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9CC37-56AD-4DC1-9130-A19BE2D7417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DD169A1-6519-4F48-8DEB-46A858B71ECF}" type="datetimeFigureOut">
              <a:rPr lang="en-US"/>
              <a:pPr>
                <a:defRPr/>
              </a:pPr>
              <a:t>6/29/2016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DA82B9-29A6-499B-A7DC-E823192641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65DB911-1BF9-4F94-8058-CAD8C08D2BC0}" type="datetimeFigureOut">
              <a:rPr lang="en-US"/>
              <a:pPr>
                <a:defRPr/>
              </a:pPr>
              <a:t>6/29/2016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4C3EB6-40E8-49AF-BC39-ECE557B59E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188BED0-79FC-498D-A490-6E5B0F3943BA}" type="datetimeFigureOut">
              <a:rPr lang="en-US"/>
              <a:pPr>
                <a:defRPr/>
              </a:pPr>
              <a:t>6/29/2016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5B8BD4-DD49-4D52-A9B9-E2EA48E521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C63F2C-DD5A-4520-A075-8C5E86762E51}" type="datetimeFigureOut">
              <a:rPr lang="en-US"/>
              <a:pPr>
                <a:defRPr/>
              </a:pPr>
              <a:t>6/29/2016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BAE410-A62A-4F0E-9820-5D7B6B1417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8E07BF7-8749-447F-9022-65AD75F384F3}" type="datetimeFigureOut">
              <a:rPr lang="en-US"/>
              <a:pPr>
                <a:defRPr/>
              </a:pPr>
              <a:t>6/29/2016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BDDDBC-6A93-43B5-9656-B0A56F3F7D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0144BD7-DB64-4920-8A68-0802F7F3220A}" type="datetimeFigureOut">
              <a:rPr lang="en-US"/>
              <a:pPr>
                <a:defRPr/>
              </a:pPr>
              <a:t>6/29/2016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3EDD3B-AEEE-4BF2-AAA4-75D624A7A4E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A462FB5-486A-4444-B746-97B4B0566A3E}" type="datetimeFigureOut">
              <a:rPr lang="en-US"/>
              <a:pPr>
                <a:defRPr/>
              </a:pPr>
              <a:t>6/29/2016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2C2978-3485-4380-B298-9FBAFAA7A0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147A14F-8568-4415-B6DE-EA45FB07CC93}" type="datetimeFigureOut">
              <a:rPr lang="en-US"/>
              <a:pPr>
                <a:defRPr/>
              </a:pPr>
              <a:t>6/29/2016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718543-F67C-410E-88D8-A36092A3AE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358AC3-6AB1-4058-A551-13E120A6ADF8}" type="datetimeFigureOut">
              <a:rPr lang="en-US"/>
              <a:pPr>
                <a:defRPr/>
              </a:pPr>
              <a:t>6/29/2016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634D7F-7C0D-4FBD-979D-21A28A6FB5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32BD9B5-C2EE-450A-ADC6-899A2D3CF30B}" type="datetimeFigureOut">
              <a:rPr lang="en-US"/>
              <a:pPr>
                <a:defRPr/>
              </a:pPr>
              <a:t>6/29/2016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066751-FC9F-4D31-A832-51C2C5E1BD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C24FBA6-F8F2-4944-AF82-48E8D5981B8A}" type="datetimeFigureOut">
              <a:rPr lang="en-US"/>
              <a:pPr>
                <a:defRPr/>
              </a:pPr>
              <a:t>6/29/2016</a:t>
            </a:fld>
            <a:endParaRPr lang="en-US"/>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5436EB-5730-457B-A037-0C7EA40024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050" name="Picture 4" descr="1885162ti00t6rqgk"/>
          <p:cNvPicPr>
            <a:picLocks noChangeAspect="1" noChangeArrowheads="1" noCrop="1"/>
          </p:cNvPicPr>
          <p:nvPr/>
        </p:nvPicPr>
        <p:blipFill>
          <a:blip r:embed="rId3"/>
          <a:srcRect/>
          <a:stretch>
            <a:fillRect/>
          </a:stretch>
        </p:blipFill>
        <p:spPr bwMode="auto">
          <a:xfrm>
            <a:off x="2667000" y="5334000"/>
            <a:ext cx="609600" cy="563563"/>
          </a:xfrm>
          <a:prstGeom prst="rect">
            <a:avLst/>
          </a:prstGeom>
          <a:noFill/>
          <a:ln w="9525">
            <a:noFill/>
            <a:miter lim="800000"/>
            <a:headEnd/>
            <a:tailEnd/>
          </a:ln>
        </p:spPr>
      </p:pic>
      <p:pic>
        <p:nvPicPr>
          <p:cNvPr id="2051" name="Picture 5" descr="1885162ti00t6rqgk"/>
          <p:cNvPicPr>
            <a:picLocks noChangeAspect="1" noChangeArrowheads="1" noCrop="1"/>
          </p:cNvPicPr>
          <p:nvPr/>
        </p:nvPicPr>
        <p:blipFill>
          <a:blip r:embed="rId3"/>
          <a:srcRect/>
          <a:stretch>
            <a:fillRect/>
          </a:stretch>
        </p:blipFill>
        <p:spPr bwMode="auto">
          <a:xfrm>
            <a:off x="3657600" y="4876800"/>
            <a:ext cx="914400" cy="846138"/>
          </a:xfrm>
          <a:prstGeom prst="rect">
            <a:avLst/>
          </a:prstGeom>
          <a:noFill/>
          <a:ln w="9525">
            <a:noFill/>
            <a:miter lim="800000"/>
            <a:headEnd/>
            <a:tailEnd/>
          </a:ln>
        </p:spPr>
      </p:pic>
      <p:pic>
        <p:nvPicPr>
          <p:cNvPr id="2052" name="Picture 6" descr="1885162ti00t6rqgk"/>
          <p:cNvPicPr>
            <a:picLocks noChangeAspect="1" noChangeArrowheads="1" noCrop="1"/>
          </p:cNvPicPr>
          <p:nvPr/>
        </p:nvPicPr>
        <p:blipFill>
          <a:blip r:embed="rId3"/>
          <a:srcRect/>
          <a:stretch>
            <a:fillRect/>
          </a:stretch>
        </p:blipFill>
        <p:spPr bwMode="auto">
          <a:xfrm>
            <a:off x="4800600" y="4038600"/>
            <a:ext cx="1219200" cy="1127125"/>
          </a:xfrm>
          <a:prstGeom prst="rect">
            <a:avLst/>
          </a:prstGeom>
          <a:noFill/>
          <a:ln w="9525">
            <a:noFill/>
            <a:miter lim="800000"/>
            <a:headEnd/>
            <a:tailEnd/>
          </a:ln>
        </p:spPr>
      </p:pic>
      <p:pic>
        <p:nvPicPr>
          <p:cNvPr id="2053" name="Picture 9" descr="Yahoo (17)"/>
          <p:cNvPicPr>
            <a:picLocks noChangeAspect="1" noChangeArrowheads="1"/>
          </p:cNvPicPr>
          <p:nvPr/>
        </p:nvPicPr>
        <p:blipFill>
          <a:blip r:embed="rId4"/>
          <a:srcRect/>
          <a:stretch>
            <a:fillRect/>
          </a:stretch>
        </p:blipFill>
        <p:spPr bwMode="auto">
          <a:xfrm>
            <a:off x="685800" y="330200"/>
            <a:ext cx="1295400" cy="1066800"/>
          </a:xfrm>
          <a:prstGeom prst="rect">
            <a:avLst/>
          </a:prstGeom>
          <a:noFill/>
          <a:ln w="9525">
            <a:noFill/>
            <a:miter lim="800000"/>
            <a:headEnd/>
            <a:tailEnd/>
          </a:ln>
        </p:spPr>
      </p:pic>
      <p:pic>
        <p:nvPicPr>
          <p:cNvPr id="2054" name="Picture 10" descr="Yahoo (17)"/>
          <p:cNvPicPr>
            <a:picLocks noChangeAspect="1" noChangeArrowheads="1"/>
          </p:cNvPicPr>
          <p:nvPr/>
        </p:nvPicPr>
        <p:blipFill>
          <a:blip r:embed="rId4"/>
          <a:srcRect/>
          <a:stretch>
            <a:fillRect/>
          </a:stretch>
        </p:blipFill>
        <p:spPr bwMode="auto">
          <a:xfrm>
            <a:off x="3886200" y="254000"/>
            <a:ext cx="1295400" cy="1066800"/>
          </a:xfrm>
          <a:prstGeom prst="rect">
            <a:avLst/>
          </a:prstGeom>
          <a:noFill/>
          <a:ln w="9525">
            <a:noFill/>
            <a:miter lim="800000"/>
            <a:headEnd/>
            <a:tailEnd/>
          </a:ln>
        </p:spPr>
      </p:pic>
      <p:pic>
        <p:nvPicPr>
          <p:cNvPr id="2055" name="Picture 11" descr="Yahoo (17)"/>
          <p:cNvPicPr>
            <a:picLocks noChangeAspect="1" noChangeArrowheads="1"/>
          </p:cNvPicPr>
          <p:nvPr/>
        </p:nvPicPr>
        <p:blipFill>
          <a:blip r:embed="rId4"/>
          <a:srcRect/>
          <a:stretch>
            <a:fillRect/>
          </a:stretch>
        </p:blipFill>
        <p:spPr bwMode="auto">
          <a:xfrm>
            <a:off x="7315200" y="254000"/>
            <a:ext cx="1295400" cy="1066800"/>
          </a:xfrm>
          <a:prstGeom prst="rect">
            <a:avLst/>
          </a:prstGeom>
          <a:noFill/>
          <a:ln w="9525">
            <a:noFill/>
            <a:miter lim="800000"/>
            <a:headEnd/>
            <a:tailEnd/>
          </a:ln>
        </p:spPr>
      </p:pic>
      <p:sp>
        <p:nvSpPr>
          <p:cNvPr id="2056" name="Text Box 14"/>
          <p:cNvSpPr txBox="1">
            <a:spLocks noChangeArrowheads="1"/>
          </p:cNvSpPr>
          <p:nvPr/>
        </p:nvSpPr>
        <p:spPr bwMode="auto">
          <a:xfrm>
            <a:off x="1458913" y="3200400"/>
            <a:ext cx="5934075" cy="523875"/>
          </a:xfrm>
          <a:prstGeom prst="rect">
            <a:avLst/>
          </a:prstGeom>
          <a:noFill/>
          <a:ln w="9525">
            <a:noFill/>
            <a:miter lim="800000"/>
            <a:headEnd/>
            <a:tailEnd/>
          </a:ln>
        </p:spPr>
        <p:txBody>
          <a:bodyPr wrap="none">
            <a:spAutoFit/>
          </a:bodyPr>
          <a:lstStyle/>
          <a:p>
            <a:pPr algn="ctr"/>
            <a:r>
              <a:rPr lang="en-US" sz="2800" b="1"/>
              <a:t>Bài: </a:t>
            </a:r>
            <a:r>
              <a:rPr lang="en-US" sz="2800" b="1" i="1">
                <a:solidFill>
                  <a:srgbClr val="FF0000"/>
                </a:solidFill>
              </a:rPr>
              <a:t>Làm lọ hoa gắn tường (tiết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425450"/>
            <a:ext cx="8229600" cy="869950"/>
          </a:xfrm>
        </p:spPr>
        <p:txBody>
          <a:bodyPr anchor="b"/>
          <a:lstStyle/>
          <a:p>
            <a:pPr eaLnBrk="1" hangingPunct="1"/>
            <a:r>
              <a:rPr lang="en-US" sz="2800" smtClean="0">
                <a:solidFill>
                  <a:srgbClr val="FF3300"/>
                </a:solidFill>
              </a:rPr>
              <a:t>Bước 2</a:t>
            </a:r>
            <a:r>
              <a:rPr lang="en-US" sz="2800" smtClean="0">
                <a:solidFill>
                  <a:srgbClr val="FF0000"/>
                </a:solidFill>
              </a:rPr>
              <a:t>:</a:t>
            </a:r>
            <a:r>
              <a:rPr lang="en-US" sz="2800" smtClean="0">
                <a:solidFill>
                  <a:srgbClr val="3366FF"/>
                </a:solidFill>
              </a:rPr>
              <a:t> </a:t>
            </a:r>
            <a:r>
              <a:rPr lang="en-US" sz="2800" b="1" smtClean="0">
                <a:solidFill>
                  <a:srgbClr val="0000FF"/>
                </a:solidFill>
              </a:rPr>
              <a:t>Tách phần gấp đế lọ hoa ra khỏi các nếp gấp làm thân lọ hoa</a:t>
            </a:r>
          </a:p>
        </p:txBody>
      </p:sp>
      <p:sp>
        <p:nvSpPr>
          <p:cNvPr id="11267" name="Text Box 5"/>
          <p:cNvSpPr txBox="1">
            <a:spLocks noChangeArrowheads="1"/>
          </p:cNvSpPr>
          <p:nvPr/>
        </p:nvSpPr>
        <p:spPr bwMode="auto">
          <a:xfrm>
            <a:off x="5181600" y="1371600"/>
            <a:ext cx="3657600" cy="3016250"/>
          </a:xfrm>
          <a:prstGeom prst="rect">
            <a:avLst/>
          </a:prstGeom>
          <a:noFill/>
          <a:ln w="9525">
            <a:noFill/>
            <a:miter lim="800000"/>
            <a:headEnd/>
            <a:tailEnd/>
          </a:ln>
        </p:spPr>
        <p:txBody>
          <a:bodyPr>
            <a:spAutoFit/>
          </a:bodyPr>
          <a:lstStyle/>
          <a:p>
            <a:pPr>
              <a:spcBef>
                <a:spcPct val="50000"/>
              </a:spcBef>
              <a:buFontTx/>
              <a:buChar char="-"/>
            </a:pPr>
            <a:r>
              <a:rPr lang="en-US" sz="2000">
                <a:solidFill>
                  <a:srgbClr val="FF0000"/>
                </a:solidFill>
              </a:rPr>
              <a:t>Tay trái</a:t>
            </a:r>
            <a:r>
              <a:rPr lang="en-US" sz="2000"/>
              <a:t> cầm vào giữa các nếp gấp.</a:t>
            </a:r>
          </a:p>
          <a:p>
            <a:pPr>
              <a:spcBef>
                <a:spcPct val="50000"/>
              </a:spcBef>
              <a:buFontTx/>
              <a:buChar char="-"/>
            </a:pPr>
            <a:r>
              <a:rPr lang="en-US" sz="2000"/>
              <a:t> </a:t>
            </a:r>
            <a:r>
              <a:rPr lang="en-US" sz="2000">
                <a:solidFill>
                  <a:srgbClr val="FF0000"/>
                </a:solidFill>
              </a:rPr>
              <a:t>Ngón cái</a:t>
            </a:r>
            <a:r>
              <a:rPr lang="en-US" sz="2000"/>
              <a:t> và </a:t>
            </a:r>
            <a:r>
              <a:rPr lang="en-US" sz="2000">
                <a:solidFill>
                  <a:srgbClr val="FF0000"/>
                </a:solidFill>
              </a:rPr>
              <a:t>ngón trỏ</a:t>
            </a:r>
            <a:r>
              <a:rPr lang="en-US" sz="2000"/>
              <a:t> </a:t>
            </a:r>
            <a:r>
              <a:rPr lang="en-US" sz="2000">
                <a:solidFill>
                  <a:srgbClr val="FF0000"/>
                </a:solidFill>
              </a:rPr>
              <a:t>tay phải</a:t>
            </a:r>
            <a:r>
              <a:rPr lang="en-US" sz="2000"/>
              <a:t> cầm vào nếp gấp làm đế lọ hoa kéo tách ra khỏi nếp gấp màu làm thân lọ hoa.Tách lần lượt từng nếp gấp cho đến khi tách hết các nếp gấp làm đế lọ hoa</a:t>
            </a:r>
          </a:p>
        </p:txBody>
      </p:sp>
      <p:sp>
        <p:nvSpPr>
          <p:cNvPr id="11268" name="Text Box 6"/>
          <p:cNvSpPr txBox="1">
            <a:spLocks noChangeArrowheads="1"/>
          </p:cNvSpPr>
          <p:nvPr/>
        </p:nvSpPr>
        <p:spPr bwMode="auto">
          <a:xfrm>
            <a:off x="4495800" y="5562600"/>
            <a:ext cx="4648200" cy="461963"/>
          </a:xfrm>
          <a:prstGeom prst="rect">
            <a:avLst/>
          </a:prstGeom>
          <a:solidFill>
            <a:schemeClr val="bg1"/>
          </a:solidFill>
          <a:ln w="9525">
            <a:noFill/>
            <a:miter lim="800000"/>
            <a:headEnd/>
            <a:tailEnd/>
          </a:ln>
        </p:spPr>
        <p:txBody>
          <a:bodyPr>
            <a:spAutoFit/>
          </a:bodyPr>
          <a:lstStyle/>
          <a:p>
            <a:pPr>
              <a:spcBef>
                <a:spcPct val="50000"/>
              </a:spcBef>
            </a:pPr>
            <a:r>
              <a:rPr lang="en-US" sz="2400">
                <a:solidFill>
                  <a:srgbClr val="FF3300"/>
                </a:solidFill>
              </a:rPr>
              <a:t>Lưu ý</a:t>
            </a:r>
            <a:r>
              <a:rPr lang="en-US" sz="2400"/>
              <a:t>:</a:t>
            </a:r>
            <a:r>
              <a:rPr lang="en-US" sz="1600"/>
              <a:t> </a:t>
            </a:r>
            <a:r>
              <a:rPr lang="en-US" sz="2400" b="1">
                <a:solidFill>
                  <a:srgbClr val="FF0000"/>
                </a:solidFill>
              </a:rPr>
              <a:t>cần kéo nhẹ, từ từ</a:t>
            </a:r>
          </a:p>
        </p:txBody>
      </p:sp>
      <p:pic>
        <p:nvPicPr>
          <p:cNvPr id="11269" name="Picture 7" descr="Bean windy(1002)"/>
          <p:cNvPicPr>
            <a:picLocks noChangeAspect="1" noChangeArrowheads="1"/>
          </p:cNvPicPr>
          <p:nvPr/>
        </p:nvPicPr>
        <p:blipFill>
          <a:blip r:embed="rId3"/>
          <a:srcRect/>
          <a:stretch>
            <a:fillRect/>
          </a:stretch>
        </p:blipFill>
        <p:spPr bwMode="auto">
          <a:xfrm>
            <a:off x="533400" y="1524000"/>
            <a:ext cx="3657600" cy="4343400"/>
          </a:xfrm>
          <a:prstGeom prst="rect">
            <a:avLst/>
          </a:prstGeom>
          <a:noFill/>
          <a:ln w="9525">
            <a:noFill/>
            <a:miter lim="800000"/>
            <a:headEnd/>
            <a:tailEnd/>
          </a:ln>
        </p:spPr>
      </p:pic>
      <p:sp>
        <p:nvSpPr>
          <p:cNvPr id="11270" name="Text Box 8"/>
          <p:cNvSpPr txBox="1">
            <a:spLocks noChangeArrowheads="1"/>
          </p:cNvSpPr>
          <p:nvPr/>
        </p:nvSpPr>
        <p:spPr bwMode="auto">
          <a:xfrm>
            <a:off x="1660525" y="5943600"/>
            <a:ext cx="968375" cy="400050"/>
          </a:xfrm>
          <a:prstGeom prst="rect">
            <a:avLst/>
          </a:prstGeom>
          <a:noFill/>
          <a:ln w="9525">
            <a:noFill/>
            <a:miter lim="800000"/>
            <a:headEnd/>
            <a:tailEnd/>
          </a:ln>
        </p:spPr>
        <p:txBody>
          <a:bodyPr wrap="none">
            <a:spAutoFit/>
          </a:bodyPr>
          <a:lstStyle/>
          <a:p>
            <a:r>
              <a:rPr lang="en-US" sz="2000" b="1" i="1"/>
              <a:t>Hình 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Picture 6" descr="Hinh 6 color"/>
          <p:cNvPicPr>
            <a:picLocks noChangeAspect="1" noChangeArrowheads="1"/>
          </p:cNvPicPr>
          <p:nvPr/>
        </p:nvPicPr>
        <p:blipFill>
          <a:blip r:embed="rId3"/>
          <a:srcRect/>
          <a:stretch>
            <a:fillRect/>
          </a:stretch>
        </p:blipFill>
        <p:spPr bwMode="auto">
          <a:xfrm>
            <a:off x="0" y="0"/>
            <a:ext cx="4913313" cy="6400800"/>
          </a:xfrm>
          <a:prstGeom prst="rect">
            <a:avLst/>
          </a:prstGeom>
          <a:solidFill>
            <a:srgbClr val="00FF00"/>
          </a:solidFill>
          <a:ln w="9525">
            <a:noFill/>
            <a:miter lim="800000"/>
            <a:headEnd/>
            <a:tailEnd/>
          </a:ln>
        </p:spPr>
      </p:pic>
      <p:sp>
        <p:nvSpPr>
          <p:cNvPr id="12291" name="Text Box 8"/>
          <p:cNvSpPr txBox="1">
            <a:spLocks noChangeArrowheads="1"/>
          </p:cNvSpPr>
          <p:nvPr/>
        </p:nvSpPr>
        <p:spPr bwMode="auto">
          <a:xfrm>
            <a:off x="5105400" y="1219200"/>
            <a:ext cx="3733800" cy="3108325"/>
          </a:xfrm>
          <a:prstGeom prst="rect">
            <a:avLst/>
          </a:prstGeom>
          <a:noFill/>
          <a:ln w="9525">
            <a:noFill/>
            <a:miter lim="800000"/>
            <a:headEnd/>
            <a:tailEnd/>
          </a:ln>
        </p:spPr>
        <p:txBody>
          <a:bodyPr>
            <a:spAutoFit/>
          </a:bodyPr>
          <a:lstStyle/>
          <a:p>
            <a:pPr>
              <a:spcBef>
                <a:spcPct val="50000"/>
              </a:spcBef>
            </a:pPr>
            <a:r>
              <a:rPr lang="en-US" sz="2800">
                <a:solidFill>
                  <a:srgbClr val="DDFFDD"/>
                </a:solidFill>
              </a:rPr>
              <a:t>- Cầm chụm các nếp gấp vừa tách được kéo ra cho đến khi các nếp gấp này và các nếp gấp phía dưới thân lọ tạo thành hình chữ V.</a:t>
            </a:r>
          </a:p>
        </p:txBody>
      </p:sp>
      <p:grpSp>
        <p:nvGrpSpPr>
          <p:cNvPr id="12292" name="Group 10"/>
          <p:cNvGrpSpPr>
            <a:grpSpLocks/>
          </p:cNvGrpSpPr>
          <p:nvPr/>
        </p:nvGrpSpPr>
        <p:grpSpPr bwMode="auto">
          <a:xfrm>
            <a:off x="0" y="2438400"/>
            <a:ext cx="4876800" cy="3962400"/>
            <a:chOff x="0" y="1536"/>
            <a:chExt cx="3072" cy="2496"/>
          </a:xfrm>
        </p:grpSpPr>
        <p:sp>
          <p:nvSpPr>
            <p:cNvPr id="12294" name="Rectangle 8"/>
            <p:cNvSpPr>
              <a:spLocks noChangeArrowheads="1"/>
            </p:cNvSpPr>
            <p:nvPr/>
          </p:nvSpPr>
          <p:spPr bwMode="auto">
            <a:xfrm>
              <a:off x="288" y="1536"/>
              <a:ext cx="1104" cy="432"/>
            </a:xfrm>
            <a:prstGeom prst="rect">
              <a:avLst/>
            </a:prstGeom>
            <a:solidFill>
              <a:schemeClr val="bg1"/>
            </a:solidFill>
            <a:ln w="9525">
              <a:noFill/>
              <a:miter lim="800000"/>
              <a:headEnd/>
              <a:tailEnd/>
            </a:ln>
          </p:spPr>
          <p:txBody>
            <a:bodyPr wrap="none" anchor="ctr"/>
            <a:lstStyle/>
            <a:p>
              <a:endParaRPr lang="en-US" sz="1600"/>
            </a:p>
          </p:txBody>
        </p:sp>
        <p:sp>
          <p:nvSpPr>
            <p:cNvPr id="12295" name="Rectangle 9"/>
            <p:cNvSpPr>
              <a:spLocks noChangeArrowheads="1"/>
            </p:cNvSpPr>
            <p:nvPr/>
          </p:nvSpPr>
          <p:spPr bwMode="auto">
            <a:xfrm>
              <a:off x="0" y="3648"/>
              <a:ext cx="3072" cy="384"/>
            </a:xfrm>
            <a:prstGeom prst="rect">
              <a:avLst/>
            </a:prstGeom>
            <a:solidFill>
              <a:schemeClr val="bg1"/>
            </a:solidFill>
            <a:ln w="9525">
              <a:noFill/>
              <a:miter lim="800000"/>
              <a:headEnd/>
              <a:tailEnd/>
            </a:ln>
          </p:spPr>
          <p:txBody>
            <a:bodyPr wrap="none" anchor="ctr"/>
            <a:lstStyle/>
            <a:p>
              <a:endParaRPr lang="en-US" sz="1600"/>
            </a:p>
          </p:txBody>
        </p:sp>
      </p:grpSp>
      <p:sp>
        <p:nvSpPr>
          <p:cNvPr id="12293" name="Text Box 6"/>
          <p:cNvSpPr txBox="1">
            <a:spLocks noChangeArrowheads="1"/>
          </p:cNvSpPr>
          <p:nvPr/>
        </p:nvSpPr>
        <p:spPr bwMode="auto">
          <a:xfrm>
            <a:off x="2057400" y="5410200"/>
            <a:ext cx="6096000" cy="461963"/>
          </a:xfrm>
          <a:prstGeom prst="rect">
            <a:avLst/>
          </a:prstGeom>
          <a:solidFill>
            <a:schemeClr val="bg1"/>
          </a:solidFill>
          <a:ln w="9525">
            <a:noFill/>
            <a:miter lim="800000"/>
            <a:headEnd/>
            <a:tailEnd/>
          </a:ln>
        </p:spPr>
        <p:txBody>
          <a:bodyPr>
            <a:spAutoFit/>
          </a:bodyPr>
          <a:lstStyle/>
          <a:p>
            <a:pPr>
              <a:spcBef>
                <a:spcPct val="50000"/>
              </a:spcBef>
            </a:pPr>
            <a:r>
              <a:rPr lang="en-US" sz="2400">
                <a:solidFill>
                  <a:srgbClr val="FF3300"/>
                </a:solidFill>
              </a:rPr>
              <a:t>Lưu ý</a:t>
            </a:r>
            <a:r>
              <a:rPr lang="en-US" sz="2400"/>
              <a:t>:</a:t>
            </a:r>
            <a:r>
              <a:rPr lang="en-US" sz="1600"/>
              <a:t> </a:t>
            </a:r>
            <a:r>
              <a:rPr lang="en-US" sz="2400" b="1">
                <a:solidFill>
                  <a:srgbClr val="FF0000"/>
                </a:solidFill>
              </a:rPr>
              <a:t>Miết mạnh lại các nếp gấp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38"/>
            <a:ext cx="8229600" cy="652462"/>
          </a:xfrm>
        </p:spPr>
        <p:txBody>
          <a:bodyPr anchor="b"/>
          <a:lstStyle/>
          <a:p>
            <a:pPr eaLnBrk="1" hangingPunct="1"/>
            <a:r>
              <a:rPr lang="en-US" sz="3200" smtClean="0">
                <a:solidFill>
                  <a:srgbClr val="FF3300"/>
                </a:solidFill>
              </a:rPr>
              <a:t>Bước 3:</a:t>
            </a:r>
            <a:r>
              <a:rPr lang="en-US" sz="3200" smtClean="0"/>
              <a:t> </a:t>
            </a:r>
            <a:r>
              <a:rPr lang="en-US" sz="3200" b="1" smtClean="0">
                <a:solidFill>
                  <a:srgbClr val="0000FF"/>
                </a:solidFill>
              </a:rPr>
              <a:t>Làm thành lọ hoa gắn tường</a:t>
            </a:r>
          </a:p>
        </p:txBody>
      </p:sp>
      <p:pic>
        <p:nvPicPr>
          <p:cNvPr id="13315" name="Picture 5" descr="Bean windy(1004)"/>
          <p:cNvPicPr>
            <a:picLocks noChangeAspect="1" noChangeArrowheads="1"/>
          </p:cNvPicPr>
          <p:nvPr/>
        </p:nvPicPr>
        <p:blipFill>
          <a:blip r:embed="rId2"/>
          <a:srcRect/>
          <a:stretch>
            <a:fillRect/>
          </a:stretch>
        </p:blipFill>
        <p:spPr bwMode="auto">
          <a:xfrm>
            <a:off x="2209800" y="914400"/>
            <a:ext cx="4572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8916" name="Picture 4" descr="Hinh 7 color"/>
          <p:cNvPicPr>
            <a:picLocks noChangeAspect="1" noChangeArrowheads="1"/>
          </p:cNvPicPr>
          <p:nvPr/>
        </p:nvPicPr>
        <p:blipFill>
          <a:blip r:embed="rId3"/>
          <a:srcRect/>
          <a:stretch>
            <a:fillRect/>
          </a:stretch>
        </p:blipFill>
        <p:spPr bwMode="auto">
          <a:xfrm>
            <a:off x="6159500" y="3505200"/>
            <a:ext cx="2362200" cy="3124200"/>
          </a:xfrm>
          <a:prstGeom prst="rect">
            <a:avLst/>
          </a:prstGeom>
          <a:noFill/>
          <a:ln w="9525">
            <a:noFill/>
            <a:miter lim="800000"/>
            <a:headEnd/>
            <a:tailEnd/>
          </a:ln>
        </p:spPr>
      </p:pic>
      <p:sp>
        <p:nvSpPr>
          <p:cNvPr id="38919" name="Text Box 7"/>
          <p:cNvSpPr txBox="1">
            <a:spLocks noChangeArrowheads="1"/>
          </p:cNvSpPr>
          <p:nvPr/>
        </p:nvSpPr>
        <p:spPr bwMode="auto">
          <a:xfrm>
            <a:off x="762000" y="1447800"/>
            <a:ext cx="7772400" cy="708025"/>
          </a:xfrm>
          <a:prstGeom prst="rect">
            <a:avLst/>
          </a:prstGeom>
          <a:noFill/>
          <a:ln w="9525">
            <a:noFill/>
            <a:miter lim="800000"/>
            <a:headEnd/>
            <a:tailEnd/>
          </a:ln>
        </p:spPr>
        <p:txBody>
          <a:bodyPr>
            <a:spAutoFit/>
          </a:bodyPr>
          <a:lstStyle/>
          <a:p>
            <a:pPr>
              <a:spcBef>
                <a:spcPct val="50000"/>
              </a:spcBef>
            </a:pPr>
            <a:r>
              <a:rPr lang="en-US" sz="2000" b="1"/>
              <a:t>- Bôi hồ vào một nếp gấp ngoài cùng của thân và đế lọ hoa. Lật mặt bôi hồ xuống đặt vát dán vào tờ bìa.</a:t>
            </a:r>
          </a:p>
        </p:txBody>
      </p:sp>
      <p:sp>
        <p:nvSpPr>
          <p:cNvPr id="16392" name="Rectangle 8"/>
          <p:cNvSpPr>
            <a:spLocks noChangeArrowheads="1"/>
          </p:cNvSpPr>
          <p:nvPr/>
        </p:nvSpPr>
        <p:spPr bwMode="auto">
          <a:xfrm>
            <a:off x="685800" y="3505200"/>
            <a:ext cx="2133600" cy="3048000"/>
          </a:xfrm>
          <a:prstGeom prst="rect">
            <a:avLst/>
          </a:prstGeom>
          <a:solidFill>
            <a:schemeClr val="bg1"/>
          </a:solidFill>
          <a:ln w="38100" cmpd="dbl">
            <a:solidFill>
              <a:schemeClr val="tx1"/>
            </a:solidFill>
            <a:miter lim="800000"/>
            <a:headEnd/>
            <a:tailEnd/>
          </a:ln>
        </p:spPr>
        <p:txBody>
          <a:bodyPr wrap="none" anchor="ctr"/>
          <a:lstStyle/>
          <a:p>
            <a:endParaRPr lang="en-US" sz="1600"/>
          </a:p>
        </p:txBody>
      </p:sp>
      <p:sp>
        <p:nvSpPr>
          <p:cNvPr id="16393" name="Line 9"/>
          <p:cNvSpPr>
            <a:spLocks noChangeShapeType="1"/>
          </p:cNvSpPr>
          <p:nvPr/>
        </p:nvSpPr>
        <p:spPr bwMode="auto">
          <a:xfrm>
            <a:off x="1778000" y="3517900"/>
            <a:ext cx="0" cy="2667000"/>
          </a:xfrm>
          <a:prstGeom prst="line">
            <a:avLst/>
          </a:prstGeom>
          <a:noFill/>
          <a:ln w="19050">
            <a:solidFill>
              <a:schemeClr val="tx1"/>
            </a:solidFill>
            <a:prstDash val="lgDashDot"/>
            <a:round/>
            <a:headEnd/>
            <a:tailEnd/>
          </a:ln>
        </p:spPr>
        <p:txBody>
          <a:bodyPr/>
          <a:lstStyle/>
          <a:p>
            <a:endParaRPr lang="en-US"/>
          </a:p>
        </p:txBody>
      </p:sp>
      <p:sp>
        <p:nvSpPr>
          <p:cNvPr id="16394" name="Line 10"/>
          <p:cNvSpPr>
            <a:spLocks noChangeShapeType="1"/>
          </p:cNvSpPr>
          <p:nvPr/>
        </p:nvSpPr>
        <p:spPr bwMode="auto">
          <a:xfrm>
            <a:off x="1244600" y="5880100"/>
            <a:ext cx="1066800" cy="0"/>
          </a:xfrm>
          <a:prstGeom prst="line">
            <a:avLst/>
          </a:prstGeom>
          <a:noFill/>
          <a:ln w="12700">
            <a:solidFill>
              <a:schemeClr val="tx1"/>
            </a:solidFill>
            <a:round/>
            <a:headEnd/>
            <a:tailEnd/>
          </a:ln>
        </p:spPr>
        <p:txBody>
          <a:bodyPr/>
          <a:lstStyle/>
          <a:p>
            <a:endParaRPr lang="en-US"/>
          </a:p>
        </p:txBody>
      </p:sp>
      <p:sp>
        <p:nvSpPr>
          <p:cNvPr id="16395" name="Text Box 11"/>
          <p:cNvSpPr txBox="1">
            <a:spLocks noChangeArrowheads="1"/>
          </p:cNvSpPr>
          <p:nvPr/>
        </p:nvSpPr>
        <p:spPr bwMode="auto">
          <a:xfrm>
            <a:off x="838200" y="457200"/>
            <a:ext cx="7010400" cy="708025"/>
          </a:xfrm>
          <a:prstGeom prst="rect">
            <a:avLst/>
          </a:prstGeom>
          <a:noFill/>
          <a:ln w="9525">
            <a:noFill/>
            <a:miter lim="800000"/>
            <a:headEnd/>
            <a:tailEnd/>
          </a:ln>
        </p:spPr>
        <p:txBody>
          <a:bodyPr>
            <a:spAutoFit/>
          </a:bodyPr>
          <a:lstStyle/>
          <a:p>
            <a:pPr algn="just">
              <a:spcBef>
                <a:spcPct val="50000"/>
              </a:spcBef>
            </a:pPr>
            <a:r>
              <a:rPr lang="en-US" sz="2000" b="1"/>
              <a:t>- Đặt tờ bìa lên bàn và dùng bút chì kẻ đường chuẩn vào tờ bìa.</a:t>
            </a:r>
          </a:p>
        </p:txBody>
      </p:sp>
      <p:pic>
        <p:nvPicPr>
          <p:cNvPr id="32774" name="Picture 6" descr="Hinh 6 color"/>
          <p:cNvPicPr>
            <a:picLocks noChangeAspect="1" noChangeArrowheads="1"/>
          </p:cNvPicPr>
          <p:nvPr/>
        </p:nvPicPr>
        <p:blipFill>
          <a:blip r:embed="rId4"/>
          <a:srcRect/>
          <a:stretch>
            <a:fillRect/>
          </a:stretch>
        </p:blipFill>
        <p:spPr bwMode="auto">
          <a:xfrm>
            <a:off x="3352800" y="3530600"/>
            <a:ext cx="2286000" cy="3048000"/>
          </a:xfrm>
          <a:prstGeom prst="rect">
            <a:avLst/>
          </a:prstGeom>
          <a:solidFill>
            <a:srgbClr val="00FF00"/>
          </a:solidFill>
          <a:ln w="9525">
            <a:noFill/>
            <a:miter lim="800000"/>
            <a:headEnd/>
            <a:tailEnd/>
          </a:ln>
        </p:spPr>
      </p:pic>
      <p:sp>
        <p:nvSpPr>
          <p:cNvPr id="16397" name="Rectangle 13"/>
          <p:cNvSpPr>
            <a:spLocks noChangeArrowheads="1"/>
          </p:cNvSpPr>
          <p:nvPr/>
        </p:nvSpPr>
        <p:spPr bwMode="auto">
          <a:xfrm>
            <a:off x="685800" y="2438400"/>
            <a:ext cx="7543800" cy="708025"/>
          </a:xfrm>
          <a:prstGeom prst="rect">
            <a:avLst/>
          </a:prstGeom>
          <a:noFill/>
          <a:ln w="9525">
            <a:noFill/>
            <a:miter lim="800000"/>
            <a:headEnd/>
            <a:tailEnd/>
          </a:ln>
        </p:spPr>
        <p:txBody>
          <a:bodyPr>
            <a:spAutoFit/>
          </a:bodyPr>
          <a:lstStyle/>
          <a:p>
            <a:pPr>
              <a:spcBef>
                <a:spcPct val="50000"/>
              </a:spcBef>
            </a:pPr>
            <a:r>
              <a:rPr lang="en-US" sz="2000" b="1"/>
              <a:t>- Bôi hồ vào nếp gấp còn lại và xoay nếp gấp cho cân đối với phần đã dán và dán vào bìa.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ox(in)">
                                      <p:cBhvr>
                                        <p:cTn id="7" dur="500"/>
                                        <p:tgtEl>
                                          <p:spTgt spid="163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392"/>
                                        </p:tgtEl>
                                        <p:attrNameLst>
                                          <p:attrName>style.visibility</p:attrName>
                                        </p:attrNameLst>
                                      </p:cBhvr>
                                      <p:to>
                                        <p:strVal val="visible"/>
                                      </p:to>
                                    </p:set>
                                    <p:animEffect transition="in" filter="box(in)">
                                      <p:cBhvr>
                                        <p:cTn id="10" dur="500"/>
                                        <p:tgtEl>
                                          <p:spTgt spid="1639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animEffect transition="in" filter="box(in)">
                                      <p:cBhvr>
                                        <p:cTn id="13" dur="500"/>
                                        <p:tgtEl>
                                          <p:spTgt spid="1639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394"/>
                                        </p:tgtEl>
                                        <p:attrNameLst>
                                          <p:attrName>style.visibility</p:attrName>
                                        </p:attrNameLst>
                                      </p:cBhvr>
                                      <p:to>
                                        <p:strVal val="visible"/>
                                      </p:to>
                                    </p:set>
                                    <p:animEffect transition="in" filter="box(in)">
                                      <p:cBhvr>
                                        <p:cTn id="16" dur="500"/>
                                        <p:tgtEl>
                                          <p:spTgt spid="163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8919"/>
                                        </p:tgtEl>
                                        <p:attrNameLst>
                                          <p:attrName>style.visibility</p:attrName>
                                        </p:attrNameLst>
                                      </p:cBhvr>
                                      <p:to>
                                        <p:strVal val="visible"/>
                                      </p:to>
                                    </p:set>
                                    <p:animEffect transition="in" filter="blinds(horizontal)">
                                      <p:cBhvr>
                                        <p:cTn id="21" dur="500"/>
                                        <p:tgtEl>
                                          <p:spTgt spid="38919"/>
                                        </p:tgtEl>
                                      </p:cBhvr>
                                    </p:animEffect>
                                  </p:childTnLst>
                                </p:cTn>
                              </p:par>
                              <p:par>
                                <p:cTn id="22" presetID="3" presetClass="entr" presetSubtype="10" fill="hold" nodeType="withEffect">
                                  <p:stCondLst>
                                    <p:cond delay="0"/>
                                  </p:stCondLst>
                                  <p:childTnLst>
                                    <p:set>
                                      <p:cBhvr>
                                        <p:cTn id="23" dur="1" fill="hold">
                                          <p:stCondLst>
                                            <p:cond delay="0"/>
                                          </p:stCondLst>
                                        </p:cTn>
                                        <p:tgtEl>
                                          <p:spTgt spid="32774"/>
                                        </p:tgtEl>
                                        <p:attrNameLst>
                                          <p:attrName>style.visibility</p:attrName>
                                        </p:attrNameLst>
                                      </p:cBhvr>
                                      <p:to>
                                        <p:strVal val="visible"/>
                                      </p:to>
                                    </p:set>
                                    <p:animEffect transition="in" filter="blinds(horizontal)">
                                      <p:cBhvr>
                                        <p:cTn id="24" dur="500"/>
                                        <p:tgtEl>
                                          <p:spTgt spid="327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6397"/>
                                        </p:tgtEl>
                                        <p:attrNameLst>
                                          <p:attrName>style.visibility</p:attrName>
                                        </p:attrNameLst>
                                      </p:cBhvr>
                                      <p:to>
                                        <p:strVal val="visible"/>
                                      </p:to>
                                    </p:set>
                                    <p:animEffect transition="in" filter="checkerboard(across)">
                                      <p:cBhvr>
                                        <p:cTn id="29" dur="500"/>
                                        <p:tgtEl>
                                          <p:spTgt spid="16397"/>
                                        </p:tgtEl>
                                      </p:cBhvr>
                                    </p:animEffect>
                                  </p:childTnLst>
                                </p:cTn>
                              </p:par>
                              <p:par>
                                <p:cTn id="30" presetID="5" presetClass="entr" presetSubtype="10" fill="hold" nodeType="withEffect">
                                  <p:stCondLst>
                                    <p:cond delay="0"/>
                                  </p:stCondLst>
                                  <p:childTnLst>
                                    <p:set>
                                      <p:cBhvr>
                                        <p:cTn id="31" dur="1" fill="hold">
                                          <p:stCondLst>
                                            <p:cond delay="0"/>
                                          </p:stCondLst>
                                        </p:cTn>
                                        <p:tgtEl>
                                          <p:spTgt spid="38916"/>
                                        </p:tgtEl>
                                        <p:attrNameLst>
                                          <p:attrName>style.visibility</p:attrName>
                                        </p:attrNameLst>
                                      </p:cBhvr>
                                      <p:to>
                                        <p:strVal val="visible"/>
                                      </p:to>
                                    </p:set>
                                    <p:animEffect transition="in" filter="checkerboard(across)">
                                      <p:cBhvr>
                                        <p:cTn id="3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16392" grpId="0" animBg="1"/>
      <p:bldP spid="16393" grpId="0" animBg="1"/>
      <p:bldP spid="16394" grpId="0" animBg="1"/>
      <p:bldP spid="16395" grpId="0"/>
      <p:bldP spid="163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Bean windy(1007)"/>
          <p:cNvPicPr>
            <a:picLocks noChangeAspect="1" noChangeArrowheads="1"/>
          </p:cNvPicPr>
          <p:nvPr/>
        </p:nvPicPr>
        <p:blipFill>
          <a:blip r:embed="rId2"/>
          <a:srcRect/>
          <a:stretch>
            <a:fillRect/>
          </a:stretch>
        </p:blipFill>
        <p:spPr bwMode="auto">
          <a:xfrm>
            <a:off x="4800600" y="685800"/>
            <a:ext cx="3657600" cy="4724400"/>
          </a:xfrm>
          <a:prstGeom prst="rect">
            <a:avLst/>
          </a:prstGeom>
          <a:noFill/>
          <a:ln w="9525">
            <a:noFill/>
            <a:miter lim="800000"/>
            <a:headEnd/>
            <a:tailEnd/>
          </a:ln>
        </p:spPr>
      </p:pic>
      <p:pic>
        <p:nvPicPr>
          <p:cNvPr id="15363" name="Picture 5" descr="Bean windy(1004)"/>
          <p:cNvPicPr>
            <a:picLocks noChangeAspect="1" noChangeArrowheads="1"/>
          </p:cNvPicPr>
          <p:nvPr/>
        </p:nvPicPr>
        <p:blipFill>
          <a:blip r:embed="rId3"/>
          <a:srcRect/>
          <a:stretch>
            <a:fillRect/>
          </a:stretch>
        </p:blipFill>
        <p:spPr bwMode="auto">
          <a:xfrm>
            <a:off x="990600" y="685800"/>
            <a:ext cx="3505200" cy="4724400"/>
          </a:xfrm>
          <a:prstGeom prst="rect">
            <a:avLst/>
          </a:prstGeom>
          <a:noFill/>
          <a:ln w="9525">
            <a:noFill/>
            <a:miter lim="800000"/>
            <a:headEnd/>
            <a:tailEnd/>
          </a:ln>
        </p:spPr>
      </p:pic>
      <p:sp>
        <p:nvSpPr>
          <p:cNvPr id="15364" name="Text Box 6"/>
          <p:cNvSpPr txBox="1">
            <a:spLocks noChangeArrowheads="1"/>
          </p:cNvSpPr>
          <p:nvPr/>
        </p:nvSpPr>
        <p:spPr bwMode="auto">
          <a:xfrm>
            <a:off x="1889125" y="5638800"/>
            <a:ext cx="1263650" cy="461963"/>
          </a:xfrm>
          <a:prstGeom prst="rect">
            <a:avLst/>
          </a:prstGeom>
          <a:noFill/>
          <a:ln w="9525">
            <a:noFill/>
            <a:miter lim="800000"/>
            <a:headEnd/>
            <a:tailEnd/>
          </a:ln>
        </p:spPr>
        <p:txBody>
          <a:bodyPr wrap="none">
            <a:spAutoFit/>
          </a:bodyPr>
          <a:lstStyle/>
          <a:p>
            <a:r>
              <a:rPr lang="en-US" sz="2400" i="1"/>
              <a:t>Hình 8a</a:t>
            </a:r>
          </a:p>
        </p:txBody>
      </p:sp>
      <p:sp>
        <p:nvSpPr>
          <p:cNvPr id="46087" name="Rectangle 7"/>
          <p:cNvSpPr>
            <a:spLocks noChangeArrowheads="1"/>
          </p:cNvSpPr>
          <p:nvPr/>
        </p:nvSpPr>
        <p:spPr bwMode="auto">
          <a:xfrm>
            <a:off x="6102350" y="5643563"/>
            <a:ext cx="1263650" cy="461962"/>
          </a:xfrm>
          <a:prstGeom prst="rect">
            <a:avLst/>
          </a:prstGeom>
          <a:noFill/>
          <a:ln w="9525">
            <a:noFill/>
            <a:miter lim="800000"/>
            <a:headEnd/>
            <a:tailEnd/>
          </a:ln>
        </p:spPr>
        <p:txBody>
          <a:bodyPr wrap="none">
            <a:spAutoFit/>
          </a:bodyPr>
          <a:lstStyle/>
          <a:p>
            <a:r>
              <a:rPr lang="en-US" sz="2400" i="1"/>
              <a:t>Hình 8b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ox(in)">
                                      <p:cBhvr>
                                        <p:cTn id="7" dur="500"/>
                                        <p:tgtEl>
                                          <p:spTgt spid="4608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6087"/>
                                        </p:tgtEl>
                                        <p:attrNameLst>
                                          <p:attrName>style.visibility</p:attrName>
                                        </p:attrNameLst>
                                      </p:cBhvr>
                                      <p:to>
                                        <p:strVal val="visible"/>
                                      </p:to>
                                    </p:set>
                                    <p:animEffect transition="in" filter="box(in)">
                                      <p:cBhvr>
                                        <p:cTn id="10"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E8EDA"/>
            </a:gs>
            <a:gs pos="100000">
              <a:schemeClr val="folHlink"/>
            </a:gs>
          </a:gsLst>
          <a:lin ang="5400000" scaled="1"/>
        </a:gradFill>
        <a:effectLst/>
      </p:bgPr>
    </p:bg>
    <p:spTree>
      <p:nvGrpSpPr>
        <p:cNvPr id="1" name=""/>
        <p:cNvGrpSpPr/>
        <p:nvPr/>
      </p:nvGrpSpPr>
      <p:grpSpPr>
        <a:xfrm>
          <a:off x="0" y="0"/>
          <a:ext cx="0" cy="0"/>
          <a:chOff x="0" y="0"/>
          <a:chExt cx="0" cy="0"/>
        </a:xfrm>
      </p:grpSpPr>
      <p:sp>
        <p:nvSpPr>
          <p:cNvPr id="13334" name="Text Box 22"/>
          <p:cNvSpPr txBox="1">
            <a:spLocks noChangeArrowheads="1"/>
          </p:cNvSpPr>
          <p:nvPr/>
        </p:nvSpPr>
        <p:spPr bwMode="auto">
          <a:xfrm>
            <a:off x="609600" y="533400"/>
            <a:ext cx="8001000" cy="461963"/>
          </a:xfrm>
          <a:prstGeom prst="rect">
            <a:avLst/>
          </a:prstGeom>
          <a:noFill/>
          <a:ln w="9525">
            <a:noFill/>
            <a:miter lim="800000"/>
            <a:headEnd/>
            <a:tailEnd/>
          </a:ln>
        </p:spPr>
        <p:txBody>
          <a:bodyPr>
            <a:spAutoFit/>
          </a:bodyPr>
          <a:lstStyle/>
          <a:p>
            <a:pPr>
              <a:spcBef>
                <a:spcPct val="50000"/>
              </a:spcBef>
            </a:pPr>
            <a:r>
              <a:rPr lang="en-US" sz="2400" b="1"/>
              <a:t>Nêu lại các bước làm lọ hoa gắn tường</a:t>
            </a:r>
          </a:p>
        </p:txBody>
      </p:sp>
      <p:sp>
        <p:nvSpPr>
          <p:cNvPr id="18458" name="Rectangle 26"/>
          <p:cNvSpPr>
            <a:spLocks noChangeArrowheads="1"/>
          </p:cNvSpPr>
          <p:nvPr/>
        </p:nvSpPr>
        <p:spPr bwMode="auto">
          <a:xfrm>
            <a:off x="457200" y="1454150"/>
            <a:ext cx="5562600" cy="830263"/>
          </a:xfrm>
          <a:prstGeom prst="rect">
            <a:avLst/>
          </a:prstGeom>
          <a:noFill/>
          <a:ln w="9525">
            <a:noFill/>
            <a:miter lim="800000"/>
            <a:headEnd/>
            <a:tailEnd/>
          </a:ln>
        </p:spPr>
        <p:txBody>
          <a:bodyPr>
            <a:spAutoFit/>
          </a:bodyPr>
          <a:lstStyle/>
          <a:p>
            <a:pPr>
              <a:spcBef>
                <a:spcPct val="20000"/>
              </a:spcBef>
            </a:pPr>
            <a:r>
              <a:rPr lang="en-US" sz="2400" b="1">
                <a:solidFill>
                  <a:srgbClr val="FF3300"/>
                </a:solidFill>
              </a:rPr>
              <a:t>Bước 1</a:t>
            </a:r>
            <a:r>
              <a:rPr lang="en-US" sz="2400" b="1">
                <a:solidFill>
                  <a:srgbClr val="FF0066"/>
                </a:solidFill>
              </a:rPr>
              <a:t>:</a:t>
            </a:r>
            <a:r>
              <a:rPr lang="en-US" sz="2400" b="1">
                <a:solidFill>
                  <a:srgbClr val="3366FF"/>
                </a:solidFill>
              </a:rPr>
              <a:t> </a:t>
            </a:r>
            <a:r>
              <a:rPr lang="en-US" sz="2400" b="1">
                <a:solidFill>
                  <a:srgbClr val="0033CC"/>
                </a:solidFill>
              </a:rPr>
              <a:t>Gấp phần giấy làm đế lọ hoa và gấp các nếp gấp cách đều</a:t>
            </a:r>
          </a:p>
        </p:txBody>
      </p:sp>
      <p:sp>
        <p:nvSpPr>
          <p:cNvPr id="25602" name="Rectangle 2"/>
          <p:cNvSpPr>
            <a:spLocks noChangeArrowheads="1"/>
          </p:cNvSpPr>
          <p:nvPr/>
        </p:nvSpPr>
        <p:spPr bwMode="auto">
          <a:xfrm>
            <a:off x="0" y="4224338"/>
            <a:ext cx="6400800" cy="652462"/>
          </a:xfrm>
          <a:prstGeom prst="rect">
            <a:avLst/>
          </a:prstGeom>
          <a:noFill/>
          <a:ln w="9525">
            <a:noFill/>
            <a:miter lim="800000"/>
            <a:headEnd/>
            <a:tailEnd/>
          </a:ln>
        </p:spPr>
        <p:txBody>
          <a:bodyPr anchor="b"/>
          <a:lstStyle/>
          <a:p>
            <a:pPr algn="ctr"/>
            <a:r>
              <a:rPr lang="en-US" sz="2400">
                <a:solidFill>
                  <a:srgbClr val="FF3300"/>
                </a:solidFill>
              </a:rPr>
              <a:t>Bước 3:</a:t>
            </a:r>
            <a:r>
              <a:rPr lang="en-US" sz="2400">
                <a:solidFill>
                  <a:schemeClr val="tx2"/>
                </a:solidFill>
              </a:rPr>
              <a:t> </a:t>
            </a:r>
            <a:r>
              <a:rPr lang="en-US" sz="2400" b="1">
                <a:solidFill>
                  <a:srgbClr val="0000FF"/>
                </a:solidFill>
              </a:rPr>
              <a:t>Làm thành lọ hoa gắn tường</a:t>
            </a:r>
          </a:p>
        </p:txBody>
      </p:sp>
      <p:sp>
        <p:nvSpPr>
          <p:cNvPr id="31746" name="Rectangle 2"/>
          <p:cNvSpPr>
            <a:spLocks noChangeArrowheads="1"/>
          </p:cNvSpPr>
          <p:nvPr/>
        </p:nvSpPr>
        <p:spPr bwMode="auto">
          <a:xfrm>
            <a:off x="304800" y="3155950"/>
            <a:ext cx="5181600" cy="869950"/>
          </a:xfrm>
          <a:prstGeom prst="rect">
            <a:avLst/>
          </a:prstGeom>
          <a:noFill/>
          <a:ln w="9525">
            <a:noFill/>
            <a:miter lim="800000"/>
            <a:headEnd/>
            <a:tailEnd/>
          </a:ln>
        </p:spPr>
        <p:txBody>
          <a:bodyPr anchor="b"/>
          <a:lstStyle/>
          <a:p>
            <a:pPr algn="ctr"/>
            <a:r>
              <a:rPr lang="en-US" sz="2400">
                <a:solidFill>
                  <a:srgbClr val="FF3300"/>
                </a:solidFill>
              </a:rPr>
              <a:t>Bước 2</a:t>
            </a:r>
            <a:r>
              <a:rPr lang="en-US" sz="2400">
                <a:solidFill>
                  <a:srgbClr val="FF0000"/>
                </a:solidFill>
              </a:rPr>
              <a:t>:</a:t>
            </a:r>
            <a:r>
              <a:rPr lang="en-US" sz="2400">
                <a:solidFill>
                  <a:srgbClr val="3366FF"/>
                </a:solidFill>
              </a:rPr>
              <a:t> </a:t>
            </a:r>
            <a:r>
              <a:rPr lang="en-US" sz="2400" b="1">
                <a:solidFill>
                  <a:srgbClr val="0000FF"/>
                </a:solidFill>
              </a:rPr>
              <a:t>Tách phần gấp đế lọ hoa ra khỏi các nếp gấp làm thân lọ hoa</a:t>
            </a:r>
          </a:p>
        </p:txBody>
      </p:sp>
      <p:pic>
        <p:nvPicPr>
          <p:cNvPr id="18461" name="Picture 29" descr="Bean windy(1007)"/>
          <p:cNvPicPr>
            <a:picLocks noChangeAspect="1" noChangeArrowheads="1"/>
          </p:cNvPicPr>
          <p:nvPr/>
        </p:nvPicPr>
        <p:blipFill>
          <a:blip r:embed="rId2"/>
          <a:srcRect/>
          <a:stretch>
            <a:fillRect/>
          </a:stretch>
        </p:blipFill>
        <p:spPr bwMode="auto">
          <a:xfrm>
            <a:off x="6096000" y="1447800"/>
            <a:ext cx="28956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3334">
                                            <p:txEl>
                                              <p:pRg st="0" end="0"/>
                                            </p:txEl>
                                          </p:spTgt>
                                        </p:tgtEl>
                                        <p:attrNameLst>
                                          <p:attrName>style.visibility</p:attrName>
                                        </p:attrNameLst>
                                      </p:cBhvr>
                                      <p:to>
                                        <p:strVal val="visible"/>
                                      </p:to>
                                    </p:set>
                                    <p:animEffect transition="in" filter="plus(in)">
                                      <p:cBhvr>
                                        <p:cTn id="7" dur="500"/>
                                        <p:tgtEl>
                                          <p:spTgt spid="133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61"/>
                                        </p:tgtEl>
                                        <p:attrNameLst>
                                          <p:attrName>style.visibility</p:attrName>
                                        </p:attrNameLst>
                                      </p:cBhvr>
                                      <p:to>
                                        <p:strVal val="visible"/>
                                      </p:to>
                                    </p:set>
                                    <p:animEffect transition="in" filter="box(in)">
                                      <p:cBhvr>
                                        <p:cTn id="12" dur="500"/>
                                        <p:tgtEl>
                                          <p:spTgt spid="184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58"/>
                                        </p:tgtEl>
                                        <p:attrNameLst>
                                          <p:attrName>style.visibility</p:attrName>
                                        </p:attrNameLst>
                                      </p:cBhvr>
                                      <p:to>
                                        <p:strVal val="visible"/>
                                      </p:to>
                                    </p:set>
                                    <p:animEffect transition="in" filter="checkerboard(across)">
                                      <p:cBhvr>
                                        <p:cTn id="17" dur="500"/>
                                        <p:tgtEl>
                                          <p:spTgt spid="184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box(in)">
                                      <p:cBhvr>
                                        <p:cTn id="22" dur="500"/>
                                        <p:tgtEl>
                                          <p:spTgt spid="317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5602"/>
                                        </p:tgtEl>
                                        <p:attrNameLst>
                                          <p:attrName>style.visibility</p:attrName>
                                        </p:attrNameLst>
                                      </p:cBhvr>
                                      <p:to>
                                        <p:strVal val="visible"/>
                                      </p:to>
                                    </p:set>
                                    <p:animEffect transition="in" filter="diamond(in)">
                                      <p:cBhvr>
                                        <p:cTn id="2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8" grpId="0"/>
      <p:bldP spid="25602" grpId="0"/>
      <p:bldP spid="317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2362200" y="1447800"/>
            <a:ext cx="5486400" cy="3124200"/>
          </a:xfrm>
        </p:spPr>
        <p:txBody>
          <a:bodyPr/>
          <a:lstStyle/>
          <a:p>
            <a:pPr eaLnBrk="1" hangingPunct="1">
              <a:buFontTx/>
              <a:buNone/>
            </a:pPr>
            <a:r>
              <a:rPr lang="en-US" smtClean="0">
                <a:solidFill>
                  <a:schemeClr val="accent2"/>
                </a:solidFill>
              </a:rPr>
              <a:t>          </a:t>
            </a:r>
            <a:r>
              <a:rPr lang="en-US" b="1" i="1" smtClean="0">
                <a:solidFill>
                  <a:srgbClr val="003300"/>
                </a:solidFill>
              </a:rPr>
              <a:t>Chuẩn bị bài sau:</a:t>
            </a:r>
          </a:p>
          <a:p>
            <a:pPr eaLnBrk="1" hangingPunct="1"/>
            <a:r>
              <a:rPr lang="en-US" smtClean="0">
                <a:solidFill>
                  <a:schemeClr val="accent2"/>
                </a:solidFill>
              </a:rPr>
              <a:t>Giấy thủ công</a:t>
            </a:r>
          </a:p>
          <a:p>
            <a:pPr eaLnBrk="1" hangingPunct="1"/>
            <a:r>
              <a:rPr lang="en-US" smtClean="0">
                <a:solidFill>
                  <a:schemeClr val="accent2"/>
                </a:solidFill>
              </a:rPr>
              <a:t>Tờ bìa cứng khổ A4</a:t>
            </a:r>
          </a:p>
          <a:p>
            <a:pPr eaLnBrk="1" hangingPunct="1"/>
            <a:r>
              <a:rPr lang="en-US" smtClean="0">
                <a:solidFill>
                  <a:schemeClr val="accent2"/>
                </a:solidFill>
              </a:rPr>
              <a:t>Hồ dán </a:t>
            </a:r>
          </a:p>
          <a:p>
            <a:pPr eaLnBrk="1" hangingPunct="1"/>
            <a:r>
              <a:rPr lang="en-US" smtClean="0">
                <a:solidFill>
                  <a:schemeClr val="accent2"/>
                </a:solidFill>
              </a:rPr>
              <a:t>Bút màu</a:t>
            </a:r>
          </a:p>
          <a:p>
            <a:pPr eaLnBrk="1" hangingPunct="1"/>
            <a:r>
              <a:rPr lang="en-US" smtClean="0">
                <a:solidFill>
                  <a:schemeClr val="accent2"/>
                </a:solidFill>
              </a:rPr>
              <a:t>Kéo thủ công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2362200" y="990600"/>
            <a:ext cx="5486400" cy="3124200"/>
          </a:xfrm>
        </p:spPr>
        <p:txBody>
          <a:bodyPr/>
          <a:lstStyle/>
          <a:p>
            <a:pPr eaLnBrk="1" hangingPunct="1">
              <a:buFontTx/>
              <a:buNone/>
            </a:pPr>
            <a:r>
              <a:rPr lang="en-US" smtClean="0">
                <a:solidFill>
                  <a:schemeClr val="accent2"/>
                </a:solidFill>
              </a:rPr>
              <a:t>     </a:t>
            </a:r>
            <a:r>
              <a:rPr lang="en-US" b="1" i="1" smtClean="0"/>
              <a:t>Kiểm tra sự chuẩn bị:</a:t>
            </a:r>
          </a:p>
          <a:p>
            <a:pPr eaLnBrk="1" hangingPunct="1"/>
            <a:r>
              <a:rPr lang="en-US" smtClean="0">
                <a:solidFill>
                  <a:schemeClr val="accent2"/>
                </a:solidFill>
              </a:rPr>
              <a:t>Giấy thủ công</a:t>
            </a:r>
          </a:p>
          <a:p>
            <a:pPr eaLnBrk="1" hangingPunct="1"/>
            <a:r>
              <a:rPr lang="en-US" smtClean="0">
                <a:solidFill>
                  <a:schemeClr val="accent2"/>
                </a:solidFill>
              </a:rPr>
              <a:t>Giấy nháp</a:t>
            </a:r>
          </a:p>
          <a:p>
            <a:pPr eaLnBrk="1" hangingPunct="1"/>
            <a:r>
              <a:rPr lang="en-US" smtClean="0">
                <a:solidFill>
                  <a:schemeClr val="accent2"/>
                </a:solidFill>
              </a:rPr>
              <a:t>Tờ bìa cứng khổ A4</a:t>
            </a:r>
          </a:p>
          <a:p>
            <a:pPr eaLnBrk="1" hangingPunct="1"/>
            <a:r>
              <a:rPr lang="en-US" smtClean="0">
                <a:solidFill>
                  <a:schemeClr val="accent2"/>
                </a:solidFill>
              </a:rPr>
              <a:t>Hồ dán </a:t>
            </a:r>
          </a:p>
          <a:p>
            <a:pPr eaLnBrk="1" hangingPunct="1"/>
            <a:r>
              <a:rPr lang="en-US" smtClean="0">
                <a:solidFill>
                  <a:schemeClr val="accent2"/>
                </a:solidFill>
              </a:rPr>
              <a:t>Bút màu</a:t>
            </a:r>
          </a:p>
          <a:p>
            <a:pPr eaLnBrk="1" hangingPunct="1"/>
            <a:r>
              <a:rPr lang="en-US" smtClean="0">
                <a:solidFill>
                  <a:schemeClr val="accent2"/>
                </a:solidFill>
              </a:rPr>
              <a:t>Kéo thủ công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14uvsyd"/>
          <p:cNvPicPr>
            <a:picLocks noChangeAspect="1" noChangeArrowheads="1"/>
          </p:cNvPicPr>
          <p:nvPr/>
        </p:nvPicPr>
        <p:blipFill>
          <a:blip r:embed="rId2"/>
          <a:srcRect/>
          <a:stretch>
            <a:fillRect/>
          </a:stretch>
        </p:blipFill>
        <p:spPr bwMode="auto">
          <a:xfrm>
            <a:off x="304800" y="228600"/>
            <a:ext cx="3962400" cy="2590800"/>
          </a:xfrm>
          <a:prstGeom prst="rect">
            <a:avLst/>
          </a:prstGeom>
          <a:noFill/>
          <a:ln w="9525">
            <a:noFill/>
            <a:miter lim="800000"/>
            <a:headEnd/>
            <a:tailEnd/>
          </a:ln>
        </p:spPr>
      </p:pic>
      <p:pic>
        <p:nvPicPr>
          <p:cNvPr id="4099" name="Picture 6" descr="15085_lo_hoa_doc_dao_va_pha_cach_5"/>
          <p:cNvPicPr>
            <a:picLocks noChangeAspect="1" noChangeArrowheads="1"/>
          </p:cNvPicPr>
          <p:nvPr/>
        </p:nvPicPr>
        <p:blipFill>
          <a:blip r:embed="rId3"/>
          <a:srcRect/>
          <a:stretch>
            <a:fillRect/>
          </a:stretch>
        </p:blipFill>
        <p:spPr bwMode="auto">
          <a:xfrm>
            <a:off x="5029200" y="0"/>
            <a:ext cx="3581400" cy="2590800"/>
          </a:xfrm>
          <a:prstGeom prst="rect">
            <a:avLst/>
          </a:prstGeom>
          <a:noFill/>
          <a:ln w="9525">
            <a:noFill/>
            <a:miter lim="800000"/>
            <a:headEnd/>
            <a:tailEnd/>
          </a:ln>
        </p:spPr>
      </p:pic>
      <p:pic>
        <p:nvPicPr>
          <p:cNvPr id="4100" name="Picture 7" descr="lo-hoa-dep"/>
          <p:cNvPicPr>
            <a:picLocks noChangeAspect="1" noChangeArrowheads="1"/>
          </p:cNvPicPr>
          <p:nvPr/>
        </p:nvPicPr>
        <p:blipFill>
          <a:blip r:embed="rId4"/>
          <a:srcRect/>
          <a:stretch>
            <a:fillRect/>
          </a:stretch>
        </p:blipFill>
        <p:spPr bwMode="auto">
          <a:xfrm>
            <a:off x="5105400" y="2895600"/>
            <a:ext cx="3733800" cy="2286000"/>
          </a:xfrm>
          <a:prstGeom prst="rect">
            <a:avLst/>
          </a:prstGeom>
          <a:noFill/>
          <a:ln w="9525">
            <a:noFill/>
            <a:miter lim="800000"/>
            <a:headEnd/>
            <a:tailEnd/>
          </a:ln>
        </p:spPr>
      </p:pic>
      <p:pic>
        <p:nvPicPr>
          <p:cNvPr id="4101" name="Picture 9" descr="Yahoo (81)"/>
          <p:cNvPicPr>
            <a:picLocks noChangeAspect="1" noChangeArrowheads="1" noCrop="1"/>
          </p:cNvPicPr>
          <p:nvPr/>
        </p:nvPicPr>
        <p:blipFill>
          <a:blip r:embed="rId5"/>
          <a:srcRect/>
          <a:stretch>
            <a:fillRect/>
          </a:stretch>
        </p:blipFill>
        <p:spPr bwMode="auto">
          <a:xfrm>
            <a:off x="7924800" y="152400"/>
            <a:ext cx="1047750" cy="1047750"/>
          </a:xfrm>
          <a:prstGeom prst="rect">
            <a:avLst/>
          </a:prstGeom>
          <a:noFill/>
          <a:ln w="9525">
            <a:noFill/>
            <a:miter lim="800000"/>
            <a:headEnd/>
            <a:tailEnd/>
          </a:ln>
        </p:spPr>
      </p:pic>
      <p:grpSp>
        <p:nvGrpSpPr>
          <p:cNvPr id="4102" name="Group 11"/>
          <p:cNvGrpSpPr>
            <a:grpSpLocks/>
          </p:cNvGrpSpPr>
          <p:nvPr/>
        </p:nvGrpSpPr>
        <p:grpSpPr bwMode="auto">
          <a:xfrm>
            <a:off x="304800" y="2667000"/>
            <a:ext cx="4267200" cy="2971800"/>
            <a:chOff x="0" y="2208"/>
            <a:chExt cx="2832" cy="2112"/>
          </a:xfrm>
        </p:grpSpPr>
        <p:pic>
          <p:nvPicPr>
            <p:cNvPr id="4107" name="Picture 8" descr="4419749406_7c43e287fd"/>
            <p:cNvPicPr>
              <a:picLocks noChangeAspect="1" noChangeArrowheads="1"/>
            </p:cNvPicPr>
            <p:nvPr/>
          </p:nvPicPr>
          <p:blipFill>
            <a:blip r:embed="rId6"/>
            <a:srcRect/>
            <a:stretch>
              <a:fillRect/>
            </a:stretch>
          </p:blipFill>
          <p:spPr bwMode="auto">
            <a:xfrm>
              <a:off x="0" y="2208"/>
              <a:ext cx="2832" cy="2112"/>
            </a:xfrm>
            <a:prstGeom prst="rect">
              <a:avLst/>
            </a:prstGeom>
            <a:noFill/>
            <a:ln w="9525">
              <a:noFill/>
              <a:miter lim="800000"/>
              <a:headEnd/>
              <a:tailEnd/>
            </a:ln>
          </p:spPr>
        </p:pic>
        <p:sp>
          <p:nvSpPr>
            <p:cNvPr id="4108" name="Oval 10"/>
            <p:cNvSpPr>
              <a:spLocks noChangeArrowheads="1"/>
            </p:cNvSpPr>
            <p:nvPr/>
          </p:nvSpPr>
          <p:spPr bwMode="auto">
            <a:xfrm>
              <a:off x="960" y="3408"/>
              <a:ext cx="720" cy="624"/>
            </a:xfrm>
            <a:prstGeom prst="ellipse">
              <a:avLst/>
            </a:prstGeom>
            <a:solidFill>
              <a:schemeClr val="accent1"/>
            </a:solidFill>
            <a:ln w="9525">
              <a:noFill/>
              <a:round/>
              <a:headEnd/>
              <a:tailEnd/>
            </a:ln>
          </p:spPr>
          <p:txBody>
            <a:bodyPr wrap="none" anchor="ctr"/>
            <a:lstStyle/>
            <a:p>
              <a:endParaRPr lang="en-US"/>
            </a:p>
          </p:txBody>
        </p:sp>
      </p:grpSp>
      <p:sp>
        <p:nvSpPr>
          <p:cNvPr id="7182" name="Text Box 14"/>
          <p:cNvSpPr txBox="1">
            <a:spLocks noChangeArrowheads="1"/>
          </p:cNvSpPr>
          <p:nvPr/>
        </p:nvSpPr>
        <p:spPr bwMode="auto">
          <a:xfrm>
            <a:off x="228600" y="5638800"/>
            <a:ext cx="4191000" cy="830263"/>
          </a:xfrm>
          <a:prstGeom prst="rect">
            <a:avLst/>
          </a:prstGeom>
          <a:noFill/>
          <a:ln w="9525">
            <a:noFill/>
            <a:miter lim="800000"/>
            <a:headEnd/>
            <a:tailEnd/>
          </a:ln>
        </p:spPr>
        <p:txBody>
          <a:bodyPr>
            <a:spAutoFit/>
          </a:bodyPr>
          <a:lstStyle/>
          <a:p>
            <a:r>
              <a:rPr lang="en-US" sz="2400"/>
              <a:t>- Các lọ hoa thật được làm bằng chất liệu gì?</a:t>
            </a:r>
          </a:p>
        </p:txBody>
      </p:sp>
      <p:sp>
        <p:nvSpPr>
          <p:cNvPr id="7183" name="Text Box 15"/>
          <p:cNvSpPr txBox="1">
            <a:spLocks noChangeArrowheads="1"/>
          </p:cNvSpPr>
          <p:nvPr/>
        </p:nvSpPr>
        <p:spPr bwMode="auto">
          <a:xfrm>
            <a:off x="4343400" y="5334000"/>
            <a:ext cx="4953000" cy="1200150"/>
          </a:xfrm>
          <a:prstGeom prst="rect">
            <a:avLst/>
          </a:prstGeom>
          <a:noFill/>
          <a:ln w="9525">
            <a:noFill/>
            <a:miter lim="800000"/>
            <a:headEnd/>
            <a:tailEnd/>
          </a:ln>
        </p:spPr>
        <p:txBody>
          <a:bodyPr>
            <a:spAutoFit/>
          </a:bodyPr>
          <a:lstStyle/>
          <a:p>
            <a:r>
              <a:rPr lang="en-US" sz="2400"/>
              <a:t>- Các lọ hoa thật được làm bằng rất nhiều chất liệu như: gốm, sứ, thủy tinh, …</a:t>
            </a:r>
          </a:p>
        </p:txBody>
      </p:sp>
      <p:sp>
        <p:nvSpPr>
          <p:cNvPr id="7184" name="Rectangle 16"/>
          <p:cNvSpPr>
            <a:spLocks noChangeArrowheads="1"/>
          </p:cNvSpPr>
          <p:nvPr/>
        </p:nvSpPr>
        <p:spPr bwMode="auto">
          <a:xfrm>
            <a:off x="228600" y="5486400"/>
            <a:ext cx="3505200" cy="1200150"/>
          </a:xfrm>
          <a:prstGeom prst="rect">
            <a:avLst/>
          </a:prstGeom>
          <a:noFill/>
          <a:ln w="9525">
            <a:noFill/>
            <a:miter lim="800000"/>
            <a:headEnd/>
            <a:tailEnd/>
          </a:ln>
        </p:spPr>
        <p:txBody>
          <a:bodyPr>
            <a:spAutoFit/>
          </a:bodyPr>
          <a:lstStyle/>
          <a:p>
            <a:pPr>
              <a:buFontTx/>
              <a:buChar char="-"/>
            </a:pPr>
            <a:r>
              <a:rPr lang="en-US" sz="2400"/>
              <a:t> Các lọ hoa thật có hình dáng, màu sắc như thế nào?  </a:t>
            </a:r>
          </a:p>
        </p:txBody>
      </p:sp>
      <p:sp>
        <p:nvSpPr>
          <p:cNvPr id="7185" name="Rectangle 17"/>
          <p:cNvSpPr>
            <a:spLocks noChangeArrowheads="1"/>
          </p:cNvSpPr>
          <p:nvPr/>
        </p:nvSpPr>
        <p:spPr bwMode="auto">
          <a:xfrm>
            <a:off x="4495800" y="5410200"/>
            <a:ext cx="4419600" cy="1200150"/>
          </a:xfrm>
          <a:prstGeom prst="rect">
            <a:avLst/>
          </a:prstGeom>
          <a:noFill/>
          <a:ln w="9525">
            <a:noFill/>
            <a:miter lim="800000"/>
            <a:headEnd/>
            <a:tailEnd/>
          </a:ln>
        </p:spPr>
        <p:txBody>
          <a:bodyPr>
            <a:spAutoFit/>
          </a:bodyPr>
          <a:lstStyle/>
          <a:p>
            <a:pPr>
              <a:buFontTx/>
              <a:buChar char="-"/>
            </a:pPr>
            <a:r>
              <a:rPr lang="en-US" sz="2400"/>
              <a:t> Các lọ hoa thật có hình </a:t>
            </a:r>
          </a:p>
          <a:p>
            <a:r>
              <a:rPr lang="en-US" sz="2400"/>
              <a:t>dáng, màu sắc rất đa dạng, phong phú?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ox(in)">
                                      <p:cBhvr>
                                        <p:cTn id="7" dur="500"/>
                                        <p:tgtEl>
                                          <p:spTgt spid="7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83"/>
                                        </p:tgtEl>
                                        <p:attrNameLst>
                                          <p:attrName>style.visibility</p:attrName>
                                        </p:attrNameLst>
                                      </p:cBhvr>
                                      <p:to>
                                        <p:strVal val="visible"/>
                                      </p:to>
                                    </p:set>
                                    <p:animEffect transition="in" filter="blinds(horizontal)">
                                      <p:cBhvr>
                                        <p:cTn id="12" dur="500"/>
                                        <p:tgtEl>
                                          <p:spTgt spid="71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7182"/>
                                        </p:tgtEl>
                                      </p:cBhvr>
                                    </p:animEffect>
                                    <p:set>
                                      <p:cBhvr>
                                        <p:cTn id="17" dur="1" fill="hold">
                                          <p:stCondLst>
                                            <p:cond delay="499"/>
                                          </p:stCondLst>
                                        </p:cTn>
                                        <p:tgtEl>
                                          <p:spTgt spid="7182"/>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7183"/>
                                        </p:tgtEl>
                                      </p:cBhvr>
                                    </p:animEffect>
                                    <p:set>
                                      <p:cBhvr>
                                        <p:cTn id="20" dur="1" fill="hold">
                                          <p:stCondLst>
                                            <p:cond delay="499"/>
                                          </p:stCondLst>
                                        </p:cTn>
                                        <p:tgtEl>
                                          <p:spTgt spid="718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184"/>
                                        </p:tgtEl>
                                        <p:attrNameLst>
                                          <p:attrName>style.visibility</p:attrName>
                                        </p:attrNameLst>
                                      </p:cBhvr>
                                      <p:to>
                                        <p:strVal val="visible"/>
                                      </p:to>
                                    </p:set>
                                    <p:animEffect transition="in" filter="checkerboard(across)">
                                      <p:cBhvr>
                                        <p:cTn id="25" dur="500"/>
                                        <p:tgtEl>
                                          <p:spTgt spid="718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7185"/>
                                        </p:tgtEl>
                                        <p:attrNameLst>
                                          <p:attrName>style.visibility</p:attrName>
                                        </p:attrNameLst>
                                      </p:cBhvr>
                                      <p:to>
                                        <p:strVal val="visible"/>
                                      </p:to>
                                    </p:set>
                                    <p:animEffect transition="in" filter="box(in)">
                                      <p:cBhvr>
                                        <p:cTn id="30"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7182" grpId="1"/>
      <p:bldP spid="7183" grpId="0"/>
      <p:bldP spid="7183" grpId="1"/>
      <p:bldP spid="7184" grpId="0"/>
      <p:bldP spid="71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819400" y="1384300"/>
            <a:ext cx="3962400" cy="457200"/>
          </a:xfrm>
        </p:spPr>
        <p:txBody>
          <a:bodyPr anchor="b"/>
          <a:lstStyle/>
          <a:p>
            <a:pPr eaLnBrk="1" hangingPunct="1"/>
            <a:r>
              <a:rPr lang="en-US" sz="3200" b="1" i="1" smtClean="0">
                <a:solidFill>
                  <a:schemeClr val="tx1"/>
                </a:solidFill>
              </a:rPr>
              <a:t>Thủ công</a:t>
            </a:r>
            <a:endParaRPr lang="en-US" sz="3200" b="1" i="1" smtClean="0">
              <a:solidFill>
                <a:srgbClr val="FF0066"/>
              </a:solidFill>
            </a:endParaRPr>
          </a:p>
        </p:txBody>
      </p:sp>
      <p:pic>
        <p:nvPicPr>
          <p:cNvPr id="5123" name="Picture 4" descr="Yahoo (37)"/>
          <p:cNvPicPr>
            <a:picLocks noChangeAspect="1" noChangeArrowheads="1" noCrop="1"/>
          </p:cNvPicPr>
          <p:nvPr/>
        </p:nvPicPr>
        <p:blipFill>
          <a:blip r:embed="rId2"/>
          <a:srcRect/>
          <a:stretch>
            <a:fillRect/>
          </a:stretch>
        </p:blipFill>
        <p:spPr bwMode="auto">
          <a:xfrm>
            <a:off x="609600" y="5715000"/>
            <a:ext cx="952500" cy="800100"/>
          </a:xfrm>
          <a:prstGeom prst="rect">
            <a:avLst/>
          </a:prstGeom>
          <a:noFill/>
          <a:ln w="9525">
            <a:noFill/>
            <a:miter lim="800000"/>
            <a:headEnd/>
            <a:tailEnd/>
          </a:ln>
        </p:spPr>
      </p:pic>
      <p:pic>
        <p:nvPicPr>
          <p:cNvPr id="5124" name="Picture 5" descr="Yahoo (37)"/>
          <p:cNvPicPr>
            <a:picLocks noChangeAspect="1" noChangeArrowheads="1" noCrop="1"/>
          </p:cNvPicPr>
          <p:nvPr/>
        </p:nvPicPr>
        <p:blipFill>
          <a:blip r:embed="rId2"/>
          <a:srcRect/>
          <a:stretch>
            <a:fillRect/>
          </a:stretch>
        </p:blipFill>
        <p:spPr bwMode="auto">
          <a:xfrm>
            <a:off x="1828800" y="5715000"/>
            <a:ext cx="952500" cy="800100"/>
          </a:xfrm>
          <a:prstGeom prst="rect">
            <a:avLst/>
          </a:prstGeom>
          <a:noFill/>
          <a:ln w="9525">
            <a:noFill/>
            <a:miter lim="800000"/>
            <a:headEnd/>
            <a:tailEnd/>
          </a:ln>
        </p:spPr>
      </p:pic>
      <p:pic>
        <p:nvPicPr>
          <p:cNvPr id="5125" name="Picture 6" descr="Yahoo (37)"/>
          <p:cNvPicPr>
            <a:picLocks noChangeAspect="1" noChangeArrowheads="1" noCrop="1"/>
          </p:cNvPicPr>
          <p:nvPr/>
        </p:nvPicPr>
        <p:blipFill>
          <a:blip r:embed="rId2"/>
          <a:srcRect/>
          <a:stretch>
            <a:fillRect/>
          </a:stretch>
        </p:blipFill>
        <p:spPr bwMode="auto">
          <a:xfrm>
            <a:off x="609600" y="4724400"/>
            <a:ext cx="952500" cy="800100"/>
          </a:xfrm>
          <a:prstGeom prst="rect">
            <a:avLst/>
          </a:prstGeom>
          <a:noFill/>
          <a:ln w="9525">
            <a:noFill/>
            <a:miter lim="800000"/>
            <a:headEnd/>
            <a:tailEnd/>
          </a:ln>
        </p:spPr>
      </p:pic>
      <p:sp>
        <p:nvSpPr>
          <p:cNvPr id="5126" name="Text Box 7"/>
          <p:cNvSpPr txBox="1">
            <a:spLocks noChangeArrowheads="1"/>
          </p:cNvSpPr>
          <p:nvPr/>
        </p:nvSpPr>
        <p:spPr bwMode="auto">
          <a:xfrm>
            <a:off x="1447800" y="1860550"/>
            <a:ext cx="6862763" cy="584200"/>
          </a:xfrm>
          <a:prstGeom prst="rect">
            <a:avLst/>
          </a:prstGeom>
          <a:noFill/>
          <a:ln w="9525">
            <a:noFill/>
            <a:miter lim="800000"/>
            <a:headEnd/>
            <a:tailEnd/>
          </a:ln>
        </p:spPr>
        <p:txBody>
          <a:bodyPr wrap="none">
            <a:spAutoFit/>
          </a:bodyPr>
          <a:lstStyle/>
          <a:p>
            <a:r>
              <a:rPr lang="en-US" sz="3200"/>
              <a:t>Bài 16: </a:t>
            </a:r>
            <a:r>
              <a:rPr lang="en-US" sz="3200" i="1">
                <a:solidFill>
                  <a:srgbClr val="FF0000"/>
                </a:solidFill>
              </a:rPr>
              <a:t>Làm lọ hoa gắn tường</a:t>
            </a:r>
            <a:r>
              <a:rPr lang="en-US" sz="3200"/>
              <a:t> (tiết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828800" y="1143000"/>
            <a:ext cx="4343400" cy="457200"/>
          </a:xfrm>
          <a:prstGeom prst="rect">
            <a:avLst/>
          </a:prstGeom>
          <a:noFill/>
          <a:ln w="9525">
            <a:noFill/>
            <a:miter lim="800000"/>
            <a:headEnd/>
            <a:tailEnd/>
          </a:ln>
        </p:spPr>
        <p:txBody>
          <a:bodyPr anchor="b"/>
          <a:lstStyle/>
          <a:p>
            <a:pPr algn="ctr"/>
            <a:r>
              <a:rPr lang="en-US" sz="2800" b="1"/>
              <a:t>     Làm việc theo căp:</a:t>
            </a:r>
            <a:br>
              <a:rPr lang="en-US" sz="2800" b="1"/>
            </a:br>
            <a:r>
              <a:rPr lang="en-US" sz="2800" b="1"/>
              <a:t>Quan sát và nhận xét:</a:t>
            </a:r>
          </a:p>
        </p:txBody>
      </p:sp>
      <p:sp>
        <p:nvSpPr>
          <p:cNvPr id="6147" name="Rectangle 3"/>
          <p:cNvSpPr>
            <a:spLocks noChangeArrowheads="1"/>
          </p:cNvSpPr>
          <p:nvPr/>
        </p:nvSpPr>
        <p:spPr bwMode="auto">
          <a:xfrm>
            <a:off x="838200" y="4343400"/>
            <a:ext cx="4267200" cy="685800"/>
          </a:xfrm>
          <a:prstGeom prst="rect">
            <a:avLst/>
          </a:prstGeom>
          <a:noFill/>
          <a:ln w="9525">
            <a:noFill/>
            <a:miter lim="800000"/>
            <a:headEnd/>
            <a:tailEnd/>
          </a:ln>
        </p:spPr>
        <p:txBody>
          <a:bodyPr/>
          <a:lstStyle/>
          <a:p>
            <a:pPr marL="609600" indent="-609600" algn="just">
              <a:lnSpc>
                <a:spcPct val="90000"/>
              </a:lnSpc>
              <a:spcBef>
                <a:spcPct val="20000"/>
              </a:spcBef>
            </a:pPr>
            <a:r>
              <a:rPr lang="en-US" sz="2800" b="1">
                <a:solidFill>
                  <a:srgbClr val="FF3300"/>
                </a:solidFill>
              </a:rPr>
              <a:t>3. Phần đế và đáy của </a:t>
            </a:r>
          </a:p>
          <a:p>
            <a:pPr marL="609600" indent="-609600" algn="just">
              <a:lnSpc>
                <a:spcPct val="90000"/>
              </a:lnSpc>
              <a:spcBef>
                <a:spcPct val="20000"/>
              </a:spcBef>
            </a:pPr>
            <a:r>
              <a:rPr lang="en-US" sz="2800" b="1">
                <a:solidFill>
                  <a:srgbClr val="FF3300"/>
                </a:solidFill>
              </a:rPr>
              <a:t>lọ hoa được làm như </a:t>
            </a:r>
          </a:p>
          <a:p>
            <a:pPr marL="609600" indent="-609600" algn="just">
              <a:lnSpc>
                <a:spcPct val="90000"/>
              </a:lnSpc>
              <a:spcBef>
                <a:spcPct val="20000"/>
              </a:spcBef>
            </a:pPr>
            <a:r>
              <a:rPr lang="en-US" sz="2800" b="1">
                <a:solidFill>
                  <a:srgbClr val="FF3300"/>
                </a:solidFill>
              </a:rPr>
              <a:t>thế nào?</a:t>
            </a:r>
          </a:p>
        </p:txBody>
      </p:sp>
      <p:sp>
        <p:nvSpPr>
          <p:cNvPr id="6148" name="Text Box 6"/>
          <p:cNvSpPr txBox="1">
            <a:spLocks noChangeArrowheads="1"/>
          </p:cNvSpPr>
          <p:nvPr/>
        </p:nvSpPr>
        <p:spPr bwMode="auto">
          <a:xfrm>
            <a:off x="914400" y="1844675"/>
            <a:ext cx="4038600" cy="946150"/>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1. Tờ giấy gấp lọ hoa có hình gì?</a:t>
            </a:r>
          </a:p>
        </p:txBody>
      </p:sp>
      <p:sp>
        <p:nvSpPr>
          <p:cNvPr id="6149" name="Text Box 7"/>
          <p:cNvSpPr txBox="1">
            <a:spLocks noChangeArrowheads="1"/>
          </p:cNvSpPr>
          <p:nvPr/>
        </p:nvSpPr>
        <p:spPr bwMode="auto">
          <a:xfrm>
            <a:off x="838200" y="2911475"/>
            <a:ext cx="4038600" cy="1373188"/>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2.  Lọ hoa được gấp bằng các nếp gấp như thế nào?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105400" y="1676400"/>
            <a:ext cx="4038600" cy="519113"/>
          </a:xfrm>
          <a:prstGeom prst="rect">
            <a:avLst/>
          </a:prstGeom>
          <a:noFill/>
          <a:ln w="9525">
            <a:noFill/>
            <a:miter lim="800000"/>
            <a:headEnd/>
            <a:tailEnd/>
          </a:ln>
        </p:spPr>
        <p:txBody>
          <a:bodyPr>
            <a:spAutoFit/>
          </a:bodyPr>
          <a:lstStyle/>
          <a:p>
            <a:pPr>
              <a:spcBef>
                <a:spcPct val="50000"/>
              </a:spcBef>
            </a:pPr>
            <a:endParaRPr lang="vi-VN" sz="2800"/>
          </a:p>
        </p:txBody>
      </p:sp>
      <p:sp>
        <p:nvSpPr>
          <p:cNvPr id="7171" name="Text Box 7"/>
          <p:cNvSpPr txBox="1">
            <a:spLocks noChangeArrowheads="1"/>
          </p:cNvSpPr>
          <p:nvPr/>
        </p:nvSpPr>
        <p:spPr bwMode="auto">
          <a:xfrm>
            <a:off x="457200" y="1692275"/>
            <a:ext cx="4038600" cy="946150"/>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1. Tờ giấy gấp lọ hoa có hình gì?</a:t>
            </a:r>
          </a:p>
        </p:txBody>
      </p:sp>
      <p:sp>
        <p:nvSpPr>
          <p:cNvPr id="8200" name="Text Box 8"/>
          <p:cNvSpPr txBox="1">
            <a:spLocks noChangeArrowheads="1"/>
          </p:cNvSpPr>
          <p:nvPr/>
        </p:nvSpPr>
        <p:spPr bwMode="auto">
          <a:xfrm>
            <a:off x="4724400" y="1692275"/>
            <a:ext cx="4038600" cy="946150"/>
          </a:xfrm>
          <a:prstGeom prst="rect">
            <a:avLst/>
          </a:prstGeom>
          <a:noFill/>
          <a:ln w="9525">
            <a:noFill/>
            <a:miter lim="800000"/>
            <a:headEnd/>
            <a:tailEnd/>
          </a:ln>
        </p:spPr>
        <p:txBody>
          <a:bodyPr>
            <a:spAutoFit/>
          </a:bodyPr>
          <a:lstStyle/>
          <a:p>
            <a:pPr>
              <a:spcBef>
                <a:spcPct val="20000"/>
              </a:spcBef>
            </a:pPr>
            <a:r>
              <a:rPr lang="en-US" sz="2800" i="1">
                <a:solidFill>
                  <a:srgbClr val="0000FF"/>
                </a:solidFill>
              </a:rPr>
              <a:t>1. Tờ giấy gấp lọ hoa có hình chữ nhật</a:t>
            </a:r>
          </a:p>
        </p:txBody>
      </p:sp>
      <p:sp>
        <p:nvSpPr>
          <p:cNvPr id="8201" name="Text Box 9"/>
          <p:cNvSpPr txBox="1">
            <a:spLocks noChangeArrowheads="1"/>
          </p:cNvSpPr>
          <p:nvPr/>
        </p:nvSpPr>
        <p:spPr bwMode="auto">
          <a:xfrm>
            <a:off x="381000" y="2606675"/>
            <a:ext cx="4038600" cy="1373188"/>
          </a:xfrm>
          <a:prstGeom prst="rect">
            <a:avLst/>
          </a:prstGeom>
          <a:noFill/>
          <a:ln w="9525">
            <a:noFill/>
            <a:miter lim="800000"/>
            <a:headEnd/>
            <a:tailEnd/>
          </a:ln>
        </p:spPr>
        <p:txBody>
          <a:bodyPr>
            <a:spAutoFit/>
          </a:bodyPr>
          <a:lstStyle/>
          <a:p>
            <a:pPr>
              <a:spcBef>
                <a:spcPct val="20000"/>
              </a:spcBef>
            </a:pPr>
            <a:r>
              <a:rPr lang="en-US" sz="2800" b="1">
                <a:solidFill>
                  <a:srgbClr val="FF3300"/>
                </a:solidFill>
              </a:rPr>
              <a:t>2.  Lọ hoa được gấp bằng các nếp gấp như thế nào?</a:t>
            </a:r>
          </a:p>
        </p:txBody>
      </p:sp>
      <p:sp>
        <p:nvSpPr>
          <p:cNvPr id="8202" name="Text Box 10"/>
          <p:cNvSpPr txBox="1">
            <a:spLocks noChangeArrowheads="1"/>
          </p:cNvSpPr>
          <p:nvPr/>
        </p:nvSpPr>
        <p:spPr bwMode="auto">
          <a:xfrm>
            <a:off x="4724400" y="2622550"/>
            <a:ext cx="4038600" cy="1373188"/>
          </a:xfrm>
          <a:prstGeom prst="rect">
            <a:avLst/>
          </a:prstGeom>
          <a:noFill/>
          <a:ln w="9525">
            <a:noFill/>
            <a:miter lim="800000"/>
            <a:headEnd/>
            <a:tailEnd/>
          </a:ln>
        </p:spPr>
        <p:txBody>
          <a:bodyPr>
            <a:spAutoFit/>
          </a:bodyPr>
          <a:lstStyle/>
          <a:p>
            <a:pPr>
              <a:spcBef>
                <a:spcPct val="20000"/>
              </a:spcBef>
            </a:pPr>
            <a:r>
              <a:rPr lang="en-US" sz="2800" i="1">
                <a:solidFill>
                  <a:srgbClr val="0000FF"/>
                </a:solidFill>
              </a:rPr>
              <a:t>2. </a:t>
            </a:r>
            <a:r>
              <a:rPr lang="en-US" sz="2800" i="1"/>
              <a:t> </a:t>
            </a:r>
            <a:r>
              <a:rPr lang="en-US" sz="2800" i="1">
                <a:solidFill>
                  <a:srgbClr val="0000FF"/>
                </a:solidFill>
              </a:rPr>
              <a:t>Lọ hoa được gấp bằng các các nếp gấp cách đều nhau.</a:t>
            </a:r>
          </a:p>
        </p:txBody>
      </p:sp>
      <p:sp>
        <p:nvSpPr>
          <p:cNvPr id="9219" name="Rectangle 3"/>
          <p:cNvSpPr>
            <a:spLocks noChangeArrowheads="1"/>
          </p:cNvSpPr>
          <p:nvPr/>
        </p:nvSpPr>
        <p:spPr bwMode="auto">
          <a:xfrm>
            <a:off x="4419600" y="3886200"/>
            <a:ext cx="4724400" cy="685800"/>
          </a:xfrm>
          <a:prstGeom prst="rect">
            <a:avLst/>
          </a:prstGeom>
          <a:noFill/>
          <a:ln w="9525">
            <a:noFill/>
            <a:miter lim="800000"/>
            <a:headEnd/>
            <a:tailEnd/>
          </a:ln>
        </p:spPr>
        <p:txBody>
          <a:bodyPr/>
          <a:lstStyle/>
          <a:p>
            <a:pPr marL="609600" indent="-609600" algn="just">
              <a:spcBef>
                <a:spcPct val="20000"/>
              </a:spcBef>
            </a:pPr>
            <a:r>
              <a:rPr lang="en-US" sz="2800" i="1">
                <a:solidFill>
                  <a:srgbClr val="0000FF"/>
                </a:solidFill>
              </a:rPr>
              <a:t>3. Một phần dưới của tờ giấy </a:t>
            </a:r>
          </a:p>
          <a:p>
            <a:pPr marL="609600" indent="-609600" algn="just">
              <a:spcBef>
                <a:spcPct val="20000"/>
              </a:spcBef>
            </a:pPr>
            <a:r>
              <a:rPr lang="en-US" sz="2800" i="1">
                <a:solidFill>
                  <a:srgbClr val="0000FF"/>
                </a:solidFill>
              </a:rPr>
              <a:t>được gấp lên 3 ô để làm đế lọ </a:t>
            </a:r>
          </a:p>
          <a:p>
            <a:pPr marL="609600" indent="-609600" algn="just">
              <a:spcBef>
                <a:spcPct val="20000"/>
              </a:spcBef>
            </a:pPr>
            <a:r>
              <a:rPr lang="en-US" sz="2800" i="1">
                <a:solidFill>
                  <a:srgbClr val="0000FF"/>
                </a:solidFill>
              </a:rPr>
              <a:t>hoa trước khi gấp các nếp </a:t>
            </a:r>
          </a:p>
          <a:p>
            <a:pPr marL="609600" indent="-609600" algn="just">
              <a:spcBef>
                <a:spcPct val="20000"/>
              </a:spcBef>
            </a:pPr>
            <a:r>
              <a:rPr lang="en-US" sz="2800" i="1">
                <a:solidFill>
                  <a:srgbClr val="0000FF"/>
                </a:solidFill>
              </a:rPr>
              <a:t>gấp cách đều nhau. </a:t>
            </a:r>
          </a:p>
        </p:txBody>
      </p:sp>
      <p:sp>
        <p:nvSpPr>
          <p:cNvPr id="8207" name="Rectangle 15"/>
          <p:cNvSpPr>
            <a:spLocks noChangeArrowheads="1"/>
          </p:cNvSpPr>
          <p:nvPr/>
        </p:nvSpPr>
        <p:spPr bwMode="auto">
          <a:xfrm>
            <a:off x="304800" y="3825875"/>
            <a:ext cx="4572000" cy="946150"/>
          </a:xfrm>
          <a:prstGeom prst="rect">
            <a:avLst/>
          </a:prstGeom>
          <a:noFill/>
          <a:ln w="9525">
            <a:noFill/>
            <a:miter lim="800000"/>
            <a:headEnd/>
            <a:tailEnd/>
          </a:ln>
        </p:spPr>
        <p:txBody>
          <a:bodyPr>
            <a:spAutoFit/>
          </a:bodyPr>
          <a:lstStyle/>
          <a:p>
            <a:r>
              <a:rPr lang="en-US" sz="2800" b="1">
                <a:solidFill>
                  <a:srgbClr val="FF3300"/>
                </a:solidFill>
              </a:rPr>
              <a:t>3. Phần đế của lọ hoa </a:t>
            </a:r>
          </a:p>
          <a:p>
            <a:r>
              <a:rPr lang="en-US" sz="2800" b="1">
                <a:solidFill>
                  <a:srgbClr val="FF3300"/>
                </a:solidFill>
              </a:rPr>
              <a:t>được làm như thế nào?</a:t>
            </a:r>
          </a:p>
        </p:txBody>
      </p:sp>
      <p:sp>
        <p:nvSpPr>
          <p:cNvPr id="7177" name="Rectangle 16"/>
          <p:cNvSpPr>
            <a:spLocks noChangeArrowheads="1"/>
          </p:cNvSpPr>
          <p:nvPr/>
        </p:nvSpPr>
        <p:spPr bwMode="auto">
          <a:xfrm>
            <a:off x="1981200" y="533400"/>
            <a:ext cx="4572000" cy="946150"/>
          </a:xfrm>
          <a:prstGeom prst="rect">
            <a:avLst/>
          </a:prstGeom>
          <a:noFill/>
          <a:ln w="9525">
            <a:noFill/>
            <a:miter lim="800000"/>
            <a:headEnd/>
            <a:tailEnd/>
          </a:ln>
        </p:spPr>
        <p:txBody>
          <a:bodyPr>
            <a:spAutoFit/>
          </a:bodyPr>
          <a:lstStyle/>
          <a:p>
            <a:pPr algn="ctr"/>
            <a:r>
              <a:rPr lang="en-US" sz="2800" b="1"/>
              <a:t>Làm việc theo căp:</a:t>
            </a:r>
            <a:br>
              <a:rPr lang="en-US" sz="2800" b="1"/>
            </a:br>
            <a:r>
              <a:rPr lang="en-US" sz="2800" b="1"/>
              <a:t>Quan sát và nhận xét: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plus(in)">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linds(horizontal)">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02"/>
                                        </p:tgtEl>
                                        <p:attrNameLst>
                                          <p:attrName>style.visibility</p:attrName>
                                        </p:attrNameLst>
                                      </p:cBhvr>
                                      <p:to>
                                        <p:strVal val="visible"/>
                                      </p:to>
                                    </p:set>
                                    <p:animEffect transition="in" filter="box(in)">
                                      <p:cBhvr>
                                        <p:cTn id="17" dur="500"/>
                                        <p:tgtEl>
                                          <p:spTgt spid="8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207"/>
                                        </p:tgtEl>
                                        <p:attrNameLst>
                                          <p:attrName>style.visibility</p:attrName>
                                        </p:attrNameLst>
                                      </p:cBhvr>
                                      <p:to>
                                        <p:strVal val="visible"/>
                                      </p:to>
                                    </p:set>
                                    <p:animEffect transition="in" filter="checkerboard(across)">
                                      <p:cBhvr>
                                        <p:cTn id="22" dur="500"/>
                                        <p:tgtEl>
                                          <p:spTgt spid="82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gtEl>
                                        <p:attrNameLst>
                                          <p:attrName>style.visibility</p:attrName>
                                        </p:attrNameLst>
                                      </p:cBhvr>
                                      <p:to>
                                        <p:strVal val="visible"/>
                                      </p:to>
                                    </p:set>
                                    <p:animEffect transition="in" filter="box(in)">
                                      <p:cBhvr>
                                        <p:cTn id="2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2" grpId="0"/>
      <p:bldP spid="9219" grpId="0"/>
      <p:bldP spid="820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28600" y="838200"/>
            <a:ext cx="8915400" cy="4724400"/>
          </a:xfrm>
        </p:spPr>
        <p:txBody>
          <a:bodyPr/>
          <a:lstStyle/>
          <a:p>
            <a:pPr eaLnBrk="1" hangingPunct="1">
              <a:buFontTx/>
              <a:buNone/>
            </a:pPr>
            <a:r>
              <a:rPr lang="en-US" smtClean="0">
                <a:solidFill>
                  <a:srgbClr val="FF3300"/>
                </a:solidFill>
              </a:rPr>
              <a:t>    </a:t>
            </a:r>
            <a:r>
              <a:rPr lang="en-US" sz="2800" smtClean="0">
                <a:solidFill>
                  <a:srgbClr val="FF3300"/>
                </a:solidFill>
              </a:rPr>
              <a:t>Bước 1</a:t>
            </a:r>
            <a:r>
              <a:rPr lang="en-US" sz="2800" smtClean="0">
                <a:solidFill>
                  <a:srgbClr val="FF0066"/>
                </a:solidFill>
              </a:rPr>
              <a:t>:</a:t>
            </a:r>
            <a:r>
              <a:rPr lang="en-US" sz="2800" smtClean="0">
                <a:solidFill>
                  <a:srgbClr val="3366FF"/>
                </a:solidFill>
              </a:rPr>
              <a:t> </a:t>
            </a:r>
            <a:r>
              <a:rPr lang="en-US" sz="2800" b="1" smtClean="0">
                <a:solidFill>
                  <a:srgbClr val="0033CC"/>
                </a:solidFill>
              </a:rPr>
              <a:t>Gấp phần giấy làm đế lọ hoa và </a:t>
            </a:r>
          </a:p>
          <a:p>
            <a:pPr eaLnBrk="1" hangingPunct="1">
              <a:buFontTx/>
              <a:buNone/>
            </a:pPr>
            <a:r>
              <a:rPr lang="en-US" sz="2800" b="1" smtClean="0">
                <a:solidFill>
                  <a:srgbClr val="0033CC"/>
                </a:solidFill>
              </a:rPr>
              <a:t>    gấp các nếp gấp cách đều</a:t>
            </a:r>
          </a:p>
        </p:txBody>
      </p:sp>
      <p:sp>
        <p:nvSpPr>
          <p:cNvPr id="8195" name="Rectangle 4"/>
          <p:cNvSpPr>
            <a:spLocks noGrp="1" noChangeArrowheads="1"/>
          </p:cNvSpPr>
          <p:nvPr>
            <p:ph type="title" idx="4294967295"/>
          </p:nvPr>
        </p:nvSpPr>
        <p:spPr>
          <a:xfrm>
            <a:off x="457200" y="274638"/>
            <a:ext cx="8229600" cy="488950"/>
          </a:xfrm>
        </p:spPr>
        <p:txBody>
          <a:bodyPr anchor="b"/>
          <a:lstStyle/>
          <a:p>
            <a:pPr eaLnBrk="1" hangingPunct="1"/>
            <a:r>
              <a:rPr lang="en-US" sz="3600" smtClean="0">
                <a:solidFill>
                  <a:srgbClr val="FF0000"/>
                </a:solidFill>
              </a:rPr>
              <a:t>Quy trình làm lọ hoa gắn tường</a:t>
            </a:r>
          </a:p>
        </p:txBody>
      </p:sp>
      <p:sp>
        <p:nvSpPr>
          <p:cNvPr id="18440" name="Line 8"/>
          <p:cNvSpPr>
            <a:spLocks noChangeShapeType="1"/>
          </p:cNvSpPr>
          <p:nvPr/>
        </p:nvSpPr>
        <p:spPr bwMode="auto">
          <a:xfrm>
            <a:off x="292100" y="2411413"/>
            <a:ext cx="457200" cy="0"/>
          </a:xfrm>
          <a:prstGeom prst="line">
            <a:avLst/>
          </a:prstGeom>
          <a:noFill/>
          <a:ln w="9525">
            <a:solidFill>
              <a:schemeClr val="tx1"/>
            </a:solidFill>
            <a:prstDash val="dash"/>
            <a:round/>
            <a:headEnd/>
            <a:tailEnd/>
          </a:ln>
        </p:spPr>
        <p:txBody>
          <a:bodyPr/>
          <a:lstStyle/>
          <a:p>
            <a:endParaRPr lang="en-US"/>
          </a:p>
        </p:txBody>
      </p:sp>
      <p:sp>
        <p:nvSpPr>
          <p:cNvPr id="18441" name="Line 9"/>
          <p:cNvSpPr>
            <a:spLocks noChangeShapeType="1"/>
          </p:cNvSpPr>
          <p:nvPr/>
        </p:nvSpPr>
        <p:spPr bwMode="auto">
          <a:xfrm flipH="1">
            <a:off x="342900" y="5154613"/>
            <a:ext cx="381000" cy="0"/>
          </a:xfrm>
          <a:prstGeom prst="line">
            <a:avLst/>
          </a:prstGeom>
          <a:noFill/>
          <a:ln w="9525">
            <a:solidFill>
              <a:schemeClr val="tx1"/>
            </a:solidFill>
            <a:prstDash val="dash"/>
            <a:round/>
            <a:headEnd/>
            <a:tailEnd/>
          </a:ln>
        </p:spPr>
        <p:txBody>
          <a:bodyPr/>
          <a:lstStyle/>
          <a:p>
            <a:endParaRPr lang="en-US"/>
          </a:p>
        </p:txBody>
      </p:sp>
      <p:sp>
        <p:nvSpPr>
          <p:cNvPr id="18445" name="Line 13"/>
          <p:cNvSpPr>
            <a:spLocks noChangeShapeType="1"/>
          </p:cNvSpPr>
          <p:nvPr/>
        </p:nvSpPr>
        <p:spPr bwMode="auto">
          <a:xfrm>
            <a:off x="622300" y="2438400"/>
            <a:ext cx="0" cy="2743200"/>
          </a:xfrm>
          <a:prstGeom prst="line">
            <a:avLst/>
          </a:prstGeom>
          <a:noFill/>
          <a:ln w="9525">
            <a:solidFill>
              <a:schemeClr val="tx1"/>
            </a:solidFill>
            <a:round/>
            <a:headEnd type="triangle" w="med" len="med"/>
            <a:tailEnd type="triangle" w="med" len="med"/>
          </a:ln>
        </p:spPr>
        <p:txBody>
          <a:bodyPr/>
          <a:lstStyle/>
          <a:p>
            <a:endParaRPr lang="en-US"/>
          </a:p>
        </p:txBody>
      </p:sp>
      <p:sp>
        <p:nvSpPr>
          <p:cNvPr id="18446" name="Text Box 14"/>
          <p:cNvSpPr txBox="1">
            <a:spLocks noChangeArrowheads="1"/>
          </p:cNvSpPr>
          <p:nvPr/>
        </p:nvSpPr>
        <p:spPr bwMode="auto">
          <a:xfrm>
            <a:off x="5410200" y="1951038"/>
            <a:ext cx="3581400" cy="2246312"/>
          </a:xfrm>
          <a:prstGeom prst="rect">
            <a:avLst/>
          </a:prstGeom>
          <a:noFill/>
          <a:ln w="9525">
            <a:noFill/>
            <a:miter lim="800000"/>
            <a:headEnd/>
            <a:tailEnd/>
          </a:ln>
        </p:spPr>
        <p:txBody>
          <a:bodyPr>
            <a:spAutoFit/>
          </a:bodyPr>
          <a:lstStyle/>
          <a:p>
            <a:pPr>
              <a:spcBef>
                <a:spcPct val="50000"/>
              </a:spcBef>
              <a:buFontTx/>
              <a:buChar char="-"/>
            </a:pPr>
            <a:r>
              <a:rPr lang="en-US" sz="2800"/>
              <a:t> Đặt ngang tờ giấy thủ công hình chữ nhật có chiều dài 24 ô, rộng 16 ô mặt có màu ở trên.</a:t>
            </a:r>
          </a:p>
        </p:txBody>
      </p:sp>
      <p:sp>
        <p:nvSpPr>
          <p:cNvPr id="2" name="Text Box 14"/>
          <p:cNvSpPr txBox="1">
            <a:spLocks noChangeArrowheads="1"/>
          </p:cNvSpPr>
          <p:nvPr/>
        </p:nvSpPr>
        <p:spPr bwMode="auto">
          <a:xfrm>
            <a:off x="5334000" y="4267200"/>
            <a:ext cx="3581400" cy="1800225"/>
          </a:xfrm>
          <a:prstGeom prst="rect">
            <a:avLst/>
          </a:prstGeom>
          <a:noFill/>
          <a:ln w="9525">
            <a:noFill/>
            <a:miter lim="800000"/>
            <a:headEnd/>
            <a:tailEnd/>
          </a:ln>
        </p:spPr>
        <p:txBody>
          <a:bodyPr>
            <a:spAutoFit/>
          </a:bodyPr>
          <a:lstStyle/>
          <a:p>
            <a:pPr>
              <a:spcBef>
                <a:spcPct val="50000"/>
              </a:spcBef>
              <a:buFontTx/>
              <a:buChar char="-"/>
            </a:pPr>
            <a:r>
              <a:rPr lang="en-US" sz="2800"/>
              <a:t> Từ mép dưới giấy đếm lên 3 ô gấp một đường dấu gấp làm  đế lọ hoa.</a:t>
            </a:r>
          </a:p>
        </p:txBody>
      </p:sp>
      <p:grpSp>
        <p:nvGrpSpPr>
          <p:cNvPr id="3" name="Group 14"/>
          <p:cNvGrpSpPr>
            <a:grpSpLocks/>
          </p:cNvGrpSpPr>
          <p:nvPr/>
        </p:nvGrpSpPr>
        <p:grpSpPr bwMode="auto">
          <a:xfrm>
            <a:off x="723900" y="1892300"/>
            <a:ext cx="4495800" cy="3836988"/>
            <a:chOff x="384" y="1183"/>
            <a:chExt cx="2832" cy="2417"/>
          </a:xfrm>
        </p:grpSpPr>
        <p:pic>
          <p:nvPicPr>
            <p:cNvPr id="8206" name="Picture 5" descr="01 color"/>
            <p:cNvPicPr>
              <a:picLocks noChangeAspect="1" noChangeArrowheads="1"/>
            </p:cNvPicPr>
            <p:nvPr/>
          </p:nvPicPr>
          <p:blipFill>
            <a:blip r:embed="rId3"/>
            <a:srcRect l="3006" t="7895" r="36884" b="50000"/>
            <a:stretch>
              <a:fillRect/>
            </a:stretch>
          </p:blipFill>
          <p:spPr bwMode="auto">
            <a:xfrm>
              <a:off x="384" y="1183"/>
              <a:ext cx="2832" cy="2417"/>
            </a:xfrm>
            <a:prstGeom prst="rect">
              <a:avLst/>
            </a:prstGeom>
            <a:noFill/>
            <a:ln w="9525">
              <a:noFill/>
              <a:miter lim="800000"/>
              <a:headEnd/>
              <a:tailEnd/>
            </a:ln>
          </p:spPr>
        </p:pic>
        <p:sp>
          <p:nvSpPr>
            <p:cNvPr id="8207" name="Rectangle 13"/>
            <p:cNvSpPr>
              <a:spLocks noChangeArrowheads="1"/>
            </p:cNvSpPr>
            <p:nvPr/>
          </p:nvSpPr>
          <p:spPr bwMode="auto">
            <a:xfrm>
              <a:off x="2880" y="2880"/>
              <a:ext cx="240" cy="480"/>
            </a:xfrm>
            <a:prstGeom prst="rect">
              <a:avLst/>
            </a:prstGeom>
            <a:solidFill>
              <a:schemeClr val="bg1"/>
            </a:solidFill>
            <a:ln w="9525">
              <a:noFill/>
              <a:miter lim="800000"/>
              <a:headEnd/>
              <a:tailEnd/>
            </a:ln>
          </p:spPr>
          <p:txBody>
            <a:bodyPr wrap="none" anchor="ctr"/>
            <a:lstStyle/>
            <a:p>
              <a:endParaRPr lang="en-US"/>
            </a:p>
          </p:txBody>
        </p:sp>
      </p:grpSp>
      <p:sp>
        <p:nvSpPr>
          <p:cNvPr id="10255" name="Text Box 15"/>
          <p:cNvSpPr txBox="1">
            <a:spLocks noChangeArrowheads="1"/>
          </p:cNvSpPr>
          <p:nvPr/>
        </p:nvSpPr>
        <p:spPr bwMode="auto">
          <a:xfrm>
            <a:off x="114300" y="3505200"/>
            <a:ext cx="609600" cy="336550"/>
          </a:xfrm>
          <a:prstGeom prst="rect">
            <a:avLst/>
          </a:prstGeom>
          <a:noFill/>
          <a:ln w="9525">
            <a:noFill/>
            <a:miter lim="800000"/>
            <a:headEnd/>
            <a:tailEnd/>
          </a:ln>
        </p:spPr>
        <p:txBody>
          <a:bodyPr>
            <a:spAutoFit/>
          </a:bodyPr>
          <a:lstStyle/>
          <a:p>
            <a:pPr>
              <a:spcBef>
                <a:spcPct val="50000"/>
              </a:spcBef>
            </a:pPr>
            <a:r>
              <a:rPr lang="en-US" sz="1600" b="1"/>
              <a:t>16 ô</a:t>
            </a:r>
          </a:p>
        </p:txBody>
      </p:sp>
      <p:sp>
        <p:nvSpPr>
          <p:cNvPr id="10256" name="Line 16"/>
          <p:cNvSpPr>
            <a:spLocks noChangeShapeType="1"/>
          </p:cNvSpPr>
          <p:nvPr/>
        </p:nvSpPr>
        <p:spPr bwMode="auto">
          <a:xfrm>
            <a:off x="4648200" y="4635500"/>
            <a:ext cx="0" cy="533400"/>
          </a:xfrm>
          <a:prstGeom prst="line">
            <a:avLst/>
          </a:prstGeom>
          <a:noFill/>
          <a:ln w="9525">
            <a:solidFill>
              <a:schemeClr val="tx1"/>
            </a:solidFill>
            <a:round/>
            <a:headEnd type="triangle" w="med" len="med"/>
            <a:tailEnd type="triangle" w="med" len="med"/>
          </a:ln>
        </p:spPr>
        <p:txBody>
          <a:bodyPr/>
          <a:lstStyle/>
          <a:p>
            <a:endParaRPr lang="en-US"/>
          </a:p>
        </p:txBody>
      </p:sp>
      <p:sp>
        <p:nvSpPr>
          <p:cNvPr id="10257" name="Text Box 17"/>
          <p:cNvSpPr txBox="1">
            <a:spLocks noChangeArrowheads="1"/>
          </p:cNvSpPr>
          <p:nvPr/>
        </p:nvSpPr>
        <p:spPr bwMode="auto">
          <a:xfrm>
            <a:off x="4648200" y="4724400"/>
            <a:ext cx="609600" cy="336550"/>
          </a:xfrm>
          <a:prstGeom prst="rect">
            <a:avLst/>
          </a:prstGeom>
          <a:noFill/>
          <a:ln w="9525">
            <a:noFill/>
            <a:miter lim="800000"/>
            <a:headEnd/>
            <a:tailEnd/>
          </a:ln>
        </p:spPr>
        <p:txBody>
          <a:bodyPr>
            <a:spAutoFit/>
          </a:bodyPr>
          <a:lstStyle/>
          <a:p>
            <a:pPr>
              <a:spcBef>
                <a:spcPct val="50000"/>
              </a:spcBef>
            </a:pPr>
            <a:r>
              <a:rPr lang="en-US" sz="1600" b="1"/>
              <a:t>3 ô</a:t>
            </a:r>
          </a:p>
        </p:txBody>
      </p:sp>
      <p:sp>
        <p:nvSpPr>
          <p:cNvPr id="10258" name="Line 18"/>
          <p:cNvSpPr>
            <a:spLocks noChangeShapeType="1"/>
          </p:cNvSpPr>
          <p:nvPr/>
        </p:nvSpPr>
        <p:spPr bwMode="auto">
          <a:xfrm flipH="1">
            <a:off x="673100" y="4597400"/>
            <a:ext cx="3962400" cy="0"/>
          </a:xfrm>
          <a:prstGeom prst="line">
            <a:avLst/>
          </a:prstGeom>
          <a:noFill/>
          <a:ln w="9525">
            <a:solidFill>
              <a:schemeClr val="tx1"/>
            </a:solidFill>
            <a:prstDash val="dash"/>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Scale>
                                      <p:cBhvr>
                                        <p:cTn id="7" dur="1000" decel="50000" fill="hold">
                                          <p:stCondLst>
                                            <p:cond delay="0"/>
                                          </p:stCondLst>
                                        </p:cTn>
                                        <p:tgtEl>
                                          <p:spTgt spid="184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40"/>
                                        </p:tgtEl>
                                        <p:attrNameLst>
                                          <p:attrName>ppt_x</p:attrName>
                                          <p:attrName>ppt_y</p:attrName>
                                        </p:attrNameLst>
                                      </p:cBhvr>
                                    </p:animMotion>
                                    <p:animEffect transition="in" filter="fade">
                                      <p:cBhvr>
                                        <p:cTn id="9" dur="1000"/>
                                        <p:tgtEl>
                                          <p:spTgt spid="18440"/>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8445"/>
                                        </p:tgtEl>
                                        <p:attrNameLst>
                                          <p:attrName>style.visibility</p:attrName>
                                        </p:attrNameLst>
                                      </p:cBhvr>
                                      <p:to>
                                        <p:strVal val="visible"/>
                                      </p:to>
                                    </p:set>
                                    <p:animScale>
                                      <p:cBhvr>
                                        <p:cTn id="12" dur="1000" decel="50000" fill="hold">
                                          <p:stCondLst>
                                            <p:cond delay="0"/>
                                          </p:stCondLst>
                                        </p:cTn>
                                        <p:tgtEl>
                                          <p:spTgt spid="184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445"/>
                                        </p:tgtEl>
                                        <p:attrNameLst>
                                          <p:attrName>ppt_x</p:attrName>
                                          <p:attrName>ppt_y</p:attrName>
                                        </p:attrNameLst>
                                      </p:cBhvr>
                                    </p:animMotion>
                                    <p:animEffect transition="in" filter="fade">
                                      <p:cBhvr>
                                        <p:cTn id="14" dur="1000"/>
                                        <p:tgtEl>
                                          <p:spTgt spid="1844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0255"/>
                                        </p:tgtEl>
                                        <p:attrNameLst>
                                          <p:attrName>style.visibility</p:attrName>
                                        </p:attrNameLst>
                                      </p:cBhvr>
                                      <p:to>
                                        <p:strVal val="visible"/>
                                      </p:to>
                                    </p:set>
                                    <p:animScale>
                                      <p:cBhvr>
                                        <p:cTn id="17" dur="1000" decel="50000" fill="hold">
                                          <p:stCondLst>
                                            <p:cond delay="0"/>
                                          </p:stCondLst>
                                        </p:cTn>
                                        <p:tgtEl>
                                          <p:spTgt spid="102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255"/>
                                        </p:tgtEl>
                                        <p:attrNameLst>
                                          <p:attrName>ppt_x</p:attrName>
                                          <p:attrName>ppt_y</p:attrName>
                                        </p:attrNameLst>
                                      </p:cBhvr>
                                    </p:animMotion>
                                    <p:animEffect transition="in" filter="fade">
                                      <p:cBhvr>
                                        <p:cTn id="19" dur="1000"/>
                                        <p:tgtEl>
                                          <p:spTgt spid="10255"/>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8441"/>
                                        </p:tgtEl>
                                        <p:attrNameLst>
                                          <p:attrName>style.visibility</p:attrName>
                                        </p:attrNameLst>
                                      </p:cBhvr>
                                      <p:to>
                                        <p:strVal val="visible"/>
                                      </p:to>
                                    </p:set>
                                    <p:animScale>
                                      <p:cBhvr>
                                        <p:cTn id="22" dur="1000" decel="50000" fill="hold">
                                          <p:stCondLst>
                                            <p:cond delay="0"/>
                                          </p:stCondLst>
                                        </p:cTn>
                                        <p:tgtEl>
                                          <p:spTgt spid="184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8441"/>
                                        </p:tgtEl>
                                        <p:attrNameLst>
                                          <p:attrName>ppt_x</p:attrName>
                                          <p:attrName>ppt_y</p:attrName>
                                        </p:attrNameLst>
                                      </p:cBhvr>
                                    </p:animMotion>
                                    <p:animEffect transition="in" filter="fade">
                                      <p:cBhvr>
                                        <p:cTn id="24" dur="1000"/>
                                        <p:tgtEl>
                                          <p:spTgt spid="18441"/>
                                        </p:tgtEl>
                                      </p:cBhvr>
                                    </p:animEffect>
                                  </p:childTnLst>
                                </p:cTn>
                              </p:par>
                              <p:par>
                                <p:cTn id="25" presetID="5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8446"/>
                                        </p:tgtEl>
                                        <p:attrNameLst>
                                          <p:attrName>style.visibility</p:attrName>
                                        </p:attrNameLst>
                                      </p:cBhvr>
                                      <p:to>
                                        <p:strVal val="visible"/>
                                      </p:to>
                                    </p:set>
                                    <p:animScale>
                                      <p:cBhvr>
                                        <p:cTn id="32" dur="1000" decel="50000" fill="hold">
                                          <p:stCondLst>
                                            <p:cond delay="0"/>
                                          </p:stCondLst>
                                        </p:cTn>
                                        <p:tgtEl>
                                          <p:spTgt spid="184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8446"/>
                                        </p:tgtEl>
                                        <p:attrNameLst>
                                          <p:attrName>ppt_x</p:attrName>
                                          <p:attrName>ppt_y</p:attrName>
                                        </p:attrNameLst>
                                      </p:cBhvr>
                                    </p:animMotion>
                                    <p:animEffect transition="in" filter="fade">
                                      <p:cBhvr>
                                        <p:cTn id="34" dur="1000"/>
                                        <p:tgtEl>
                                          <p:spTgt spid="184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10258"/>
                                        </p:tgtEl>
                                        <p:attrNameLst>
                                          <p:attrName>style.visibility</p:attrName>
                                        </p:attrNameLst>
                                      </p:cBhvr>
                                      <p:to>
                                        <p:strVal val="visible"/>
                                      </p:to>
                                    </p:set>
                                    <p:animEffect transition="in" filter="fade">
                                      <p:cBhvr>
                                        <p:cTn id="39" dur="770" decel="100000"/>
                                        <p:tgtEl>
                                          <p:spTgt spid="10258"/>
                                        </p:tgtEl>
                                      </p:cBhvr>
                                    </p:animEffect>
                                    <p:animScale>
                                      <p:cBhvr>
                                        <p:cTn id="40" dur="770" decel="100000"/>
                                        <p:tgtEl>
                                          <p:spTgt spid="10258"/>
                                        </p:tgtEl>
                                      </p:cBhvr>
                                      <p:from x="10000" y="10000"/>
                                      <p:to x="200000" y="450000"/>
                                    </p:animScale>
                                    <p:animScale>
                                      <p:cBhvr>
                                        <p:cTn id="41" dur="1230" accel="100000" fill="hold">
                                          <p:stCondLst>
                                            <p:cond delay="770"/>
                                          </p:stCondLst>
                                        </p:cTn>
                                        <p:tgtEl>
                                          <p:spTgt spid="10258"/>
                                        </p:tgtEl>
                                      </p:cBhvr>
                                      <p:from x="200000" y="450000"/>
                                      <p:to x="100000" y="100000"/>
                                    </p:animScale>
                                    <p:set>
                                      <p:cBhvr>
                                        <p:cTn id="42" dur="770" fill="hold"/>
                                        <p:tgtEl>
                                          <p:spTgt spid="10258"/>
                                        </p:tgtEl>
                                        <p:attrNameLst>
                                          <p:attrName>ppt_x</p:attrName>
                                        </p:attrNameLst>
                                      </p:cBhvr>
                                      <p:to>
                                        <p:strVal val="(0.5)"/>
                                      </p:to>
                                    </p:set>
                                    <p:anim from="(0.5)" to="(#ppt_x)" calcmode="lin" valueType="num">
                                      <p:cBhvr>
                                        <p:cTn id="43" dur="1230" accel="100000" fill="hold">
                                          <p:stCondLst>
                                            <p:cond delay="770"/>
                                          </p:stCondLst>
                                        </p:cTn>
                                        <p:tgtEl>
                                          <p:spTgt spid="10258"/>
                                        </p:tgtEl>
                                        <p:attrNameLst>
                                          <p:attrName>ppt_x</p:attrName>
                                        </p:attrNameLst>
                                      </p:cBhvr>
                                    </p:anim>
                                    <p:set>
                                      <p:cBhvr>
                                        <p:cTn id="44" dur="770" fill="hold"/>
                                        <p:tgtEl>
                                          <p:spTgt spid="10258"/>
                                        </p:tgtEl>
                                        <p:attrNameLst>
                                          <p:attrName>ppt_y</p:attrName>
                                        </p:attrNameLst>
                                      </p:cBhvr>
                                      <p:to>
                                        <p:strVal val="(#ppt_y+0.4)"/>
                                      </p:to>
                                    </p:set>
                                    <p:anim from="(#ppt_y+0.4)" to="(#ppt_y)" calcmode="lin" valueType="num">
                                      <p:cBhvr>
                                        <p:cTn id="45" dur="1230" accel="100000" fill="hold">
                                          <p:stCondLst>
                                            <p:cond delay="770"/>
                                          </p:stCondLst>
                                        </p:cTn>
                                        <p:tgtEl>
                                          <p:spTgt spid="10258"/>
                                        </p:tgtEl>
                                        <p:attrNameLst>
                                          <p:attrName>ppt_y</p:attrName>
                                        </p:attrNameLst>
                                      </p:cBhvr>
                                    </p:anim>
                                  </p:childTnLst>
                                </p:cTn>
                              </p:par>
                              <p:par>
                                <p:cTn id="46" presetID="51" presetClass="entr" presetSubtype="0" fill="hold" grpId="0" nodeType="withEffect">
                                  <p:stCondLst>
                                    <p:cond delay="0"/>
                                  </p:stCondLst>
                                  <p:childTnLst>
                                    <p:set>
                                      <p:cBhvr>
                                        <p:cTn id="47" dur="1" fill="hold">
                                          <p:stCondLst>
                                            <p:cond delay="0"/>
                                          </p:stCondLst>
                                        </p:cTn>
                                        <p:tgtEl>
                                          <p:spTgt spid="10257"/>
                                        </p:tgtEl>
                                        <p:attrNameLst>
                                          <p:attrName>style.visibility</p:attrName>
                                        </p:attrNameLst>
                                      </p:cBhvr>
                                      <p:to>
                                        <p:strVal val="visible"/>
                                      </p:to>
                                    </p:set>
                                    <p:animEffect transition="in" filter="fade">
                                      <p:cBhvr>
                                        <p:cTn id="48" dur="770" decel="100000"/>
                                        <p:tgtEl>
                                          <p:spTgt spid="10257"/>
                                        </p:tgtEl>
                                      </p:cBhvr>
                                    </p:animEffect>
                                    <p:animScale>
                                      <p:cBhvr>
                                        <p:cTn id="49" dur="770" decel="100000"/>
                                        <p:tgtEl>
                                          <p:spTgt spid="10257"/>
                                        </p:tgtEl>
                                      </p:cBhvr>
                                      <p:from x="10000" y="10000"/>
                                      <p:to x="200000" y="450000"/>
                                    </p:animScale>
                                    <p:animScale>
                                      <p:cBhvr>
                                        <p:cTn id="50" dur="1230" accel="100000" fill="hold">
                                          <p:stCondLst>
                                            <p:cond delay="770"/>
                                          </p:stCondLst>
                                        </p:cTn>
                                        <p:tgtEl>
                                          <p:spTgt spid="10257"/>
                                        </p:tgtEl>
                                      </p:cBhvr>
                                      <p:from x="200000" y="450000"/>
                                      <p:to x="100000" y="100000"/>
                                    </p:animScale>
                                    <p:set>
                                      <p:cBhvr>
                                        <p:cTn id="51" dur="770" fill="hold"/>
                                        <p:tgtEl>
                                          <p:spTgt spid="10257"/>
                                        </p:tgtEl>
                                        <p:attrNameLst>
                                          <p:attrName>ppt_x</p:attrName>
                                        </p:attrNameLst>
                                      </p:cBhvr>
                                      <p:to>
                                        <p:strVal val="(0.5)"/>
                                      </p:to>
                                    </p:set>
                                    <p:anim from="(0.5)" to="(#ppt_x)" calcmode="lin" valueType="num">
                                      <p:cBhvr>
                                        <p:cTn id="52" dur="1230" accel="100000" fill="hold">
                                          <p:stCondLst>
                                            <p:cond delay="770"/>
                                          </p:stCondLst>
                                        </p:cTn>
                                        <p:tgtEl>
                                          <p:spTgt spid="10257"/>
                                        </p:tgtEl>
                                        <p:attrNameLst>
                                          <p:attrName>ppt_x</p:attrName>
                                        </p:attrNameLst>
                                      </p:cBhvr>
                                    </p:anim>
                                    <p:set>
                                      <p:cBhvr>
                                        <p:cTn id="53" dur="770" fill="hold"/>
                                        <p:tgtEl>
                                          <p:spTgt spid="10257"/>
                                        </p:tgtEl>
                                        <p:attrNameLst>
                                          <p:attrName>ppt_y</p:attrName>
                                        </p:attrNameLst>
                                      </p:cBhvr>
                                      <p:to>
                                        <p:strVal val="(#ppt_y+0.4)"/>
                                      </p:to>
                                    </p:set>
                                    <p:anim from="(#ppt_y+0.4)" to="(#ppt_y)" calcmode="lin" valueType="num">
                                      <p:cBhvr>
                                        <p:cTn id="54" dur="1230" accel="100000" fill="hold">
                                          <p:stCondLst>
                                            <p:cond delay="770"/>
                                          </p:stCondLst>
                                        </p:cTn>
                                        <p:tgtEl>
                                          <p:spTgt spid="10257"/>
                                        </p:tgtEl>
                                        <p:attrNameLst>
                                          <p:attrName>ppt_y</p:attrName>
                                        </p:attrNameLst>
                                      </p:cBhvr>
                                    </p:anim>
                                  </p:childTnLst>
                                </p:cTn>
                              </p:par>
                              <p:par>
                                <p:cTn id="55" presetID="51" presetClass="entr" presetSubtype="0" fill="hold" grpId="0" nodeType="withEffect">
                                  <p:stCondLst>
                                    <p:cond delay="0"/>
                                  </p:stCondLst>
                                  <p:childTnLst>
                                    <p:set>
                                      <p:cBhvr>
                                        <p:cTn id="56" dur="1" fill="hold">
                                          <p:stCondLst>
                                            <p:cond delay="0"/>
                                          </p:stCondLst>
                                        </p:cTn>
                                        <p:tgtEl>
                                          <p:spTgt spid="10256"/>
                                        </p:tgtEl>
                                        <p:attrNameLst>
                                          <p:attrName>style.visibility</p:attrName>
                                        </p:attrNameLst>
                                      </p:cBhvr>
                                      <p:to>
                                        <p:strVal val="visible"/>
                                      </p:to>
                                    </p:set>
                                    <p:animEffect transition="in" filter="fade">
                                      <p:cBhvr>
                                        <p:cTn id="57" dur="770" decel="100000"/>
                                        <p:tgtEl>
                                          <p:spTgt spid="10256"/>
                                        </p:tgtEl>
                                      </p:cBhvr>
                                    </p:animEffect>
                                    <p:animScale>
                                      <p:cBhvr>
                                        <p:cTn id="58" dur="770" decel="100000"/>
                                        <p:tgtEl>
                                          <p:spTgt spid="10256"/>
                                        </p:tgtEl>
                                      </p:cBhvr>
                                      <p:from x="10000" y="10000"/>
                                      <p:to x="200000" y="450000"/>
                                    </p:animScale>
                                    <p:animScale>
                                      <p:cBhvr>
                                        <p:cTn id="59" dur="1230" accel="100000" fill="hold">
                                          <p:stCondLst>
                                            <p:cond delay="770"/>
                                          </p:stCondLst>
                                        </p:cTn>
                                        <p:tgtEl>
                                          <p:spTgt spid="10256"/>
                                        </p:tgtEl>
                                      </p:cBhvr>
                                      <p:from x="200000" y="450000"/>
                                      <p:to x="100000" y="100000"/>
                                    </p:animScale>
                                    <p:set>
                                      <p:cBhvr>
                                        <p:cTn id="60" dur="770" fill="hold"/>
                                        <p:tgtEl>
                                          <p:spTgt spid="10256"/>
                                        </p:tgtEl>
                                        <p:attrNameLst>
                                          <p:attrName>ppt_x</p:attrName>
                                        </p:attrNameLst>
                                      </p:cBhvr>
                                      <p:to>
                                        <p:strVal val="(0.5)"/>
                                      </p:to>
                                    </p:set>
                                    <p:anim from="(0.5)" to="(#ppt_x)" calcmode="lin" valueType="num">
                                      <p:cBhvr>
                                        <p:cTn id="61" dur="1230" accel="100000" fill="hold">
                                          <p:stCondLst>
                                            <p:cond delay="770"/>
                                          </p:stCondLst>
                                        </p:cTn>
                                        <p:tgtEl>
                                          <p:spTgt spid="10256"/>
                                        </p:tgtEl>
                                        <p:attrNameLst>
                                          <p:attrName>ppt_x</p:attrName>
                                        </p:attrNameLst>
                                      </p:cBhvr>
                                    </p:anim>
                                    <p:set>
                                      <p:cBhvr>
                                        <p:cTn id="62" dur="770" fill="hold"/>
                                        <p:tgtEl>
                                          <p:spTgt spid="10256"/>
                                        </p:tgtEl>
                                        <p:attrNameLst>
                                          <p:attrName>ppt_y</p:attrName>
                                        </p:attrNameLst>
                                      </p:cBhvr>
                                      <p:to>
                                        <p:strVal val="(#ppt_y+0.4)"/>
                                      </p:to>
                                    </p:set>
                                    <p:anim from="(#ppt_y+0.4)" to="(#ppt_y)" calcmode="lin" valueType="num">
                                      <p:cBhvr>
                                        <p:cTn id="63" dur="1230" accel="100000" fill="hold">
                                          <p:stCondLst>
                                            <p:cond delay="770"/>
                                          </p:stCondLst>
                                        </p:cTn>
                                        <p:tgtEl>
                                          <p:spTgt spid="10256"/>
                                        </p:tgtEl>
                                        <p:attrNameLst>
                                          <p:attrName>ppt_y</p:attrName>
                                        </p:attrNameLst>
                                      </p:cBhvr>
                                    </p:anim>
                                  </p:childTnLst>
                                </p:cTn>
                              </p:par>
                              <p:par>
                                <p:cTn id="64" presetID="51" presetClass="entr" presetSubtype="0"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770" decel="100000"/>
                                        <p:tgtEl>
                                          <p:spTgt spid="2"/>
                                        </p:tgtEl>
                                      </p:cBhvr>
                                    </p:animEffect>
                                    <p:animScale>
                                      <p:cBhvr>
                                        <p:cTn id="67" dur="770" decel="100000"/>
                                        <p:tgtEl>
                                          <p:spTgt spid="2"/>
                                        </p:tgtEl>
                                      </p:cBhvr>
                                      <p:from x="10000" y="10000"/>
                                      <p:to x="200000" y="450000"/>
                                    </p:animScale>
                                    <p:animScale>
                                      <p:cBhvr>
                                        <p:cTn id="68" dur="1230" accel="100000" fill="hold">
                                          <p:stCondLst>
                                            <p:cond delay="770"/>
                                          </p:stCondLst>
                                        </p:cTn>
                                        <p:tgtEl>
                                          <p:spTgt spid="2"/>
                                        </p:tgtEl>
                                      </p:cBhvr>
                                      <p:from x="200000" y="450000"/>
                                      <p:to x="100000" y="100000"/>
                                    </p:animScale>
                                    <p:set>
                                      <p:cBhvr>
                                        <p:cTn id="69" dur="770" fill="hold"/>
                                        <p:tgtEl>
                                          <p:spTgt spid="2"/>
                                        </p:tgtEl>
                                        <p:attrNameLst>
                                          <p:attrName>ppt_x</p:attrName>
                                        </p:attrNameLst>
                                      </p:cBhvr>
                                      <p:to>
                                        <p:strVal val="(0.5)"/>
                                      </p:to>
                                    </p:set>
                                    <p:anim from="(0.5)" to="(#ppt_x)" calcmode="lin" valueType="num">
                                      <p:cBhvr>
                                        <p:cTn id="70" dur="1230" accel="100000" fill="hold">
                                          <p:stCondLst>
                                            <p:cond delay="770"/>
                                          </p:stCondLst>
                                        </p:cTn>
                                        <p:tgtEl>
                                          <p:spTgt spid="2"/>
                                        </p:tgtEl>
                                        <p:attrNameLst>
                                          <p:attrName>ppt_x</p:attrName>
                                        </p:attrNameLst>
                                      </p:cBhvr>
                                    </p:anim>
                                    <p:set>
                                      <p:cBhvr>
                                        <p:cTn id="71" dur="770" fill="hold"/>
                                        <p:tgtEl>
                                          <p:spTgt spid="2"/>
                                        </p:tgtEl>
                                        <p:attrNameLst>
                                          <p:attrName>ppt_y</p:attrName>
                                        </p:attrNameLst>
                                      </p:cBhvr>
                                      <p:to>
                                        <p:strVal val="(#ppt_y+0.4)"/>
                                      </p:to>
                                    </p:set>
                                    <p:anim from="(#ppt_y+0.4)" to="(#ppt_y)" calcmode="lin" valueType="num">
                                      <p:cBhvr>
                                        <p:cTn id="72"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1" grpId="0" animBg="1"/>
      <p:bldP spid="18445" grpId="0" animBg="1"/>
      <p:bldP spid="18446" grpId="0"/>
      <p:bldP spid="2" grpId="0"/>
      <p:bldP spid="10255" grpId="0"/>
      <p:bldP spid="10256" grpId="0" animBg="1"/>
      <p:bldP spid="10257" grpId="0"/>
      <p:bldP spid="102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4" name="Picture 4" descr="01 color"/>
          <p:cNvPicPr>
            <a:picLocks noChangeAspect="1" noChangeArrowheads="1"/>
          </p:cNvPicPr>
          <p:nvPr/>
        </p:nvPicPr>
        <p:blipFill>
          <a:blip r:embed="rId3"/>
          <a:srcRect l="62837" b="50000"/>
          <a:stretch>
            <a:fillRect/>
          </a:stretch>
        </p:blipFill>
        <p:spPr bwMode="auto">
          <a:xfrm>
            <a:off x="1447800" y="366713"/>
            <a:ext cx="3192463" cy="4572000"/>
          </a:xfrm>
          <a:prstGeom prst="rect">
            <a:avLst/>
          </a:prstGeom>
          <a:noFill/>
          <a:ln w="9525">
            <a:noFill/>
            <a:miter lim="800000"/>
            <a:headEnd/>
            <a:tailEnd/>
          </a:ln>
        </p:spPr>
      </p:pic>
      <p:pic>
        <p:nvPicPr>
          <p:cNvPr id="30725" name="Picture 5" descr="01 color"/>
          <p:cNvPicPr>
            <a:picLocks noChangeAspect="1" noChangeArrowheads="1"/>
          </p:cNvPicPr>
          <p:nvPr/>
        </p:nvPicPr>
        <p:blipFill>
          <a:blip r:embed="rId3"/>
          <a:srcRect l="2603" t="49580" r="63156" b="676"/>
          <a:stretch>
            <a:fillRect/>
          </a:stretch>
        </p:blipFill>
        <p:spPr bwMode="auto">
          <a:xfrm>
            <a:off x="5105400" y="411163"/>
            <a:ext cx="3090863" cy="4495800"/>
          </a:xfrm>
          <a:prstGeom prst="rect">
            <a:avLst/>
          </a:prstGeom>
          <a:noFill/>
          <a:ln w="9525">
            <a:noFill/>
            <a:miter lim="800000"/>
            <a:headEnd/>
            <a:tailEnd/>
          </a:ln>
        </p:spPr>
      </p:pic>
      <p:sp>
        <p:nvSpPr>
          <p:cNvPr id="30728" name="Text Box 8"/>
          <p:cNvSpPr txBox="1">
            <a:spLocks noChangeArrowheads="1"/>
          </p:cNvSpPr>
          <p:nvPr/>
        </p:nvSpPr>
        <p:spPr bwMode="auto">
          <a:xfrm>
            <a:off x="304800" y="5256213"/>
            <a:ext cx="8686800" cy="1016000"/>
          </a:xfrm>
          <a:prstGeom prst="rect">
            <a:avLst/>
          </a:prstGeom>
          <a:solidFill>
            <a:srgbClr val="00B6F6"/>
          </a:solidFill>
          <a:ln w="9525">
            <a:noFill/>
            <a:miter lim="800000"/>
            <a:headEnd/>
            <a:tailEnd/>
          </a:ln>
        </p:spPr>
        <p:txBody>
          <a:bodyPr>
            <a:spAutoFit/>
          </a:bodyPr>
          <a:lstStyle/>
          <a:p>
            <a:pPr>
              <a:spcBef>
                <a:spcPct val="50000"/>
              </a:spcBef>
              <a:buFontTx/>
              <a:buChar char="-"/>
            </a:pPr>
            <a:r>
              <a:rPr lang="en-US" sz="2400" b="1">
                <a:solidFill>
                  <a:srgbClr val="FF0000"/>
                </a:solidFill>
              </a:rPr>
              <a:t> Xoay dọc tờ giấy (mặt kẻ ô ở trên).</a:t>
            </a:r>
          </a:p>
          <a:p>
            <a:pPr>
              <a:spcBef>
                <a:spcPct val="50000"/>
              </a:spcBef>
              <a:buFontTx/>
              <a:buChar char="-"/>
            </a:pPr>
            <a:r>
              <a:rPr lang="en-US" sz="2400" b="1">
                <a:solidFill>
                  <a:srgbClr val="FF0000"/>
                </a:solidFill>
              </a:rPr>
              <a:t> Gấp các nếp cách đều nhau 1 ô như</a:t>
            </a:r>
            <a:r>
              <a:rPr lang="en-US" sz="2400">
                <a:solidFill>
                  <a:srgbClr val="FF0000"/>
                </a:solidFill>
              </a:rPr>
              <a:t> </a:t>
            </a:r>
            <a:r>
              <a:rPr lang="en-US" sz="2400" b="1">
                <a:solidFill>
                  <a:srgbClr val="FF0000"/>
                </a:solidFill>
              </a:rPr>
              <a:t>gấp cái quạt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plus(in)">
                                      <p:cBhvr>
                                        <p:cTn id="7" dur="500"/>
                                        <p:tgtEl>
                                          <p:spTgt spid="30724"/>
                                        </p:tgtEl>
                                      </p:cBhvr>
                                    </p:animEffect>
                                  </p:childTnLst>
                                </p:cTn>
                              </p:par>
                              <p:par>
                                <p:cTn id="8" presetID="13" presetClass="entr" presetSubtype="16" fill="hold" nodeType="withEffect">
                                  <p:stCondLst>
                                    <p:cond delay="0"/>
                                  </p:stCondLst>
                                  <p:childTnLst>
                                    <p:set>
                                      <p:cBhvr>
                                        <p:cTn id="9" dur="1" fill="hold">
                                          <p:stCondLst>
                                            <p:cond delay="0"/>
                                          </p:stCondLst>
                                        </p:cTn>
                                        <p:tgtEl>
                                          <p:spTgt spid="30725"/>
                                        </p:tgtEl>
                                        <p:attrNameLst>
                                          <p:attrName>style.visibility</p:attrName>
                                        </p:attrNameLst>
                                      </p:cBhvr>
                                      <p:to>
                                        <p:strVal val="visible"/>
                                      </p:to>
                                    </p:set>
                                    <p:animEffect transition="in" filter="plus(in)">
                                      <p:cBhvr>
                                        <p:cTn id="10" dur="500"/>
                                        <p:tgtEl>
                                          <p:spTgt spid="30725"/>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30728"/>
                                        </p:tgtEl>
                                        <p:attrNameLst>
                                          <p:attrName>style.visibility</p:attrName>
                                        </p:attrNameLst>
                                      </p:cBhvr>
                                      <p:to>
                                        <p:strVal val="visible"/>
                                      </p:to>
                                    </p:set>
                                    <p:animEffect transition="in" filter="plus(in)">
                                      <p:cBhvr>
                                        <p:cTn id="13"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4648200" y="1828800"/>
            <a:ext cx="4038600" cy="1066800"/>
          </a:xfrm>
          <a:prstGeom prst="rect">
            <a:avLst/>
          </a:prstGeom>
          <a:noFill/>
          <a:ln w="9525">
            <a:noFill/>
            <a:miter lim="800000"/>
            <a:headEnd/>
            <a:tailEnd/>
          </a:ln>
        </p:spPr>
        <p:txBody>
          <a:bodyPr>
            <a:spAutoFit/>
          </a:bodyPr>
          <a:lstStyle/>
          <a:p>
            <a:pPr>
              <a:spcBef>
                <a:spcPct val="50000"/>
              </a:spcBef>
            </a:pPr>
            <a:r>
              <a:rPr lang="en-US" sz="3200"/>
              <a:t>- Cứ gấp như vậy cho đến hết tờ giấy.</a:t>
            </a:r>
          </a:p>
        </p:txBody>
      </p:sp>
      <p:pic>
        <p:nvPicPr>
          <p:cNvPr id="35847" name="Picture 7" descr="01 color"/>
          <p:cNvPicPr>
            <a:picLocks noChangeAspect="1" noChangeArrowheads="1"/>
          </p:cNvPicPr>
          <p:nvPr/>
        </p:nvPicPr>
        <p:blipFill>
          <a:blip r:embed="rId3"/>
          <a:srcRect l="55698" t="64445" r="14459" b="1866"/>
          <a:stretch>
            <a:fillRect/>
          </a:stretch>
        </p:blipFill>
        <p:spPr bwMode="auto">
          <a:xfrm>
            <a:off x="304800" y="533400"/>
            <a:ext cx="3875088"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p:cTn id="7" dur="500" fill="hold"/>
                                        <p:tgtEl>
                                          <p:spTgt spid="35847"/>
                                        </p:tgtEl>
                                        <p:attrNameLst>
                                          <p:attrName>ppt_w</p:attrName>
                                        </p:attrNameLst>
                                      </p:cBhvr>
                                      <p:tavLst>
                                        <p:tav tm="0">
                                          <p:val>
                                            <p:fltVal val="0"/>
                                          </p:val>
                                        </p:tav>
                                        <p:tav tm="100000">
                                          <p:val>
                                            <p:strVal val="#ppt_w"/>
                                          </p:val>
                                        </p:tav>
                                      </p:tavLst>
                                    </p:anim>
                                    <p:anim calcmode="lin" valueType="num">
                                      <p:cBhvr>
                                        <p:cTn id="8" dur="500" fill="hold"/>
                                        <p:tgtEl>
                                          <p:spTgt spid="3584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5845"/>
                                        </p:tgtEl>
                                        <p:attrNameLst>
                                          <p:attrName>style.visibility</p:attrName>
                                        </p:attrNameLst>
                                      </p:cBhvr>
                                      <p:to>
                                        <p:strVal val="visible"/>
                                      </p:to>
                                    </p:set>
                                    <p:anim calcmode="lin" valueType="num">
                                      <p:cBhvr>
                                        <p:cTn id="11" dur="500" fill="hold"/>
                                        <p:tgtEl>
                                          <p:spTgt spid="35845"/>
                                        </p:tgtEl>
                                        <p:attrNameLst>
                                          <p:attrName>ppt_w</p:attrName>
                                        </p:attrNameLst>
                                      </p:cBhvr>
                                      <p:tavLst>
                                        <p:tav tm="0">
                                          <p:val>
                                            <p:fltVal val="0"/>
                                          </p:val>
                                        </p:tav>
                                        <p:tav tm="100000">
                                          <p:val>
                                            <p:strVal val="#ppt_w"/>
                                          </p:val>
                                        </p:tav>
                                      </p:tavLst>
                                    </p:anim>
                                    <p:anim calcmode="lin" valueType="num">
                                      <p:cBhvr>
                                        <p:cTn id="12" dur="500" fill="hold"/>
                                        <p:tgtEl>
                                          <p:spTgt spid="358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2061</TotalTime>
  <Words>648</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Default Design</vt:lpstr>
      <vt:lpstr>Slide 1</vt:lpstr>
      <vt:lpstr>Slide 2</vt:lpstr>
      <vt:lpstr>Slide 3</vt:lpstr>
      <vt:lpstr>Thủ công</vt:lpstr>
      <vt:lpstr>Slide 5</vt:lpstr>
      <vt:lpstr>Slide 6</vt:lpstr>
      <vt:lpstr>Quy trình làm lọ hoa gắn tường</vt:lpstr>
      <vt:lpstr>Slide 8</vt:lpstr>
      <vt:lpstr>Slide 9</vt:lpstr>
      <vt:lpstr>Bước 2: Tách phần gấp đế lọ hoa ra khỏi các nếp gấp làm thân lọ hoa</vt:lpstr>
      <vt:lpstr>Slide 11</vt:lpstr>
      <vt:lpstr>Bước 3: Làm thành lọ hoa gắn tường</vt:lpstr>
      <vt:lpstr>Slide 13</vt:lpstr>
      <vt:lpstr>Slide 14</vt:lpstr>
      <vt:lpstr>Slide 15</vt:lpstr>
      <vt:lpstr>Slide 16</vt:lpstr>
    </vt:vector>
  </TitlesOfParts>
  <Company>TVBD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Nguyễn Thị Sen Lớp : CĐTH6</dc:title>
  <dc:creator>May_030</dc:creator>
  <cp:lastModifiedBy>CSTeam</cp:lastModifiedBy>
  <cp:revision>57</cp:revision>
  <dcterms:created xsi:type="dcterms:W3CDTF">2007-10-08T07:38:11Z</dcterms:created>
  <dcterms:modified xsi:type="dcterms:W3CDTF">2016-06-29T09:53:58Z</dcterms:modified>
</cp:coreProperties>
</file>