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ms-office.activeX"/>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activeX/activeX1.xml" ContentType="application/vnd.ms-office.activeX+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sldIdLst>
    <p:sldId id="257" r:id="rId2"/>
    <p:sldId id="259" r:id="rId3"/>
    <p:sldId id="261" r:id="rId4"/>
    <p:sldId id="263" r:id="rId5"/>
    <p:sldId id="265" r:id="rId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8080"/>
    <a:srgbClr val="3333FF"/>
    <a:srgbClr val="0066FF"/>
    <a:srgbClr val="CC3300"/>
    <a:srgbClr val="6600CC"/>
    <a:srgbClr val="FFFF99"/>
    <a:srgbClr val="0000FF"/>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719" autoAdjust="0"/>
  </p:normalViewPr>
  <p:slideViewPr>
    <p:cSldViewPr>
      <p:cViewPr varScale="1">
        <p:scale>
          <a:sx n="41" d="100"/>
          <a:sy n="41" d="100"/>
        </p:scale>
        <p:origin x="-1308"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7C2F5EF-7932-45D1-BF52-5ECD4A01203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64B0F4-F971-4826-8AB9-1747523C574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6908391-D30F-44D1-9798-31574502D0B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284C528-25FA-4CDF-8D63-EA4DBA39AED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E93633A-96E9-4C62-944F-57268D1A7ED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D5C42E5-2877-420D-B8BA-A88197C9319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1396542-8458-4CC7-AA5E-62C303C5A46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A1A110A-DACE-4E74-8FDB-F0119C86D4C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1E4D8C9-CB13-4E10-914A-CB9AE4B3041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4FF091-D394-4433-9C76-D9D2185D40E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EA1EF2C-769F-4318-8BF3-BE497288D32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14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914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914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5E3B634-0228-46E7-8B2F-2A2248B10B6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control" Target="../activeX/activeX1.xml"/><Relationship Id="rId1" Type="http://schemas.openxmlformats.org/officeDocument/2006/relationships/vmlDrawing" Target="../drawings/vmlDrawing1.v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6600CC"/>
            </a:gs>
            <a:gs pos="50000">
              <a:schemeClr val="folHlink"/>
            </a:gs>
            <a:gs pos="100000">
              <a:srgbClr val="6600CC"/>
            </a:gs>
          </a:gsLst>
          <a:lin ang="5400000" scaled="1"/>
        </a:gradFill>
        <a:effectLst/>
      </p:bgPr>
    </p:bg>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533400" y="304800"/>
            <a:ext cx="7772400" cy="1470025"/>
          </a:xfrm>
        </p:spPr>
        <p:txBody>
          <a:bodyPr/>
          <a:lstStyle/>
          <a:p>
            <a:pPr eaLnBrk="1" hangingPunct="1"/>
            <a:r>
              <a:rPr lang="en-US" sz="3400" smtClean="0">
                <a:solidFill>
                  <a:schemeClr val="bg1"/>
                </a:solidFill>
              </a:rPr>
              <a:t/>
            </a:r>
            <a:br>
              <a:rPr lang="en-US" sz="3400" smtClean="0">
                <a:solidFill>
                  <a:schemeClr val="bg1"/>
                </a:solidFill>
              </a:rPr>
            </a:br>
            <a:r>
              <a:rPr lang="en-US" sz="3400" smtClean="0">
                <a:solidFill>
                  <a:schemeClr val="bg1"/>
                </a:solidFill>
              </a:rPr>
              <a:t>Đạo đức</a:t>
            </a:r>
          </a:p>
        </p:txBody>
      </p:sp>
      <p:sp>
        <p:nvSpPr>
          <p:cNvPr id="109573" name="Text Box 5"/>
          <p:cNvSpPr txBox="1">
            <a:spLocks noChangeArrowheads="1"/>
          </p:cNvSpPr>
          <p:nvPr/>
        </p:nvSpPr>
        <p:spPr bwMode="auto">
          <a:xfrm>
            <a:off x="533400" y="2286000"/>
            <a:ext cx="8305800" cy="519113"/>
          </a:xfrm>
          <a:prstGeom prst="rect">
            <a:avLst/>
          </a:prstGeom>
          <a:noFill/>
          <a:ln w="9525">
            <a:noFill/>
            <a:miter lim="800000"/>
            <a:headEnd/>
            <a:tailEnd/>
          </a:ln>
        </p:spPr>
        <p:txBody>
          <a:bodyPr>
            <a:spAutoFit/>
          </a:bodyPr>
          <a:lstStyle/>
          <a:p>
            <a:pPr>
              <a:spcBef>
                <a:spcPct val="50000"/>
              </a:spcBef>
            </a:pPr>
            <a:r>
              <a:rPr lang="en-US" sz="2800" b="1">
                <a:solidFill>
                  <a:srgbClr val="CC3300"/>
                </a:solidFill>
              </a:rPr>
              <a:t>1,Thế nào là giữ lời hứa?</a:t>
            </a:r>
          </a:p>
        </p:txBody>
      </p:sp>
      <p:sp>
        <p:nvSpPr>
          <p:cNvPr id="109574" name="Text Box 6"/>
          <p:cNvSpPr txBox="1">
            <a:spLocks noChangeArrowheads="1"/>
          </p:cNvSpPr>
          <p:nvPr/>
        </p:nvSpPr>
        <p:spPr bwMode="auto">
          <a:xfrm>
            <a:off x="457200" y="2895600"/>
            <a:ext cx="7848600" cy="946150"/>
          </a:xfrm>
          <a:prstGeom prst="rect">
            <a:avLst/>
          </a:prstGeom>
          <a:noFill/>
          <a:ln w="9525">
            <a:noFill/>
            <a:miter lim="800000"/>
            <a:headEnd/>
            <a:tailEnd/>
          </a:ln>
        </p:spPr>
        <p:txBody>
          <a:bodyPr>
            <a:spAutoFit/>
          </a:bodyPr>
          <a:lstStyle/>
          <a:p>
            <a:pPr>
              <a:spcBef>
                <a:spcPct val="50000"/>
              </a:spcBef>
            </a:pPr>
            <a:r>
              <a:rPr lang="en-US" sz="2800" b="1">
                <a:solidFill>
                  <a:srgbClr val="CC3300"/>
                </a:solidFill>
              </a:rPr>
              <a:t>2,Người biết giữ lời hứa sẽ được mọi người đánh giá như thế nào?</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9573"/>
                                        </p:tgtEl>
                                        <p:attrNameLst>
                                          <p:attrName>style.visibility</p:attrName>
                                        </p:attrNameLst>
                                      </p:cBhvr>
                                      <p:to>
                                        <p:strVal val="visible"/>
                                      </p:to>
                                    </p:set>
                                    <p:animEffect transition="in" filter="blinds(horizontal)">
                                      <p:cBhvr>
                                        <p:cTn id="7" dur="500"/>
                                        <p:tgtEl>
                                          <p:spTgt spid="1095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09573"/>
                                        </p:tgtEl>
                                      </p:cBhvr>
                                    </p:animEffect>
                                    <p:set>
                                      <p:cBhvr>
                                        <p:cTn id="12" dur="1" fill="hold">
                                          <p:stCondLst>
                                            <p:cond delay="499"/>
                                          </p:stCondLst>
                                        </p:cTn>
                                        <p:tgtEl>
                                          <p:spTgt spid="109573"/>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9574"/>
                                        </p:tgtEl>
                                        <p:attrNameLst>
                                          <p:attrName>style.visibility</p:attrName>
                                        </p:attrNameLst>
                                      </p:cBhvr>
                                      <p:to>
                                        <p:strVal val="visible"/>
                                      </p:to>
                                    </p:set>
                                    <p:animEffect transition="in" filter="box(in)">
                                      <p:cBhvr>
                                        <p:cTn id="17" dur="500"/>
                                        <p:tgtEl>
                                          <p:spTgt spid="1095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3" grpId="0"/>
      <p:bldP spid="109573" grpId="1"/>
      <p:bldP spid="10957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6600CC"/>
            </a:gs>
            <a:gs pos="50000">
              <a:schemeClr val="folHlink"/>
            </a:gs>
            <a:gs pos="100000">
              <a:srgbClr val="6600CC"/>
            </a:gs>
          </a:gsLst>
          <a:lin ang="5400000" scaled="1"/>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04800" y="0"/>
            <a:ext cx="7543800" cy="1295400"/>
          </a:xfrm>
        </p:spPr>
        <p:txBody>
          <a:bodyPr/>
          <a:lstStyle/>
          <a:p>
            <a:pPr eaLnBrk="1" hangingPunct="1"/>
            <a:r>
              <a:rPr lang="en-US" sz="2800" b="1" smtClean="0">
                <a:solidFill>
                  <a:schemeClr val="bg1"/>
                </a:solidFill>
              </a:rPr>
              <a:t/>
            </a:r>
            <a:br>
              <a:rPr lang="en-US" sz="2800" b="1" smtClean="0">
                <a:solidFill>
                  <a:schemeClr val="bg1"/>
                </a:solidFill>
              </a:rPr>
            </a:br>
            <a:r>
              <a:rPr lang="en-US" sz="2800" b="1" smtClean="0">
                <a:solidFill>
                  <a:schemeClr val="bg1"/>
                </a:solidFill>
              </a:rPr>
              <a:t>Đạo đức</a:t>
            </a:r>
          </a:p>
        </p:txBody>
      </p:sp>
      <p:sp>
        <p:nvSpPr>
          <p:cNvPr id="112645" name="Text Box 5"/>
          <p:cNvSpPr txBox="1">
            <a:spLocks noChangeArrowheads="1"/>
          </p:cNvSpPr>
          <p:nvPr/>
        </p:nvSpPr>
        <p:spPr bwMode="auto">
          <a:xfrm>
            <a:off x="2514600" y="1447800"/>
            <a:ext cx="5181600" cy="701675"/>
          </a:xfrm>
          <a:prstGeom prst="rect">
            <a:avLst/>
          </a:prstGeom>
          <a:noFill/>
          <a:ln w="9525">
            <a:noFill/>
            <a:miter lim="800000"/>
            <a:headEnd/>
            <a:tailEnd/>
          </a:ln>
        </p:spPr>
        <p:txBody>
          <a:bodyPr>
            <a:spAutoFit/>
          </a:bodyPr>
          <a:lstStyle/>
          <a:p>
            <a:pPr>
              <a:spcBef>
                <a:spcPct val="50000"/>
              </a:spcBef>
            </a:pPr>
            <a:r>
              <a:rPr lang="en-US" sz="4000" b="1">
                <a:solidFill>
                  <a:schemeClr val="bg1"/>
                </a:solidFill>
              </a:rPr>
              <a:t>Giữ lời hứa( Tiết 2)</a:t>
            </a:r>
          </a:p>
        </p:txBody>
      </p:sp>
      <p:sp>
        <p:nvSpPr>
          <p:cNvPr id="4100" name="Text Box 8"/>
          <p:cNvSpPr txBox="1">
            <a:spLocks noChangeArrowheads="1"/>
          </p:cNvSpPr>
          <p:nvPr/>
        </p:nvSpPr>
        <p:spPr bwMode="auto">
          <a:xfrm>
            <a:off x="304800" y="2438400"/>
            <a:ext cx="8458200" cy="1373188"/>
          </a:xfrm>
          <a:prstGeom prst="rect">
            <a:avLst/>
          </a:prstGeom>
          <a:noFill/>
          <a:ln w="9525">
            <a:noFill/>
            <a:miter lim="800000"/>
            <a:headEnd/>
            <a:tailEnd/>
          </a:ln>
        </p:spPr>
        <p:txBody>
          <a:bodyPr>
            <a:spAutoFit/>
          </a:bodyPr>
          <a:lstStyle/>
          <a:p>
            <a:pPr eaLnBrk="1" hangingPunct="1">
              <a:spcBef>
                <a:spcPct val="50000"/>
              </a:spcBef>
            </a:pPr>
            <a:r>
              <a:rPr lang="en-US" sz="2800" b="1">
                <a:solidFill>
                  <a:srgbClr val="CC3300"/>
                </a:solidFill>
              </a:rPr>
              <a:t>Bài 4: Hãy điền vào ô       chữ Đ trước những hành vi biết giữ lời hứa, chữ S trước những hành vi không biết giữ lời hứa.</a:t>
            </a:r>
          </a:p>
        </p:txBody>
      </p:sp>
      <p:sp>
        <p:nvSpPr>
          <p:cNvPr id="4101" name="Rectangle 9"/>
          <p:cNvSpPr>
            <a:spLocks noChangeArrowheads="1"/>
          </p:cNvSpPr>
          <p:nvPr/>
        </p:nvSpPr>
        <p:spPr bwMode="auto">
          <a:xfrm>
            <a:off x="3733800" y="2514600"/>
            <a:ext cx="457200" cy="457200"/>
          </a:xfrm>
          <a:prstGeom prst="rect">
            <a:avLst/>
          </a:prstGeom>
          <a:noFill/>
          <a:ln w="9525">
            <a:solidFill>
              <a:schemeClr val="tx1"/>
            </a:solidFill>
            <a:miter lim="800000"/>
            <a:headEnd/>
            <a:tailEnd/>
          </a:ln>
        </p:spPr>
        <p:txBody>
          <a:bodyPr wrap="none" anchor="ctr"/>
          <a:lstStyle/>
          <a:p>
            <a:pPr eaLnBrk="1" hangingPunct="1"/>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2645"/>
                                        </p:tgtEl>
                                        <p:attrNameLst>
                                          <p:attrName>style.visibility</p:attrName>
                                        </p:attrNameLst>
                                      </p:cBhvr>
                                      <p:to>
                                        <p:strVal val="visible"/>
                                      </p:to>
                                    </p:set>
                                    <p:animEffect transition="in" filter="box(in)">
                                      <p:cBhvr>
                                        <p:cTn id="7" dur="500"/>
                                        <p:tgtEl>
                                          <p:spTgt spid="1126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6600CC"/>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81000" y="304800"/>
            <a:ext cx="8229600" cy="1143000"/>
          </a:xfrm>
        </p:spPr>
        <p:txBody>
          <a:bodyPr/>
          <a:lstStyle/>
          <a:p>
            <a:pPr eaLnBrk="1" hangingPunct="1"/>
            <a:endParaRPr lang="en-US" smtClean="0"/>
          </a:p>
        </p:txBody>
      </p:sp>
      <p:sp>
        <p:nvSpPr>
          <p:cNvPr id="5123" name="Rectangle 3"/>
          <p:cNvSpPr>
            <a:spLocks noGrp="1" noChangeArrowheads="1"/>
          </p:cNvSpPr>
          <p:nvPr>
            <p:ph type="body" idx="1"/>
          </p:nvPr>
        </p:nvSpPr>
        <p:spPr/>
        <p:txBody>
          <a:bodyPr/>
          <a:lstStyle/>
          <a:p>
            <a:pPr eaLnBrk="1" hangingPunct="1"/>
            <a:endParaRPr lang="en-US" smtClean="0"/>
          </a:p>
        </p:txBody>
      </p:sp>
      <p:sp>
        <p:nvSpPr>
          <p:cNvPr id="5124" name="Text Box 4"/>
          <p:cNvSpPr txBox="1">
            <a:spLocks noChangeArrowheads="1"/>
          </p:cNvSpPr>
          <p:nvPr/>
        </p:nvSpPr>
        <p:spPr bwMode="auto">
          <a:xfrm>
            <a:off x="685800" y="457200"/>
            <a:ext cx="8229600" cy="1200150"/>
          </a:xfrm>
          <a:prstGeom prst="rect">
            <a:avLst/>
          </a:prstGeom>
          <a:noFill/>
          <a:ln w="9525">
            <a:noFill/>
            <a:miter lim="800000"/>
            <a:headEnd/>
            <a:tailEnd/>
          </a:ln>
        </p:spPr>
        <p:txBody>
          <a:bodyPr>
            <a:spAutoFit/>
          </a:bodyPr>
          <a:lstStyle/>
          <a:p>
            <a:pPr>
              <a:spcBef>
                <a:spcPct val="50000"/>
              </a:spcBef>
            </a:pPr>
            <a:r>
              <a:rPr lang="en-US" sz="2400" b="1">
                <a:solidFill>
                  <a:schemeClr val="bg1"/>
                </a:solidFill>
              </a:rPr>
              <a:t>a, Vân xin phép mẹ sang nhà bạn chơi đến 9 giờ sẽ về. Đến giờ hẹn, Vân vội tạm biệt bạn ra, mặc dù đang chơi vui.</a:t>
            </a:r>
          </a:p>
        </p:txBody>
      </p:sp>
      <p:sp>
        <p:nvSpPr>
          <p:cNvPr id="5125" name="Text Box 7"/>
          <p:cNvSpPr txBox="1">
            <a:spLocks noChangeArrowheads="1"/>
          </p:cNvSpPr>
          <p:nvPr/>
        </p:nvSpPr>
        <p:spPr bwMode="auto">
          <a:xfrm>
            <a:off x="685800" y="1371600"/>
            <a:ext cx="7848600" cy="1938338"/>
          </a:xfrm>
          <a:prstGeom prst="rect">
            <a:avLst/>
          </a:prstGeom>
          <a:noFill/>
          <a:ln w="9525">
            <a:noFill/>
            <a:miter lim="800000"/>
            <a:headEnd/>
            <a:tailEnd/>
          </a:ln>
        </p:spPr>
        <p:txBody>
          <a:bodyPr>
            <a:spAutoFit/>
          </a:bodyPr>
          <a:lstStyle/>
          <a:p>
            <a:pPr>
              <a:spcBef>
                <a:spcPct val="50000"/>
              </a:spcBef>
            </a:pPr>
            <a:r>
              <a:rPr lang="en-US" sz="2400" b="1">
                <a:solidFill>
                  <a:schemeClr val="bg1"/>
                </a:solidFill>
              </a:rPr>
              <a:t>b, Giờ sinh hoạt lớp tuần trước, Cường bị phê bình vì hay làm mất trật tự trong giờ học. Cường tỏ ra hối hận, hứa với cô giáo và cả lớp sẽ sửa chữa. Nhưng chỉ được vài hôm, cậu ta lại nói chuyện riêng và đùa nghịch trong lớp học.</a:t>
            </a:r>
          </a:p>
        </p:txBody>
      </p:sp>
      <p:sp>
        <p:nvSpPr>
          <p:cNvPr id="5126" name="Text Box 8"/>
          <p:cNvSpPr txBox="1">
            <a:spLocks noChangeArrowheads="1"/>
          </p:cNvSpPr>
          <p:nvPr/>
        </p:nvSpPr>
        <p:spPr bwMode="auto">
          <a:xfrm>
            <a:off x="685800" y="3124200"/>
            <a:ext cx="7924800" cy="1200150"/>
          </a:xfrm>
          <a:prstGeom prst="rect">
            <a:avLst/>
          </a:prstGeom>
          <a:noFill/>
          <a:ln w="9525">
            <a:noFill/>
            <a:miter lim="800000"/>
            <a:headEnd/>
            <a:tailEnd/>
          </a:ln>
        </p:spPr>
        <p:txBody>
          <a:bodyPr>
            <a:spAutoFit/>
          </a:bodyPr>
          <a:lstStyle/>
          <a:p>
            <a:pPr>
              <a:spcBef>
                <a:spcPct val="50000"/>
              </a:spcBef>
            </a:pPr>
            <a:r>
              <a:rPr lang="en-US" sz="2400" b="1">
                <a:solidFill>
                  <a:schemeClr val="bg1"/>
                </a:solidFill>
              </a:rPr>
              <a:t>c, Quy hứa với em bé sau  khi học xong thì trên ti vi có phim hoạt hình. Thế là Quy ngồi xem phim, bỏ mặc em bé chơi một mình.</a:t>
            </a:r>
          </a:p>
        </p:txBody>
      </p:sp>
      <p:sp>
        <p:nvSpPr>
          <p:cNvPr id="5127" name="Text Box 9"/>
          <p:cNvSpPr txBox="1">
            <a:spLocks noChangeArrowheads="1"/>
          </p:cNvSpPr>
          <p:nvPr/>
        </p:nvSpPr>
        <p:spPr bwMode="auto">
          <a:xfrm>
            <a:off x="838200" y="3886200"/>
            <a:ext cx="6873875" cy="366713"/>
          </a:xfrm>
          <a:prstGeom prst="rect">
            <a:avLst/>
          </a:prstGeom>
          <a:noFill/>
          <a:ln w="9525">
            <a:noFill/>
            <a:miter lim="800000"/>
            <a:headEnd/>
            <a:tailEnd/>
          </a:ln>
        </p:spPr>
        <p:txBody>
          <a:bodyPr>
            <a:spAutoFit/>
          </a:bodyPr>
          <a:lstStyle/>
          <a:p>
            <a:endParaRPr lang="en-US"/>
          </a:p>
        </p:txBody>
      </p:sp>
      <p:sp>
        <p:nvSpPr>
          <p:cNvPr id="5128" name="Text Box 10"/>
          <p:cNvSpPr txBox="1">
            <a:spLocks noChangeArrowheads="1"/>
          </p:cNvSpPr>
          <p:nvPr/>
        </p:nvSpPr>
        <p:spPr bwMode="auto">
          <a:xfrm>
            <a:off x="762000" y="4648200"/>
            <a:ext cx="7620000" cy="1570038"/>
          </a:xfrm>
          <a:prstGeom prst="rect">
            <a:avLst/>
          </a:prstGeom>
          <a:noFill/>
          <a:ln w="9525">
            <a:noFill/>
            <a:miter lim="800000"/>
            <a:headEnd/>
            <a:tailEnd/>
          </a:ln>
        </p:spPr>
        <p:txBody>
          <a:bodyPr>
            <a:spAutoFit/>
          </a:bodyPr>
          <a:lstStyle/>
          <a:p>
            <a:pPr>
              <a:spcBef>
                <a:spcPct val="50000"/>
              </a:spcBef>
            </a:pPr>
            <a:r>
              <a:rPr lang="en-US" sz="2400" b="1">
                <a:solidFill>
                  <a:schemeClr val="bg1"/>
                </a:solidFill>
              </a:rPr>
              <a:t>d, Tú hứa sẽ làm một chiếc diều cho bé Dung, con chú hàng xóm. Em đã dành cả buổi sáng chủ nhật để hoàn thành chiếc diều. Đến chiều, Tú mang diều sang cho bé Dung. Bé mừng rỡ cảm ơn anh Tú.</a:t>
            </a:r>
          </a:p>
        </p:txBody>
      </p:sp>
      <p:sp>
        <p:nvSpPr>
          <p:cNvPr id="5129" name="Rectangle 11"/>
          <p:cNvSpPr>
            <a:spLocks noChangeArrowheads="1"/>
          </p:cNvSpPr>
          <p:nvPr/>
        </p:nvSpPr>
        <p:spPr bwMode="auto">
          <a:xfrm>
            <a:off x="228600" y="457200"/>
            <a:ext cx="533400" cy="457200"/>
          </a:xfrm>
          <a:prstGeom prst="rect">
            <a:avLst/>
          </a:prstGeom>
          <a:noFill/>
          <a:ln w="9525">
            <a:solidFill>
              <a:schemeClr val="tx1"/>
            </a:solidFill>
            <a:miter lim="800000"/>
            <a:headEnd/>
            <a:tailEnd/>
          </a:ln>
        </p:spPr>
        <p:txBody>
          <a:bodyPr wrap="none" anchor="ctr"/>
          <a:lstStyle/>
          <a:p>
            <a:pPr eaLnBrk="1" hangingPunct="1"/>
            <a:endParaRPr lang="en-US"/>
          </a:p>
        </p:txBody>
      </p:sp>
      <p:sp>
        <p:nvSpPr>
          <p:cNvPr id="5130" name="Rectangle 13"/>
          <p:cNvSpPr>
            <a:spLocks noChangeArrowheads="1"/>
          </p:cNvSpPr>
          <p:nvPr/>
        </p:nvSpPr>
        <p:spPr bwMode="auto">
          <a:xfrm>
            <a:off x="228600" y="1447800"/>
            <a:ext cx="533400" cy="457200"/>
          </a:xfrm>
          <a:prstGeom prst="rect">
            <a:avLst/>
          </a:prstGeom>
          <a:noFill/>
          <a:ln w="9525">
            <a:solidFill>
              <a:schemeClr val="tx1"/>
            </a:solidFill>
            <a:miter lim="800000"/>
            <a:headEnd/>
            <a:tailEnd/>
          </a:ln>
        </p:spPr>
        <p:txBody>
          <a:bodyPr wrap="none" anchor="ctr"/>
          <a:lstStyle/>
          <a:p>
            <a:pPr eaLnBrk="1" hangingPunct="1"/>
            <a:endParaRPr lang="en-US"/>
          </a:p>
        </p:txBody>
      </p:sp>
      <p:sp>
        <p:nvSpPr>
          <p:cNvPr id="5131" name="Rectangle 15"/>
          <p:cNvSpPr>
            <a:spLocks noChangeArrowheads="1"/>
          </p:cNvSpPr>
          <p:nvPr/>
        </p:nvSpPr>
        <p:spPr bwMode="auto">
          <a:xfrm>
            <a:off x="228600" y="3124200"/>
            <a:ext cx="533400" cy="457200"/>
          </a:xfrm>
          <a:prstGeom prst="rect">
            <a:avLst/>
          </a:prstGeom>
          <a:noFill/>
          <a:ln w="9525">
            <a:solidFill>
              <a:schemeClr val="tx1"/>
            </a:solidFill>
            <a:miter lim="800000"/>
            <a:headEnd/>
            <a:tailEnd/>
          </a:ln>
        </p:spPr>
        <p:txBody>
          <a:bodyPr wrap="none" anchor="ctr"/>
          <a:lstStyle/>
          <a:p>
            <a:pPr eaLnBrk="1" hangingPunct="1"/>
            <a:endParaRPr lang="en-US"/>
          </a:p>
        </p:txBody>
      </p:sp>
      <p:sp>
        <p:nvSpPr>
          <p:cNvPr id="5132" name="Rectangle 17"/>
          <p:cNvSpPr>
            <a:spLocks noChangeArrowheads="1"/>
          </p:cNvSpPr>
          <p:nvPr/>
        </p:nvSpPr>
        <p:spPr bwMode="auto">
          <a:xfrm>
            <a:off x="228600" y="4648200"/>
            <a:ext cx="533400" cy="457200"/>
          </a:xfrm>
          <a:prstGeom prst="rect">
            <a:avLst/>
          </a:prstGeom>
          <a:noFill/>
          <a:ln w="9525">
            <a:solidFill>
              <a:schemeClr val="tx1"/>
            </a:solidFill>
            <a:miter lim="800000"/>
            <a:headEnd/>
            <a:tailEnd/>
          </a:ln>
        </p:spPr>
        <p:txBody>
          <a:bodyPr wrap="none" anchor="ctr"/>
          <a:lstStyle/>
          <a:p>
            <a:pPr eaLnBrk="1" hangingPunct="1"/>
            <a:endParaRPr lang="en-US"/>
          </a:p>
        </p:txBody>
      </p:sp>
      <p:sp>
        <p:nvSpPr>
          <p:cNvPr id="114706" name="Text Box 18"/>
          <p:cNvSpPr txBox="1">
            <a:spLocks noChangeArrowheads="1"/>
          </p:cNvSpPr>
          <p:nvPr/>
        </p:nvSpPr>
        <p:spPr bwMode="auto">
          <a:xfrm>
            <a:off x="381000" y="533400"/>
            <a:ext cx="381000" cy="366713"/>
          </a:xfrm>
          <a:prstGeom prst="rect">
            <a:avLst/>
          </a:prstGeom>
          <a:noFill/>
          <a:ln w="9525">
            <a:noFill/>
            <a:miter lim="800000"/>
            <a:headEnd/>
            <a:tailEnd/>
          </a:ln>
        </p:spPr>
        <p:txBody>
          <a:bodyPr>
            <a:spAutoFit/>
          </a:bodyPr>
          <a:lstStyle/>
          <a:p>
            <a:pPr>
              <a:spcBef>
                <a:spcPct val="50000"/>
              </a:spcBef>
            </a:pPr>
            <a:r>
              <a:rPr lang="en-US" b="1">
                <a:solidFill>
                  <a:srgbClr val="CC3300"/>
                </a:solidFill>
              </a:rPr>
              <a:t>Đ</a:t>
            </a:r>
          </a:p>
        </p:txBody>
      </p:sp>
      <p:sp>
        <p:nvSpPr>
          <p:cNvPr id="114707" name="Text Box 19"/>
          <p:cNvSpPr txBox="1">
            <a:spLocks noChangeArrowheads="1"/>
          </p:cNvSpPr>
          <p:nvPr/>
        </p:nvSpPr>
        <p:spPr bwMode="auto">
          <a:xfrm>
            <a:off x="304800" y="1524000"/>
            <a:ext cx="381000" cy="366713"/>
          </a:xfrm>
          <a:prstGeom prst="rect">
            <a:avLst/>
          </a:prstGeom>
          <a:noFill/>
          <a:ln w="9525">
            <a:noFill/>
            <a:miter lim="800000"/>
            <a:headEnd/>
            <a:tailEnd/>
          </a:ln>
        </p:spPr>
        <p:txBody>
          <a:bodyPr>
            <a:spAutoFit/>
          </a:bodyPr>
          <a:lstStyle/>
          <a:p>
            <a:pPr eaLnBrk="1" hangingPunct="1">
              <a:spcBef>
                <a:spcPct val="50000"/>
              </a:spcBef>
            </a:pPr>
            <a:r>
              <a:rPr lang="en-US" b="1">
                <a:solidFill>
                  <a:srgbClr val="FFFF00"/>
                </a:solidFill>
              </a:rPr>
              <a:t>S</a:t>
            </a:r>
          </a:p>
        </p:txBody>
      </p:sp>
      <p:sp>
        <p:nvSpPr>
          <p:cNvPr id="114708" name="Text Box 20"/>
          <p:cNvSpPr txBox="1">
            <a:spLocks noChangeArrowheads="1"/>
          </p:cNvSpPr>
          <p:nvPr/>
        </p:nvSpPr>
        <p:spPr bwMode="auto">
          <a:xfrm>
            <a:off x="304800" y="3124200"/>
            <a:ext cx="381000" cy="366713"/>
          </a:xfrm>
          <a:prstGeom prst="rect">
            <a:avLst/>
          </a:prstGeom>
          <a:noFill/>
          <a:ln w="9525">
            <a:noFill/>
            <a:miter lim="800000"/>
            <a:headEnd/>
            <a:tailEnd/>
          </a:ln>
        </p:spPr>
        <p:txBody>
          <a:bodyPr>
            <a:spAutoFit/>
          </a:bodyPr>
          <a:lstStyle/>
          <a:p>
            <a:pPr eaLnBrk="1" hangingPunct="1">
              <a:spcBef>
                <a:spcPct val="50000"/>
              </a:spcBef>
            </a:pPr>
            <a:r>
              <a:rPr lang="en-US" b="1">
                <a:solidFill>
                  <a:srgbClr val="FFFF00"/>
                </a:solidFill>
              </a:rPr>
              <a:t>S</a:t>
            </a:r>
          </a:p>
        </p:txBody>
      </p:sp>
      <p:sp>
        <p:nvSpPr>
          <p:cNvPr id="114712" name="Text Box 24"/>
          <p:cNvSpPr txBox="1">
            <a:spLocks noChangeArrowheads="1"/>
          </p:cNvSpPr>
          <p:nvPr/>
        </p:nvSpPr>
        <p:spPr bwMode="auto">
          <a:xfrm>
            <a:off x="304800" y="4724400"/>
            <a:ext cx="381000" cy="366713"/>
          </a:xfrm>
          <a:prstGeom prst="rect">
            <a:avLst/>
          </a:prstGeom>
          <a:noFill/>
          <a:ln w="9525">
            <a:noFill/>
            <a:miter lim="800000"/>
            <a:headEnd/>
            <a:tailEnd/>
          </a:ln>
        </p:spPr>
        <p:txBody>
          <a:bodyPr>
            <a:spAutoFit/>
          </a:bodyPr>
          <a:lstStyle/>
          <a:p>
            <a:pPr eaLnBrk="1" hangingPunct="1">
              <a:spcBef>
                <a:spcPct val="50000"/>
              </a:spcBef>
            </a:pPr>
            <a:r>
              <a:rPr lang="en-US" b="1">
                <a:solidFill>
                  <a:srgbClr val="CC3300"/>
                </a:solidFill>
              </a:rPr>
              <a:t>Đ</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4706"/>
                                        </p:tgtEl>
                                        <p:attrNameLst>
                                          <p:attrName>style.visibility</p:attrName>
                                        </p:attrNameLst>
                                      </p:cBhvr>
                                      <p:to>
                                        <p:strVal val="visible"/>
                                      </p:to>
                                    </p:set>
                                    <p:animEffect transition="in" filter="blinds(horizontal)">
                                      <p:cBhvr>
                                        <p:cTn id="7" dur="500"/>
                                        <p:tgtEl>
                                          <p:spTgt spid="1147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14707">
                                            <p:txEl>
                                              <p:pRg st="0" end="0"/>
                                            </p:txEl>
                                          </p:spTgt>
                                        </p:tgtEl>
                                        <p:attrNameLst>
                                          <p:attrName>style.visibility</p:attrName>
                                        </p:attrNameLst>
                                      </p:cBhvr>
                                      <p:to>
                                        <p:strVal val="visible"/>
                                      </p:to>
                                    </p:set>
                                    <p:animEffect transition="in" filter="blinds(horizontal)">
                                      <p:cBhvr>
                                        <p:cTn id="12" dur="500"/>
                                        <p:tgtEl>
                                          <p:spTgt spid="1147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14708">
                                            <p:txEl>
                                              <p:pRg st="0" end="0"/>
                                            </p:txEl>
                                          </p:spTgt>
                                        </p:tgtEl>
                                        <p:attrNameLst>
                                          <p:attrName>style.visibility</p:attrName>
                                        </p:attrNameLst>
                                      </p:cBhvr>
                                      <p:to>
                                        <p:strVal val="visible"/>
                                      </p:to>
                                    </p:set>
                                    <p:animEffect transition="in" filter="blinds(horizontal)">
                                      <p:cBhvr>
                                        <p:cTn id="17" dur="500"/>
                                        <p:tgtEl>
                                          <p:spTgt spid="114708">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14712">
                                            <p:txEl>
                                              <p:pRg st="0" end="0"/>
                                            </p:txEl>
                                          </p:spTgt>
                                        </p:tgtEl>
                                        <p:attrNameLst>
                                          <p:attrName>style.visibility</p:attrName>
                                        </p:attrNameLst>
                                      </p:cBhvr>
                                      <p:to>
                                        <p:strVal val="visible"/>
                                      </p:to>
                                    </p:set>
                                    <p:animEffect transition="in" filter="blinds(horizontal)">
                                      <p:cBhvr>
                                        <p:cTn id="22" dur="500"/>
                                        <p:tgtEl>
                                          <p:spTgt spid="1147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70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8080"/>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pPr eaLnBrk="1" hangingPunct="1"/>
            <a:r>
              <a:rPr lang="en-US" sz="2800" b="1" smtClean="0">
                <a:solidFill>
                  <a:schemeClr val="bg1"/>
                </a:solidFill>
              </a:rPr>
              <a:t/>
            </a:r>
            <a:br>
              <a:rPr lang="en-US" sz="2800" b="1" smtClean="0">
                <a:solidFill>
                  <a:schemeClr val="bg1"/>
                </a:solidFill>
              </a:rPr>
            </a:br>
            <a:r>
              <a:rPr lang="en-US" sz="2800" b="1" smtClean="0">
                <a:solidFill>
                  <a:schemeClr val="bg1"/>
                </a:solidFill>
              </a:rPr>
              <a:t>Đạo đức</a:t>
            </a:r>
          </a:p>
        </p:txBody>
      </p:sp>
      <p:sp>
        <p:nvSpPr>
          <p:cNvPr id="1029" name="Text Box 3"/>
          <p:cNvSpPr txBox="1">
            <a:spLocks noChangeArrowheads="1"/>
          </p:cNvSpPr>
          <p:nvPr/>
        </p:nvSpPr>
        <p:spPr bwMode="auto">
          <a:xfrm>
            <a:off x="2286000" y="1447800"/>
            <a:ext cx="5181600" cy="701675"/>
          </a:xfrm>
          <a:prstGeom prst="rect">
            <a:avLst/>
          </a:prstGeom>
          <a:noFill/>
          <a:ln w="9525">
            <a:noFill/>
            <a:miter lim="800000"/>
            <a:headEnd/>
            <a:tailEnd/>
          </a:ln>
        </p:spPr>
        <p:txBody>
          <a:bodyPr>
            <a:spAutoFit/>
          </a:bodyPr>
          <a:lstStyle/>
          <a:p>
            <a:pPr>
              <a:spcBef>
                <a:spcPct val="50000"/>
              </a:spcBef>
            </a:pPr>
            <a:r>
              <a:rPr lang="en-US" sz="4000" b="1">
                <a:solidFill>
                  <a:schemeClr val="tx2"/>
                </a:solidFill>
              </a:rPr>
              <a:t>  </a:t>
            </a:r>
            <a:r>
              <a:rPr lang="en-US" sz="4000" b="1">
                <a:solidFill>
                  <a:schemeClr val="bg1"/>
                </a:solidFill>
              </a:rPr>
              <a:t>Giữ lời hứa( Tiết 2)</a:t>
            </a:r>
          </a:p>
        </p:txBody>
      </p:sp>
      <p:sp>
        <p:nvSpPr>
          <p:cNvPr id="1030" name="Text Box 4"/>
          <p:cNvSpPr txBox="1">
            <a:spLocks noChangeArrowheads="1"/>
          </p:cNvSpPr>
          <p:nvPr/>
        </p:nvSpPr>
        <p:spPr bwMode="auto">
          <a:xfrm>
            <a:off x="457200" y="2438400"/>
            <a:ext cx="8229600" cy="3082925"/>
          </a:xfrm>
          <a:prstGeom prst="rect">
            <a:avLst/>
          </a:prstGeom>
          <a:noFill/>
          <a:ln w="9525">
            <a:noFill/>
            <a:miter lim="800000"/>
            <a:headEnd/>
            <a:tailEnd/>
          </a:ln>
        </p:spPr>
        <p:txBody>
          <a:bodyPr>
            <a:spAutoFit/>
          </a:bodyPr>
          <a:lstStyle/>
          <a:p>
            <a:pPr eaLnBrk="1" hangingPunct="1">
              <a:spcBef>
                <a:spcPct val="50000"/>
              </a:spcBef>
            </a:pPr>
            <a:r>
              <a:rPr lang="en-US" sz="2800" b="1">
                <a:solidFill>
                  <a:schemeClr val="bg1"/>
                </a:solidFill>
              </a:rPr>
              <a:t>Bài 5: Hãy thảo luận nhóm và đóng vai theo tình huống sau:</a:t>
            </a:r>
          </a:p>
          <a:p>
            <a:pPr eaLnBrk="1" hangingPunct="1">
              <a:spcBef>
                <a:spcPct val="50000"/>
              </a:spcBef>
            </a:pPr>
            <a:r>
              <a:rPr lang="en-US" sz="2800" b="1">
                <a:solidFill>
                  <a:schemeClr val="bg1"/>
                </a:solidFill>
              </a:rPr>
              <a:t>Em đã hứa cùng bạn làm một việc gì đó, nhưng sau đó em hiểu ra việc làm đó là sai( ví dụ: hái trộm quả trong vườn nhà khác, đi tắm sông…)</a:t>
            </a:r>
          </a:p>
          <a:p>
            <a:pPr eaLnBrk="1" hangingPunct="1">
              <a:spcBef>
                <a:spcPct val="50000"/>
              </a:spcBef>
            </a:pPr>
            <a:r>
              <a:rPr lang="en-US" sz="2800" b="1">
                <a:solidFill>
                  <a:schemeClr val="bg1"/>
                </a:solidFill>
              </a:rPr>
              <a:t>Khi đó , em  sẽ làm gì?</a:t>
            </a:r>
          </a:p>
        </p:txBody>
      </p:sp>
    </p:spTree>
    <p:controls>
      <p:control spid="1026" r:id="rId2" imgW="1828800" imgH="1828800"/>
    </p:controls>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3400" smtClean="0"/>
              <a:t/>
            </a:r>
            <a:br>
              <a:rPr lang="en-US" sz="3400" smtClean="0"/>
            </a:br>
            <a:r>
              <a:rPr lang="en-US" sz="3400" smtClean="0"/>
              <a:t>Đạo đức</a:t>
            </a:r>
          </a:p>
        </p:txBody>
      </p:sp>
      <p:sp>
        <p:nvSpPr>
          <p:cNvPr id="6147" name="Text Box 3"/>
          <p:cNvSpPr txBox="1">
            <a:spLocks noChangeArrowheads="1"/>
          </p:cNvSpPr>
          <p:nvPr/>
        </p:nvSpPr>
        <p:spPr bwMode="auto">
          <a:xfrm>
            <a:off x="2514600" y="1447800"/>
            <a:ext cx="5181600" cy="701675"/>
          </a:xfrm>
          <a:prstGeom prst="rect">
            <a:avLst/>
          </a:prstGeom>
          <a:noFill/>
          <a:ln w="9525">
            <a:noFill/>
            <a:miter lim="800000"/>
            <a:headEnd/>
            <a:tailEnd/>
          </a:ln>
        </p:spPr>
        <p:txBody>
          <a:bodyPr>
            <a:spAutoFit/>
          </a:bodyPr>
          <a:lstStyle/>
          <a:p>
            <a:pPr>
              <a:spcBef>
                <a:spcPct val="50000"/>
              </a:spcBef>
            </a:pPr>
            <a:r>
              <a:rPr lang="en-US" sz="4000" b="1">
                <a:solidFill>
                  <a:schemeClr val="tx2"/>
                </a:solidFill>
              </a:rPr>
              <a:t>Giữ lời hứa( Tiết 2)</a:t>
            </a:r>
          </a:p>
        </p:txBody>
      </p:sp>
      <p:sp>
        <p:nvSpPr>
          <p:cNvPr id="6148" name="Text Box 4"/>
          <p:cNvSpPr txBox="1">
            <a:spLocks noChangeArrowheads="1"/>
          </p:cNvSpPr>
          <p:nvPr/>
        </p:nvSpPr>
        <p:spPr bwMode="auto">
          <a:xfrm>
            <a:off x="304800" y="2057400"/>
            <a:ext cx="8610600" cy="1384300"/>
          </a:xfrm>
          <a:prstGeom prst="rect">
            <a:avLst/>
          </a:prstGeom>
          <a:noFill/>
          <a:ln w="9525">
            <a:noFill/>
            <a:miter lim="800000"/>
            <a:headEnd/>
            <a:tailEnd/>
          </a:ln>
        </p:spPr>
        <p:txBody>
          <a:bodyPr>
            <a:spAutoFit/>
          </a:bodyPr>
          <a:lstStyle/>
          <a:p>
            <a:pPr eaLnBrk="1" hangingPunct="1">
              <a:spcBef>
                <a:spcPct val="50000"/>
              </a:spcBef>
            </a:pPr>
            <a:r>
              <a:rPr lang="en-US" sz="2400" b="1">
                <a:solidFill>
                  <a:srgbClr val="CC3300"/>
                </a:solidFill>
              </a:rPr>
              <a:t>Bài 6: Em có tán thành các ý kiến dưới đây không? Vì sao?</a:t>
            </a:r>
          </a:p>
          <a:p>
            <a:pPr eaLnBrk="1" hangingPunct="1">
              <a:spcBef>
                <a:spcPct val="50000"/>
              </a:spcBef>
            </a:pPr>
            <a:endParaRPr lang="en-US" sz="2400" b="1">
              <a:solidFill>
                <a:srgbClr val="CC3300"/>
              </a:solidFill>
            </a:endParaRPr>
          </a:p>
        </p:txBody>
      </p:sp>
      <p:sp>
        <p:nvSpPr>
          <p:cNvPr id="129029" name="Text Box 5"/>
          <p:cNvSpPr txBox="1">
            <a:spLocks noChangeArrowheads="1"/>
          </p:cNvSpPr>
          <p:nvPr/>
        </p:nvSpPr>
        <p:spPr bwMode="auto">
          <a:xfrm>
            <a:off x="304800" y="2590800"/>
            <a:ext cx="7543800" cy="457200"/>
          </a:xfrm>
          <a:prstGeom prst="rect">
            <a:avLst/>
          </a:prstGeom>
          <a:noFill/>
          <a:ln w="9525">
            <a:noFill/>
            <a:miter lim="800000"/>
            <a:headEnd/>
            <a:tailEnd/>
          </a:ln>
        </p:spPr>
        <p:txBody>
          <a:bodyPr>
            <a:spAutoFit/>
          </a:bodyPr>
          <a:lstStyle/>
          <a:p>
            <a:pPr eaLnBrk="1" hangingPunct="1">
              <a:spcBef>
                <a:spcPct val="50000"/>
              </a:spcBef>
            </a:pPr>
            <a:r>
              <a:rPr lang="en-US" sz="2400" b="1"/>
              <a:t> </a:t>
            </a:r>
            <a:r>
              <a:rPr lang="en-US" sz="2400" b="1">
                <a:solidFill>
                  <a:srgbClr val="3333FF"/>
                </a:solidFill>
              </a:rPr>
              <a:t>a, Không nên hứa hẹn với ai bất cứ điều gì.</a:t>
            </a:r>
          </a:p>
        </p:txBody>
      </p:sp>
      <p:sp>
        <p:nvSpPr>
          <p:cNvPr id="129030" name="Text Box 6"/>
          <p:cNvSpPr txBox="1">
            <a:spLocks noChangeArrowheads="1"/>
          </p:cNvSpPr>
          <p:nvPr/>
        </p:nvSpPr>
        <p:spPr bwMode="auto">
          <a:xfrm>
            <a:off x="381000" y="3048000"/>
            <a:ext cx="8229600" cy="830263"/>
          </a:xfrm>
          <a:prstGeom prst="rect">
            <a:avLst/>
          </a:prstGeom>
          <a:noFill/>
          <a:ln w="9525">
            <a:noFill/>
            <a:miter lim="800000"/>
            <a:headEnd/>
            <a:tailEnd/>
          </a:ln>
        </p:spPr>
        <p:txBody>
          <a:bodyPr>
            <a:spAutoFit/>
          </a:bodyPr>
          <a:lstStyle/>
          <a:p>
            <a:pPr eaLnBrk="1" hangingPunct="1">
              <a:spcBef>
                <a:spcPct val="50000"/>
              </a:spcBef>
            </a:pPr>
            <a:r>
              <a:rPr lang="en-US" sz="2400" b="1">
                <a:solidFill>
                  <a:srgbClr val="3333FF"/>
                </a:solidFill>
              </a:rPr>
              <a:t>b, Chỉ nên hứa những điều mình có thể thực hiện được.</a:t>
            </a:r>
          </a:p>
        </p:txBody>
      </p:sp>
      <p:sp>
        <p:nvSpPr>
          <p:cNvPr id="129031" name="Text Box 7"/>
          <p:cNvSpPr txBox="1">
            <a:spLocks noChangeArrowheads="1"/>
          </p:cNvSpPr>
          <p:nvPr/>
        </p:nvSpPr>
        <p:spPr bwMode="auto">
          <a:xfrm>
            <a:off x="381000" y="3581400"/>
            <a:ext cx="8458200" cy="830263"/>
          </a:xfrm>
          <a:prstGeom prst="rect">
            <a:avLst/>
          </a:prstGeom>
          <a:noFill/>
          <a:ln w="9525">
            <a:noFill/>
            <a:miter lim="800000"/>
            <a:headEnd/>
            <a:tailEnd/>
          </a:ln>
        </p:spPr>
        <p:txBody>
          <a:bodyPr>
            <a:spAutoFit/>
          </a:bodyPr>
          <a:lstStyle/>
          <a:p>
            <a:pPr eaLnBrk="1" hangingPunct="1">
              <a:spcBef>
                <a:spcPct val="50000"/>
              </a:spcBef>
            </a:pPr>
            <a:r>
              <a:rPr lang="en-US" sz="2400" b="1">
                <a:solidFill>
                  <a:srgbClr val="3333FF"/>
                </a:solidFill>
              </a:rPr>
              <a:t>c, Có thể hứa mọi điều, còn thực hiện được hay không thì không quan trọng.</a:t>
            </a:r>
          </a:p>
        </p:txBody>
      </p:sp>
      <p:sp>
        <p:nvSpPr>
          <p:cNvPr id="129032" name="Text Box 8"/>
          <p:cNvSpPr txBox="1">
            <a:spLocks noChangeArrowheads="1"/>
          </p:cNvSpPr>
          <p:nvPr/>
        </p:nvSpPr>
        <p:spPr bwMode="auto">
          <a:xfrm>
            <a:off x="381000" y="4419600"/>
            <a:ext cx="8229600" cy="830263"/>
          </a:xfrm>
          <a:prstGeom prst="rect">
            <a:avLst/>
          </a:prstGeom>
          <a:noFill/>
          <a:ln w="9525">
            <a:noFill/>
            <a:miter lim="800000"/>
            <a:headEnd/>
            <a:tailEnd/>
          </a:ln>
        </p:spPr>
        <p:txBody>
          <a:bodyPr>
            <a:spAutoFit/>
          </a:bodyPr>
          <a:lstStyle/>
          <a:p>
            <a:pPr eaLnBrk="1" hangingPunct="1">
              <a:spcBef>
                <a:spcPct val="50000"/>
              </a:spcBef>
            </a:pPr>
            <a:r>
              <a:rPr lang="en-US" sz="2400" b="1">
                <a:solidFill>
                  <a:srgbClr val="3333FF"/>
                </a:solidFill>
              </a:rPr>
              <a:t>d, Người biết giữ lời hứa sẽ được mọi người tin cậy, tôn trọng.</a:t>
            </a:r>
          </a:p>
        </p:txBody>
      </p:sp>
      <p:sp>
        <p:nvSpPr>
          <p:cNvPr id="129033" name="Text Box 9"/>
          <p:cNvSpPr txBox="1">
            <a:spLocks noChangeArrowheads="1"/>
          </p:cNvSpPr>
          <p:nvPr/>
        </p:nvSpPr>
        <p:spPr bwMode="auto">
          <a:xfrm>
            <a:off x="381000" y="5181600"/>
            <a:ext cx="8001000" cy="830263"/>
          </a:xfrm>
          <a:prstGeom prst="rect">
            <a:avLst/>
          </a:prstGeom>
          <a:noFill/>
          <a:ln w="9525">
            <a:noFill/>
            <a:miter lim="800000"/>
            <a:headEnd/>
            <a:tailEnd/>
          </a:ln>
        </p:spPr>
        <p:txBody>
          <a:bodyPr>
            <a:spAutoFit/>
          </a:bodyPr>
          <a:lstStyle/>
          <a:p>
            <a:pPr eaLnBrk="1" hangingPunct="1">
              <a:spcBef>
                <a:spcPct val="50000"/>
              </a:spcBef>
            </a:pPr>
            <a:r>
              <a:rPr lang="en-US" sz="2400" b="1">
                <a:solidFill>
                  <a:srgbClr val="3333FF"/>
                </a:solidFill>
              </a:rPr>
              <a:t>đ, Cần xin lỗi và giải thích rõ lí do khi không thể thực hiện được lời hứa. </a:t>
            </a:r>
          </a:p>
        </p:txBody>
      </p:sp>
      <p:sp>
        <p:nvSpPr>
          <p:cNvPr id="129034" name="Text Box 10"/>
          <p:cNvSpPr txBox="1">
            <a:spLocks noChangeArrowheads="1"/>
          </p:cNvSpPr>
          <p:nvPr/>
        </p:nvSpPr>
        <p:spPr bwMode="auto">
          <a:xfrm>
            <a:off x="457200" y="6096000"/>
            <a:ext cx="7543800" cy="457200"/>
          </a:xfrm>
          <a:prstGeom prst="rect">
            <a:avLst/>
          </a:prstGeom>
          <a:noFill/>
          <a:ln w="9525">
            <a:noFill/>
            <a:miter lim="800000"/>
            <a:headEnd/>
            <a:tailEnd/>
          </a:ln>
        </p:spPr>
        <p:txBody>
          <a:bodyPr>
            <a:spAutoFit/>
          </a:bodyPr>
          <a:lstStyle/>
          <a:p>
            <a:pPr eaLnBrk="1" hangingPunct="1">
              <a:spcBef>
                <a:spcPct val="50000"/>
              </a:spcBef>
            </a:pPr>
            <a:r>
              <a:rPr lang="en-US" sz="2400" b="1">
                <a:solidFill>
                  <a:srgbClr val="3333FF"/>
                </a:solidFill>
              </a:rPr>
              <a:t>e, Chỉ cần thực hiện lời hứa với người lớn tuổi.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9029"/>
                                        </p:tgtEl>
                                        <p:attrNameLst>
                                          <p:attrName>style.visibility</p:attrName>
                                        </p:attrNameLst>
                                      </p:cBhvr>
                                      <p:to>
                                        <p:strVal val="visible"/>
                                      </p:to>
                                    </p:set>
                                    <p:animEffect transition="in" filter="blinds(horizontal)">
                                      <p:cBhvr>
                                        <p:cTn id="7" dur="500"/>
                                        <p:tgtEl>
                                          <p:spTgt spid="1290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9030"/>
                                        </p:tgtEl>
                                        <p:attrNameLst>
                                          <p:attrName>style.visibility</p:attrName>
                                        </p:attrNameLst>
                                      </p:cBhvr>
                                      <p:to>
                                        <p:strVal val="visible"/>
                                      </p:to>
                                    </p:set>
                                    <p:animEffect transition="in" filter="blinds(horizontal)">
                                      <p:cBhvr>
                                        <p:cTn id="12" dur="500"/>
                                        <p:tgtEl>
                                          <p:spTgt spid="12903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29031"/>
                                        </p:tgtEl>
                                        <p:attrNameLst>
                                          <p:attrName>style.visibility</p:attrName>
                                        </p:attrNameLst>
                                      </p:cBhvr>
                                      <p:to>
                                        <p:strVal val="visible"/>
                                      </p:to>
                                    </p:set>
                                    <p:animEffect transition="in" filter="blinds(horizontal)">
                                      <p:cBhvr>
                                        <p:cTn id="17" dur="500"/>
                                        <p:tgtEl>
                                          <p:spTgt spid="12903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9032"/>
                                        </p:tgtEl>
                                        <p:attrNameLst>
                                          <p:attrName>style.visibility</p:attrName>
                                        </p:attrNameLst>
                                      </p:cBhvr>
                                      <p:to>
                                        <p:strVal val="visible"/>
                                      </p:to>
                                    </p:set>
                                    <p:animEffect transition="in" filter="blinds(horizontal)">
                                      <p:cBhvr>
                                        <p:cTn id="22" dur="500"/>
                                        <p:tgtEl>
                                          <p:spTgt spid="12903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9033"/>
                                        </p:tgtEl>
                                        <p:attrNameLst>
                                          <p:attrName>style.visibility</p:attrName>
                                        </p:attrNameLst>
                                      </p:cBhvr>
                                      <p:to>
                                        <p:strVal val="visible"/>
                                      </p:to>
                                    </p:set>
                                    <p:animEffect transition="in" filter="blinds(horizontal)">
                                      <p:cBhvr>
                                        <p:cTn id="27" dur="500"/>
                                        <p:tgtEl>
                                          <p:spTgt spid="12903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29034"/>
                                        </p:tgtEl>
                                        <p:attrNameLst>
                                          <p:attrName>style.visibility</p:attrName>
                                        </p:attrNameLst>
                                      </p:cBhvr>
                                      <p:to>
                                        <p:strVal val="visible"/>
                                      </p:to>
                                    </p:set>
                                    <p:animEffect transition="in" filter="blinds(horizontal)">
                                      <p:cBhvr>
                                        <p:cTn id="32" dur="500"/>
                                        <p:tgtEl>
                                          <p:spTgt spid="1290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9" grpId="0"/>
      <p:bldP spid="129030" grpId="0"/>
      <p:bldP spid="129031" grpId="0"/>
      <p:bldP spid="129032" grpId="0"/>
      <p:bldP spid="129033" grpId="0"/>
      <p:bldP spid="12903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221</TotalTime>
  <Words>431</Words>
  <Application>Microsoft PowerPoint</Application>
  <PresentationFormat>On-screen Show (4:3)</PresentationFormat>
  <Paragraphs>28</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Default Design</vt:lpstr>
      <vt:lpstr> Đạo đức</vt:lpstr>
      <vt:lpstr> Đạo đức</vt:lpstr>
      <vt:lpstr>Slide 3</vt:lpstr>
      <vt:lpstr> Đạo đức</vt:lpstr>
      <vt:lpstr> Đạo đức</vt:lpstr>
    </vt:vector>
  </TitlesOfParts>
  <Company>bcv</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Chuongna</dc:creator>
  <cp:lastModifiedBy>CSTeam</cp:lastModifiedBy>
  <cp:revision>19</cp:revision>
  <cp:lastPrinted>1601-01-01T00:00:00Z</cp:lastPrinted>
  <dcterms:created xsi:type="dcterms:W3CDTF">2009-09-08T15:50:48Z</dcterms:created>
  <dcterms:modified xsi:type="dcterms:W3CDTF">2016-06-29T09:52:54Z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7</vt:i4>
  </property>
</Properties>
</file>