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handoutMasterIdLst>
    <p:handoutMasterId r:id="rId13"/>
  </p:handoutMasterIdLst>
  <p:sldIdLst>
    <p:sldId id="256" r:id="rId2"/>
    <p:sldId id="272" r:id="rId3"/>
    <p:sldId id="258" r:id="rId4"/>
    <p:sldId id="259" r:id="rId5"/>
    <p:sldId id="270" r:id="rId6"/>
    <p:sldId id="261" r:id="rId7"/>
    <p:sldId id="271" r:id="rId8"/>
    <p:sldId id="277" r:id="rId9"/>
    <p:sldId id="274" r:id="rId10"/>
    <p:sldId id="267" r:id="rId11"/>
    <p:sldId id="27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FF"/>
    <a:srgbClr val="2714B4"/>
    <a:srgbClr val="20B307"/>
    <a:srgbClr val="0EAB18"/>
    <a:srgbClr val="FF0000"/>
    <a:srgbClr val="FFFF00"/>
    <a:srgbClr val="03B766"/>
    <a:srgbClr val="08B22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4673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002817-8A19-49B1-A839-3205CC551B3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C73705-89A7-4F50-8451-B9C5D119AB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92597-83A4-4B41-B22B-D945268934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D06B8-AC68-4971-9ABD-005B90EDA6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72F9E-BDF5-495C-936E-4AFC35A927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86D42-BBAE-4AB1-908F-176AC8A2B7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0DD99-88CD-4940-A597-C23F564051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996C1-D108-41C0-B665-A87B4193F2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3425-C417-45EF-9D34-B39EBC2B16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57316-8DE9-4D0D-913A-0D6E3059ED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008B4-3559-4514-9C13-7B9AD356FD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89518-B6F6-4356-B16E-2A3D888040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34684-F0AA-42ED-9085-2C2A842B77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971C3D-A369-42D9-B7DB-264EEDAB0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gi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300" b="1" u="sng" smtClean="0">
                <a:solidFill>
                  <a:schemeClr val="bg1"/>
                </a:solidFill>
                <a:latin typeface="Arial" charset="0"/>
              </a:rPr>
              <a:t>Kiể</a:t>
            </a:r>
            <a:r>
              <a:rPr lang="en-US" sz="3300" b="1" u="sng" smtClean="0">
                <a:solidFill>
                  <a:srgbClr val="2714B4"/>
                </a:solidFill>
                <a:latin typeface="Arial" charset="0"/>
              </a:rPr>
              <a:t>Kiểm tra bài cũ</a:t>
            </a:r>
            <a:r>
              <a:rPr lang="en-US" sz="3300" b="1" smtClean="0">
                <a:solidFill>
                  <a:srgbClr val="2714B4"/>
                </a:solidFill>
                <a:latin typeface="Arial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300" b="1" u="sng" smtClean="0">
                <a:solidFill>
                  <a:schemeClr val="bg1"/>
                </a:solidFill>
                <a:latin typeface="Arial" charset="0"/>
              </a:rPr>
              <a:t>m tra bài cũ</a:t>
            </a:r>
            <a:r>
              <a:rPr lang="en-US" sz="3300" b="1" smtClean="0">
                <a:solidFill>
                  <a:schemeClr val="bg1"/>
                </a:solidFill>
                <a:latin typeface="Arial" charset="0"/>
              </a:rPr>
              <a:t>: </a:t>
            </a:r>
            <a:r>
              <a:rPr lang="en-US" sz="3000" b="1" smtClean="0">
                <a:solidFill>
                  <a:schemeClr val="bg1"/>
                </a:solidFill>
                <a:latin typeface="Arial" charset="0"/>
              </a:rPr>
              <a:t>Điền số thích hợp vào ô trống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4800" y="2590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1066800" y="2971800"/>
            <a:ext cx="19050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143000" y="2438400"/>
            <a:ext cx="16002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giảm 7 lần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3062288" y="5014913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3429000" y="3400425"/>
            <a:ext cx="0" cy="1524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3048000" y="2667000"/>
            <a:ext cx="762000" cy="685800"/>
          </a:xfrm>
          <a:prstGeom prst="ellipse">
            <a:avLst/>
          </a:prstGeom>
          <a:solidFill>
            <a:srgbClr val="00FFFF"/>
          </a:solidFill>
          <a:ln w="57150" algn="ctr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 rot="5400000">
            <a:off x="2371725" y="3876675"/>
            <a:ext cx="1447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gấp 4  lần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7924800" y="4876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5943600" y="4705350"/>
            <a:ext cx="16002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gấp 9  lần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7910513" y="2590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40" name="Oval 24"/>
          <p:cNvSpPr>
            <a:spLocks noChangeArrowheads="1"/>
          </p:cNvSpPr>
          <p:nvPr/>
        </p:nvSpPr>
        <p:spPr bwMode="auto">
          <a:xfrm>
            <a:off x="5110163" y="4848225"/>
            <a:ext cx="762000" cy="685800"/>
          </a:xfrm>
          <a:prstGeom prst="ellipse">
            <a:avLst/>
          </a:prstGeom>
          <a:solidFill>
            <a:srgbClr val="00FFFF"/>
          </a:solidFill>
          <a:ln w="57150" algn="ctr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 rot="-5400000">
            <a:off x="7200900" y="37719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giảm 3 lần</a:t>
            </a:r>
          </a:p>
          <a:p>
            <a:pPr algn="ctr"/>
            <a:endParaRPr lang="en-US" sz="2400" b="1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5919788" y="5195888"/>
            <a:ext cx="19050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V="1">
            <a:off x="8272463" y="3276600"/>
            <a:ext cx="38100" cy="1524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47" name="Oval 31"/>
          <p:cNvSpPr>
            <a:spLocks noChangeArrowheads="1"/>
          </p:cNvSpPr>
          <p:nvPr/>
        </p:nvSpPr>
        <p:spPr bwMode="auto">
          <a:xfrm>
            <a:off x="3048000" y="2667000"/>
            <a:ext cx="762000" cy="685800"/>
          </a:xfrm>
          <a:prstGeom prst="ellipse">
            <a:avLst/>
          </a:prstGeom>
          <a:solidFill>
            <a:srgbClr val="00FFFF"/>
          </a:solidFill>
          <a:ln w="57150" algn="ctr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7924800" y="4876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18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3048000" y="50292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20</a:t>
            </a: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7924800" y="2590800"/>
            <a:ext cx="6858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093" name="Text Box 3"/>
          <p:cNvSpPr txBox="1">
            <a:spLocks noChangeArrowheads="1"/>
          </p:cNvSpPr>
          <p:nvPr/>
        </p:nvSpPr>
        <p:spPr bwMode="auto">
          <a:xfrm>
            <a:off x="3429000" y="6858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Môn:</a:t>
            </a:r>
            <a:r>
              <a:rPr lang="en-US" sz="3200">
                <a:cs typeface="Times New Roman" pitchFamily="18" charset="0"/>
              </a:rPr>
              <a:t> Toán</a:t>
            </a:r>
          </a:p>
        </p:txBody>
      </p:sp>
      <p:pic>
        <p:nvPicPr>
          <p:cNvPr id="3094" name="Picture 5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H="1">
            <a:off x="-76200" y="762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6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745161" flipH="1">
            <a:off x="8001000" y="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6" name="Picture 7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8674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7" name="Picture 8" descr="Pictur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63479" flipH="1">
            <a:off x="8077200" y="57912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3" descr="D:\HANH-DAY HOC\BIEU MAU CAP 1\HOC IN TEL\HINH\HINH DONG\NGO NGHINH\6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533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9" name="Picture 3" descr="D:\HANH-DAY HOC\BIEU MAU CAP 1\HOC IN TEL\HINH\HINH DONG\NGO NGHINH\6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58100" y="4572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5" descr="barr3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gray">
          <a:xfrm>
            <a:off x="4495800" y="1371600"/>
            <a:ext cx="24003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3" dur="2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8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5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8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21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24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27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0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3" dur="2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6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9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42" dur="2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45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48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51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54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57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60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63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/>
      <p:bldP spid="9228" grpId="0" animBg="1"/>
      <p:bldP spid="9228" grpId="1" animBg="1"/>
      <p:bldP spid="9229" grpId="0" animBg="1"/>
      <p:bldP spid="9229" grpId="1" animBg="1"/>
      <p:bldP spid="9230" grpId="0" animBg="1"/>
      <p:bldP spid="9230" grpId="1" animBg="1"/>
      <p:bldP spid="9232" grpId="0" animBg="1"/>
      <p:bldP spid="9232" grpId="1" animBg="1"/>
      <p:bldP spid="9233" grpId="0" animBg="1"/>
      <p:bldP spid="9233" grpId="1" animBg="1"/>
      <p:bldP spid="9234" grpId="0" animBg="1"/>
      <p:bldP spid="9234" grpId="1" animBg="1"/>
      <p:bldP spid="9235" grpId="0" animBg="1"/>
      <p:bldP spid="9235" grpId="1" animBg="1"/>
      <p:bldP spid="9236" grpId="0" animBg="1"/>
      <p:bldP spid="9236" grpId="1" animBg="1"/>
      <p:bldP spid="9237" grpId="0" animBg="1"/>
      <p:bldP spid="9237" grpId="1" animBg="1"/>
      <p:bldP spid="9238" grpId="0" animBg="1"/>
      <p:bldP spid="9238" grpId="1" animBg="1"/>
      <p:bldP spid="9240" grpId="0" animBg="1"/>
      <p:bldP spid="9240" grpId="1" animBg="1"/>
      <p:bldP spid="9241" grpId="0" animBg="1"/>
      <p:bldP spid="9241" grpId="1" animBg="1"/>
      <p:bldP spid="9242" grpId="0" animBg="1"/>
      <p:bldP spid="9242" grpId="1" animBg="1"/>
      <p:bldP spid="9245" grpId="0" animBg="1"/>
      <p:bldP spid="9245" grpId="1" animBg="1"/>
      <p:bldP spid="9247" grpId="0" animBg="1"/>
      <p:bldP spid="9247" grpId="1" animBg="1"/>
      <p:bldP spid="9248" grpId="0" animBg="1"/>
      <p:bldP spid="9248" grpId="1" animBg="1"/>
      <p:bldP spid="9249" grpId="0" animBg="1"/>
      <p:bldP spid="9249" grpId="1" animBg="1"/>
      <p:bldP spid="9250" grpId="0" animBg="1"/>
      <p:bldP spid="925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04800"/>
            <a:ext cx="4038600" cy="838200"/>
          </a:xfrm>
        </p:spPr>
        <p:txBody>
          <a:bodyPr/>
          <a:lstStyle/>
          <a:p>
            <a:pPr eaLnBrk="1" hangingPunct="1"/>
            <a:r>
              <a:rPr lang="en-US" sz="3800" b="1" u="sng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Bài tập củng cố:</a:t>
            </a:r>
            <a:r>
              <a:rPr lang="en-US" sz="3800" u="sng" smtClean="0">
                <a:latin typeface="Arial" charset="0"/>
              </a:rPr>
              <a:t> 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534400" cy="1143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2714B4"/>
                </a:solidFill>
                <a:latin typeface="Arial" charset="0"/>
              </a:rPr>
              <a:t>Hãy khoanh vào chữ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ặt tr</a:t>
            </a:r>
            <a:r>
              <a:rPr lang="vi-VN" smtClean="0">
                <a:solidFill>
                  <a:srgbClr val="2714B4"/>
                </a:solidFill>
              </a:rPr>
              <a:t>ư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ớc các ý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úng !</a:t>
            </a: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4800">
                <a:solidFill>
                  <a:srgbClr val="C00000"/>
                </a:solidFill>
              </a:rPr>
              <a:t> </a:t>
            </a:r>
            <a:r>
              <a:rPr lang="en-US" sz="2800">
                <a:solidFill>
                  <a:srgbClr val="C00000"/>
                </a:solidFill>
              </a:rPr>
              <a:t>a . Muốn tìm số bị chia ta lấy th</a:t>
            </a:r>
            <a:r>
              <a:rPr lang="vi-VN" sz="2800">
                <a:solidFill>
                  <a:srgbClr val="C00000"/>
                </a:solidFill>
              </a:rPr>
              <a:t>ươ</a:t>
            </a:r>
            <a:r>
              <a:rPr lang="en-US" sz="2800">
                <a:solidFill>
                  <a:srgbClr val="C00000"/>
                </a:solidFill>
              </a:rPr>
              <a:t>ng nhân với thừa số.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C00000"/>
                </a:solidFill>
              </a:rPr>
              <a:t>  b . Muốn tìm số bị chia ta lấy th</a:t>
            </a:r>
            <a:r>
              <a:rPr lang="vi-VN" sz="2800">
                <a:solidFill>
                  <a:srgbClr val="C00000"/>
                </a:solidFill>
              </a:rPr>
              <a:t>ươ</a:t>
            </a:r>
            <a:r>
              <a:rPr lang="en-US" sz="2800">
                <a:solidFill>
                  <a:srgbClr val="C00000"/>
                </a:solidFill>
              </a:rPr>
              <a:t>ng nhân với số chia.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C00000"/>
                </a:solidFill>
              </a:rPr>
              <a:t>  c . Muốn tìm thừa số ta lấy tích chia cho số chia.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C00000"/>
                </a:solidFill>
              </a:rPr>
              <a:t>  d . Muốn tìm số chia ta lấy số bị chia chia cho th</a:t>
            </a:r>
            <a:r>
              <a:rPr lang="vi-VN" sz="2800">
                <a:solidFill>
                  <a:srgbClr val="C00000"/>
                </a:solidFill>
              </a:rPr>
              <a:t>ươ</a:t>
            </a:r>
            <a:r>
              <a:rPr lang="en-US" sz="2800">
                <a:solidFill>
                  <a:srgbClr val="C00000"/>
                </a:solidFill>
              </a:rPr>
              <a:t>ng.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C00000"/>
                </a:solidFill>
              </a:rPr>
              <a:t>  </a:t>
            </a:r>
            <a:r>
              <a:rPr lang="vi-VN" sz="2800">
                <a:solidFill>
                  <a:srgbClr val="C00000"/>
                </a:solidFill>
              </a:rPr>
              <a:t>đ</a:t>
            </a:r>
            <a:r>
              <a:rPr lang="en-US" sz="2800">
                <a:solidFill>
                  <a:srgbClr val="C00000"/>
                </a:solidFill>
              </a:rPr>
              <a:t> . Muốn tìm thừa số ta lấy tích chia cho thừa số kia.</a:t>
            </a:r>
          </a:p>
        </p:txBody>
      </p:sp>
      <p:pic>
        <p:nvPicPr>
          <p:cNvPr id="12293" name="Picture 9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8288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248400" y="228600"/>
            <a:ext cx="26670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2714B4"/>
                </a:solidFill>
              </a:rPr>
              <a:t>Bảng con</a:t>
            </a:r>
          </a:p>
        </p:txBody>
      </p:sp>
      <p:pic>
        <p:nvPicPr>
          <p:cNvPr id="12295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6" descr="55B125E2B3F4475E9391E46684A4965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5334000"/>
            <a:ext cx="114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  <p:bldP spid="92165" grpId="0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1000" y="304800"/>
          <a:ext cx="4913313" cy="6183313"/>
        </p:xfrm>
        <a:graphic>
          <a:graphicData uri="http://schemas.openxmlformats.org/presentationml/2006/ole">
            <p:oleObj spid="_x0000_s1026" name="Clip" r:id="rId4" imgW="3532327" imgH="4445813" progId="MS_ClipArt_Gallery.2">
              <p:embed/>
            </p:oleObj>
          </a:graphicData>
        </a:graphic>
      </p:graphicFrame>
      <p:pic>
        <p:nvPicPr>
          <p:cNvPr id="1027" name="Picture 29" descr="XMASCA~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4343400"/>
            <a:ext cx="1905000" cy="145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5800" y="990600"/>
            <a:ext cx="4267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2714B4"/>
                </a:solidFill>
                <a:cs typeface="Times New Roman" pitchFamily="18" charset="0"/>
              </a:rPr>
              <a:t> Dặn dò: </a:t>
            </a:r>
          </a:p>
          <a:p>
            <a:r>
              <a:rPr lang="en-US" sz="2800">
                <a:solidFill>
                  <a:srgbClr val="2714B4"/>
                </a:solidFill>
                <a:cs typeface="Times New Roman" pitchFamily="18" charset="0"/>
              </a:rPr>
              <a:t>Về nhà các em làm bài trong vở bài tập</a:t>
            </a:r>
          </a:p>
          <a:p>
            <a:r>
              <a:rPr lang="en-US" sz="2800">
                <a:solidFill>
                  <a:srgbClr val="2714B4"/>
                </a:solidFill>
                <a:cs typeface="Times New Roman" pitchFamily="18" charset="0"/>
              </a:rPr>
              <a:t>Chuẩn bị bài: Luyện tập trang 40.</a:t>
            </a:r>
          </a:p>
        </p:txBody>
      </p:sp>
    </p:spTree>
  </p:cSld>
  <p:clrMapOvr>
    <a:masterClrMapping/>
  </p:clrMapOvr>
  <p:transition spd="med">
    <p:pull dir="r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534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 u="sng" smtClean="0">
                <a:solidFill>
                  <a:srgbClr val="2714B4"/>
                </a:solidFill>
                <a:latin typeface="Arial" charset="0"/>
              </a:rPr>
              <a:t>Kiểm tra bài cũ</a:t>
            </a:r>
            <a:r>
              <a:rPr lang="en-US" sz="3600" b="1" smtClean="0">
                <a:solidFill>
                  <a:srgbClr val="2714B4"/>
                </a:solidFill>
                <a:latin typeface="Arial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2714B4"/>
                </a:solidFill>
                <a:latin typeface="Arial" charset="0"/>
              </a:rPr>
              <a:t>Hãy khoanh vào chữ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ặt tr</a:t>
            </a:r>
            <a:r>
              <a:rPr lang="vi-VN" smtClean="0">
                <a:solidFill>
                  <a:srgbClr val="2714B4"/>
                </a:solidFill>
              </a:rPr>
              <a:t>ư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ớc các ý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úng 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2714B4"/>
                </a:solidFill>
                <a:latin typeface="Arial" charset="0"/>
              </a:rPr>
              <a:t>1. Muốn giảm một số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i nhiều lần ta lấy số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ó chia cho số lần.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2714B4"/>
                </a:solidFill>
                <a:latin typeface="Arial" charset="0"/>
              </a:rPr>
              <a:t>2. Muốn gấp một số lên nhiều lần ta lấy số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ó chia cho số lần.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2714B4"/>
                </a:solidFill>
                <a:latin typeface="Arial" charset="0"/>
              </a:rPr>
              <a:t>3. Muốn gấp một số lên nhiều lần ta lấy số </a:t>
            </a:r>
            <a:r>
              <a:rPr lang="vi-VN" smtClean="0">
                <a:solidFill>
                  <a:srgbClr val="2714B4"/>
                </a:solidFill>
              </a:rPr>
              <a:t>đ</a:t>
            </a:r>
            <a:r>
              <a:rPr lang="en-US" smtClean="0">
                <a:solidFill>
                  <a:srgbClr val="2714B4"/>
                </a:solidFill>
                <a:latin typeface="Arial" charset="0"/>
              </a:rPr>
              <a:t>ó nhân với số lần.</a:t>
            </a:r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1524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45417" name="Picture 9" descr="j031806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362200"/>
            <a:ext cx="541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914400" y="5029200"/>
            <a:ext cx="7613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Sách giáo khoa Toán 3/ Trang 39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360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2" name="Text Box 3"/>
          <p:cNvSpPr txBox="1">
            <a:spLocks noChangeArrowheads="1"/>
          </p:cNvSpPr>
          <p:nvPr/>
        </p:nvSpPr>
        <p:spPr bwMode="auto">
          <a:xfrm>
            <a:off x="3429000" y="685800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sng">
                <a:cs typeface="Times New Roman" pitchFamily="18" charset="0"/>
              </a:rPr>
              <a:t>Môn:</a:t>
            </a:r>
            <a:r>
              <a:rPr lang="en-US" sz="2800">
                <a:cs typeface="Times New Roman" pitchFamily="18" charset="0"/>
              </a:rPr>
              <a:t> Toán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3276600" y="12192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sng">
                <a:cs typeface="Times New Roman" pitchFamily="18" charset="0"/>
              </a:rPr>
              <a:t>Bài:</a:t>
            </a:r>
            <a:r>
              <a:rPr lang="en-US" sz="2800">
                <a:cs typeface="Times New Roman" pitchFamily="18" charset="0"/>
              </a:rPr>
              <a:t> Tìm số chia</a:t>
            </a:r>
          </a:p>
        </p:txBody>
      </p:sp>
      <p:pic>
        <p:nvPicPr>
          <p:cNvPr id="4104" name="Picture 7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5334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7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3657600" y="3581400"/>
            <a:ext cx="2286000" cy="369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Bài mới</a:t>
            </a: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17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/>
      <p:bldP spid="145411" grpId="1" build="p"/>
      <p:bldP spid="15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Line 10"/>
          <p:cNvSpPr>
            <a:spLocks noChangeShapeType="1"/>
          </p:cNvSpPr>
          <p:nvPr/>
        </p:nvSpPr>
        <p:spPr bwMode="auto">
          <a:xfrm flipV="1">
            <a:off x="381000" y="1143000"/>
            <a:ext cx="1981200" cy="12700"/>
          </a:xfrm>
          <a:prstGeom prst="line">
            <a:avLst/>
          </a:prstGeom>
          <a:noFill/>
          <a:ln w="57150">
            <a:solidFill>
              <a:srgbClr val="66FF33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3184525" y="188913"/>
            <a:ext cx="5124450" cy="738187"/>
          </a:xfrm>
          <a:prstGeom prst="rect">
            <a:avLst/>
          </a:prstGeom>
          <a:solidFill>
            <a:srgbClr val="FFFF00"/>
          </a:solidFill>
          <a:ln w="38100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       :    2    =       3</a:t>
            </a: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2390775" y="1433513"/>
            <a:ext cx="2209800" cy="685800"/>
          </a:xfrm>
          <a:prstGeom prst="rect">
            <a:avLst/>
          </a:prstGeom>
          <a:solidFill>
            <a:srgbClr val="FF00FF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00"/>
                </a:solidFill>
              </a:rPr>
              <a:t>Số bị</a:t>
            </a:r>
            <a:r>
              <a:rPr lang="en-US" sz="5400" b="1">
                <a:solidFill>
                  <a:srgbClr val="000000"/>
                </a:solidFill>
              </a:rPr>
              <a:t> </a:t>
            </a:r>
            <a:r>
              <a:rPr lang="en-US" sz="3200" b="1">
                <a:solidFill>
                  <a:srgbClr val="000000"/>
                </a:solidFill>
              </a:rPr>
              <a:t>chia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4914900" y="1438275"/>
            <a:ext cx="1841500" cy="619125"/>
          </a:xfrm>
          <a:prstGeom prst="rect">
            <a:avLst/>
          </a:prstGeom>
          <a:solidFill>
            <a:srgbClr val="FF00FF"/>
          </a:solidFill>
          <a:ln w="76200" algn="ctr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00"/>
                </a:solidFill>
              </a:rPr>
              <a:t>Số chia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7281863" y="1447800"/>
            <a:ext cx="1524000" cy="609600"/>
          </a:xfrm>
          <a:prstGeom prst="rect">
            <a:avLst/>
          </a:prstGeom>
          <a:solidFill>
            <a:srgbClr val="FF00FF"/>
          </a:solidFill>
          <a:ln w="76200" algn="ctr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00"/>
                </a:solidFill>
              </a:rPr>
              <a:t>Th</a:t>
            </a:r>
            <a:r>
              <a:rPr lang="vi-VN" sz="3200" b="1">
                <a:solidFill>
                  <a:srgbClr val="000000"/>
                </a:solidFill>
              </a:rPr>
              <a:t>ươ</a:t>
            </a:r>
            <a:r>
              <a:rPr lang="en-US" sz="3200" b="1">
                <a:solidFill>
                  <a:srgbClr val="000000"/>
                </a:solidFill>
              </a:rPr>
              <a:t>ng</a:t>
            </a:r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V="1">
            <a:off x="3546475" y="914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V="1">
            <a:off x="5843588" y="90487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 flipV="1">
            <a:off x="8039100" y="890588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44" name="Rectangle 24"/>
          <p:cNvSpPr>
            <a:spLocks noGrp="1" noChangeArrowheads="1"/>
          </p:cNvSpPr>
          <p:nvPr>
            <p:ph type="title"/>
          </p:nvPr>
        </p:nvSpPr>
        <p:spPr>
          <a:xfrm>
            <a:off x="1685925" y="2895600"/>
            <a:ext cx="3886200" cy="6096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30   :</a:t>
            </a:r>
            <a:r>
              <a:rPr lang="en-US" sz="2900" b="1" smtClean="0">
                <a:latin typeface="Arial" charset="0"/>
                <a:cs typeface="Times New Roman" pitchFamily="18" charset="0"/>
              </a:rPr>
              <a:t>  </a:t>
            </a:r>
            <a:r>
              <a:rPr lang="en-US" sz="59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x</a:t>
            </a:r>
            <a:r>
              <a:rPr lang="en-US" sz="29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</a:t>
            </a:r>
            <a:r>
              <a:rPr lang="en-US" sz="36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=  5</a:t>
            </a:r>
            <a:endParaRPr lang="en-US" sz="2900" b="1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30743" name="Rectangle 23"/>
          <p:cNvSpPr>
            <a:spLocks noGrp="1" noChangeArrowheads="1"/>
          </p:cNvSpPr>
          <p:nvPr>
            <p:ph idx="1"/>
          </p:nvPr>
        </p:nvSpPr>
        <p:spPr>
          <a:xfrm>
            <a:off x="3124200" y="2286000"/>
            <a:ext cx="5410200" cy="685800"/>
          </a:xfrm>
          <a:ln cap="rnd">
            <a:solidFill>
              <a:schemeClr val="accent2"/>
            </a:solidFill>
            <a:prstDash val="sysDot"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latin typeface="Arial" charset="0"/>
              </a:rPr>
              <a:t>Ta có :         2  =  6   : 3   </a:t>
            </a: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3500438" y="3952875"/>
            <a:ext cx="20193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P001 5 hàng 1 ô ly" pitchFamily="34" charset="0"/>
              </a:rPr>
              <a:t>x</a:t>
            </a:r>
            <a:r>
              <a: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 </a:t>
            </a:r>
            <a:r>
              <a:rPr lang="en-US" sz="3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838200" y="5080000"/>
            <a:ext cx="7924800" cy="1076325"/>
          </a:xfrm>
          <a:prstGeom prst="rect">
            <a:avLst/>
          </a:prstGeom>
          <a:solidFill>
            <a:srgbClr val="FFCCFF"/>
          </a:solidFill>
          <a:ln w="9525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</a:t>
            </a:r>
            <a:r>
              <a:rPr lang="en-US" sz="32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phép </a:t>
            </a:r>
            <a:r>
              <a:rPr lang="en-US" sz="32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hết, muốn </a:t>
            </a:r>
            <a:r>
              <a:rPr lang="en-US" sz="32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tìm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số </a:t>
            </a:r>
            <a:r>
              <a:rPr lang="en-US" sz="32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32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lấy số bị </a:t>
            </a:r>
            <a:r>
              <a:rPr lang="en-US" sz="32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32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32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</a:t>
            </a:r>
            <a:r>
              <a:rPr lang="vi-VN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  <a:endParaRPr lang="en-US" sz="3200" dirty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30751" name="Picture 31" descr="j029522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075924" flipV="1">
            <a:off x="304800" y="4648200"/>
            <a:ext cx="9652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071563" y="479425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365125" y="465138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Rectangle 41"/>
          <p:cNvSpPr>
            <a:spLocks noChangeArrowheads="1"/>
          </p:cNvSpPr>
          <p:nvPr/>
        </p:nvSpPr>
        <p:spPr bwMode="auto">
          <a:xfrm>
            <a:off x="1058863" y="1365250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Rectangle 42"/>
          <p:cNvSpPr>
            <a:spLocks noChangeArrowheads="1"/>
          </p:cNvSpPr>
          <p:nvPr/>
        </p:nvSpPr>
        <p:spPr bwMode="auto">
          <a:xfrm>
            <a:off x="385763" y="1365250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Rectangle 43"/>
          <p:cNvSpPr>
            <a:spLocks noChangeArrowheads="1"/>
          </p:cNvSpPr>
          <p:nvPr/>
        </p:nvSpPr>
        <p:spPr bwMode="auto">
          <a:xfrm>
            <a:off x="1798638" y="1371600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Rectangle 44"/>
          <p:cNvSpPr>
            <a:spLocks noChangeArrowheads="1"/>
          </p:cNvSpPr>
          <p:nvPr/>
        </p:nvSpPr>
        <p:spPr bwMode="auto">
          <a:xfrm>
            <a:off x="1758950" y="471488"/>
            <a:ext cx="4572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7" name="Rectangle 47"/>
          <p:cNvSpPr>
            <a:spLocks noChangeArrowheads="1"/>
          </p:cNvSpPr>
          <p:nvPr/>
        </p:nvSpPr>
        <p:spPr bwMode="auto">
          <a:xfrm>
            <a:off x="3417888" y="2954338"/>
            <a:ext cx="142081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 1 ô ly" pitchFamily="34" charset="0"/>
              </a:rPr>
              <a:t>x</a:t>
            </a:r>
            <a:r>
              <a:rPr lang="en-US" sz="9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=</a:t>
            </a:r>
            <a:endParaRPr lang="en-US" sz="96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hienHoang" pitchFamily="2" charset="0"/>
            </a:endParaRPr>
          </a:p>
        </p:txBody>
      </p:sp>
      <p:sp>
        <p:nvSpPr>
          <p:cNvPr id="30768" name="Rectangle 48"/>
          <p:cNvSpPr>
            <a:spLocks noChangeArrowheads="1"/>
          </p:cNvSpPr>
          <p:nvPr/>
        </p:nvSpPr>
        <p:spPr bwMode="auto">
          <a:xfrm>
            <a:off x="4727575" y="3667125"/>
            <a:ext cx="12652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: 5</a:t>
            </a:r>
          </a:p>
        </p:txBody>
      </p:sp>
    </p:spTree>
  </p:cSld>
  <p:clrMapOvr>
    <a:masterClrMapping/>
  </p:clrMapOvr>
  <p:transition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307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70" decel="1000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70" decel="100000"/>
                                        <p:tgtEl>
                                          <p:spTgt spid="307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307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770" decel="100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770" decel="100000"/>
                                        <p:tgtEl>
                                          <p:spTgt spid="307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  <p:bldP spid="30732" grpId="0" animBg="1"/>
      <p:bldP spid="30733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4" grpId="0" animBg="1"/>
      <p:bldP spid="30747" grpId="0"/>
      <p:bldP spid="30750" grpId="0" animBg="1"/>
      <p:bldP spid="30754" grpId="0" animBg="1"/>
      <p:bldP spid="30756" grpId="0" animBg="1"/>
      <p:bldP spid="30761" grpId="0" animBg="1"/>
      <p:bldP spid="30762" grpId="0" animBg="1"/>
      <p:bldP spid="30763" grpId="0" animBg="1"/>
      <p:bldP spid="30764" grpId="0" animBg="1"/>
      <p:bldP spid="30767" grpId="0"/>
      <p:bldP spid="307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105400" cy="1139825"/>
          </a:xfrm>
        </p:spPr>
        <p:txBody>
          <a:bodyPr/>
          <a:lstStyle/>
          <a:p>
            <a:pPr eaLnBrk="1" hangingPunct="1"/>
            <a:r>
              <a:rPr lang="en-US" sz="4000" b="1" u="sng" smtClean="0">
                <a:solidFill>
                  <a:srgbClr val="C00000"/>
                </a:solidFill>
                <a:latin typeface="Arial" charset="0"/>
              </a:rPr>
              <a:t>Bài 1</a:t>
            </a:r>
            <a:r>
              <a:rPr lang="en-US" sz="4000" b="1" smtClean="0">
                <a:solidFill>
                  <a:srgbClr val="C00000"/>
                </a:solidFill>
                <a:latin typeface="Arial" charset="0"/>
              </a:rPr>
              <a:t>: Tính nhẩm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090613" y="1524000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 : 5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090613" y="2441575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 : 7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4810125" y="2395538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 : 4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052513" y="4584700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24 : 4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065213" y="3657600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24 : 6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4748213" y="1462088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28 : 7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4824413" y="4403725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 : 7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4791075" y="3524250"/>
            <a:ext cx="2209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 : 3 =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3190875" y="1752600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3224213" y="2714625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6896100" y="1662113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6915150" y="2581275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3200400" y="3886200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205163" y="4800600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6943725" y="4662488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6929438" y="3733800"/>
            <a:ext cx="609600" cy="609600"/>
          </a:xfrm>
          <a:prstGeom prst="rect">
            <a:avLst/>
          </a:prstGeom>
          <a:solidFill>
            <a:srgbClr val="00FFFF"/>
          </a:solidFill>
          <a:ln w="38100">
            <a:solidFill>
              <a:srgbClr val="3D0EE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</a:t>
            </a:r>
            <a:r>
              <a:rPr lang="en-US" sz="5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grpSp>
        <p:nvGrpSpPr>
          <p:cNvPr id="6163" name="Group 18"/>
          <p:cNvGrpSpPr>
            <a:grpSpLocks/>
          </p:cNvGrpSpPr>
          <p:nvPr/>
        </p:nvGrpSpPr>
        <p:grpSpPr bwMode="auto">
          <a:xfrm>
            <a:off x="66675" y="5715000"/>
            <a:ext cx="1685925" cy="1066800"/>
            <a:chOff x="2736" y="1824"/>
            <a:chExt cx="1062" cy="864"/>
          </a:xfrm>
        </p:grpSpPr>
        <p:pic>
          <p:nvPicPr>
            <p:cNvPr id="6189" name="Picture 19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90" name="Picture 20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91" name="Picture 21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92" name="Picture 22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112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93" name="Picture 23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4" y="2160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64" name="Group 18"/>
          <p:cNvGrpSpPr>
            <a:grpSpLocks/>
          </p:cNvGrpSpPr>
          <p:nvPr/>
        </p:nvGrpSpPr>
        <p:grpSpPr bwMode="auto">
          <a:xfrm>
            <a:off x="5562600" y="5715000"/>
            <a:ext cx="1685925" cy="1066800"/>
            <a:chOff x="2736" y="1824"/>
            <a:chExt cx="1062" cy="864"/>
          </a:xfrm>
        </p:grpSpPr>
        <p:pic>
          <p:nvPicPr>
            <p:cNvPr id="6184" name="Picture 19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5" name="Picture 20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6" name="Picture 21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7" name="Picture 22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112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8" name="Picture 23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4" y="2160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65" name="Group 18"/>
          <p:cNvGrpSpPr>
            <a:grpSpLocks/>
          </p:cNvGrpSpPr>
          <p:nvPr/>
        </p:nvGrpSpPr>
        <p:grpSpPr bwMode="auto">
          <a:xfrm>
            <a:off x="3886200" y="5791200"/>
            <a:ext cx="1685925" cy="1066800"/>
            <a:chOff x="2736" y="1824"/>
            <a:chExt cx="1062" cy="864"/>
          </a:xfrm>
        </p:grpSpPr>
        <p:pic>
          <p:nvPicPr>
            <p:cNvPr id="6179" name="Picture 19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0" name="Picture 20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1" name="Picture 21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2" name="Picture 22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112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3" name="Picture 23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4" y="2160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66" name="Group 18"/>
          <p:cNvGrpSpPr>
            <a:grpSpLocks/>
          </p:cNvGrpSpPr>
          <p:nvPr/>
        </p:nvGrpSpPr>
        <p:grpSpPr bwMode="auto">
          <a:xfrm>
            <a:off x="7239000" y="5638800"/>
            <a:ext cx="1685925" cy="1066800"/>
            <a:chOff x="2736" y="1824"/>
            <a:chExt cx="1062" cy="864"/>
          </a:xfrm>
        </p:grpSpPr>
        <p:pic>
          <p:nvPicPr>
            <p:cNvPr id="6174" name="Picture 19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5" name="Picture 20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6" name="Picture 21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7" name="Picture 22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112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8" name="Picture 23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4" y="2160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67" name="Group 18"/>
          <p:cNvGrpSpPr>
            <a:grpSpLocks/>
          </p:cNvGrpSpPr>
          <p:nvPr/>
        </p:nvGrpSpPr>
        <p:grpSpPr bwMode="auto">
          <a:xfrm>
            <a:off x="1905000" y="5791200"/>
            <a:ext cx="1685925" cy="1066800"/>
            <a:chOff x="2736" y="1824"/>
            <a:chExt cx="1062" cy="864"/>
          </a:xfrm>
        </p:grpSpPr>
        <p:pic>
          <p:nvPicPr>
            <p:cNvPr id="6169" name="Picture 19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0" name="Picture 20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1" name="Picture 21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36" y="1824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2" name="Picture 22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112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3" name="Picture 23" descr="clip20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4" y="2160"/>
              <a:ext cx="390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68" name="Picture 15" descr="Picture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04800"/>
            <a:ext cx="91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  <p:sndAc>
      <p:stSnd>
        <p:snd r:embed="rId2" name="cashreg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7" grpId="0" animBg="1"/>
      <p:bldP spid="31758" grpId="0" animBg="1"/>
      <p:bldP spid="31759" grpId="0" animBg="1"/>
      <p:bldP spid="31760" grpId="0" animBg="1"/>
      <p:bldP spid="31761" grpId="0" animBg="1"/>
      <p:bldP spid="31762" grpId="0" animBg="1"/>
      <p:bldP spid="31763" grpId="0" animBg="1"/>
      <p:bldP spid="317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381000" y="0"/>
            <a:ext cx="35052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3600" b="1" u="sng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 2</a:t>
            </a:r>
            <a:r>
              <a:rPr lang="en-US" sz="3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sz="3600" b="1">
                <a:solidFill>
                  <a:srgbClr val="0EAB1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Tìm </a:t>
            </a:r>
            <a:r>
              <a:rPr lang="en-US" sz="5400" b="1">
                <a:solidFill>
                  <a:srgbClr val="0EAB1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 1 ô ly" pitchFamily="34" charset="0"/>
              </a:rPr>
              <a:t>x</a:t>
            </a:r>
            <a:endParaRPr lang="en-US" sz="5400" b="1">
              <a:solidFill>
                <a:srgbClr val="0EAB1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imes" pitchFamily="2" charset="0"/>
            </a:endParaRP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304800" y="1143000"/>
            <a:ext cx="3429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>
              <a:defRPr/>
            </a:pP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12  :</a:t>
            </a:r>
            <a:r>
              <a:rPr lang="en-US" sz="57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72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 </a:t>
            </a: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2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990600" y="1981200"/>
            <a:ext cx="31765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A0E0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12  :  2</a:t>
            </a:r>
            <a:endParaRPr lang="en-US" sz="7200" b="1">
              <a:solidFill>
                <a:srgbClr val="FA0E0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762000" y="2743200"/>
            <a:ext cx="264318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 6</a:t>
            </a: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</a:t>
            </a:r>
            <a:endParaRPr lang="en-US" sz="72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4419600" y="1066800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>
              <a:defRPr/>
            </a:pP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 42 : </a:t>
            </a:r>
            <a:r>
              <a:rPr lang="en-US" sz="72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=   6</a:t>
            </a: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5486400" y="1905000"/>
            <a:ext cx="304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42  :  6</a:t>
            </a:r>
            <a:endParaRPr lang="en-US" sz="7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5410200" y="2743200"/>
            <a:ext cx="2286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 7</a:t>
            </a: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</a:t>
            </a:r>
            <a:endParaRPr lang="en-US" sz="72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219075" y="3700463"/>
            <a:ext cx="36099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>
              <a:defRPr/>
            </a:pP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c) 27  : </a:t>
            </a:r>
            <a:r>
              <a:rPr lang="en-US" sz="72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=  3</a:t>
            </a:r>
          </a:p>
        </p:txBody>
      </p:sp>
      <p:sp>
        <p:nvSpPr>
          <p:cNvPr id="140298" name="Rectangle 10"/>
          <p:cNvSpPr>
            <a:spLocks noChangeArrowheads="1"/>
          </p:cNvSpPr>
          <p:nvPr/>
        </p:nvSpPr>
        <p:spPr bwMode="auto">
          <a:xfrm>
            <a:off x="1752600" y="4462463"/>
            <a:ext cx="3019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  27  :  3</a:t>
            </a:r>
            <a:endParaRPr lang="en-US" sz="7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1709738" y="5224463"/>
            <a:ext cx="2133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=</a:t>
            </a: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</a:t>
            </a:r>
            <a:endParaRPr lang="en-US" sz="72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0300" name="Rectangle 12"/>
          <p:cNvSpPr>
            <a:spLocks noChangeArrowheads="1"/>
          </p:cNvSpPr>
          <p:nvPr/>
        </p:nvSpPr>
        <p:spPr bwMode="auto">
          <a:xfrm>
            <a:off x="5130800" y="4419600"/>
            <a:ext cx="3784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>
              <a:defRPr/>
            </a:pP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e)   </a:t>
            </a:r>
            <a:r>
              <a:rPr lang="en-US" sz="72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:  5   =  4</a:t>
            </a:r>
          </a:p>
        </p:txBody>
      </p:sp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5181600" y="3548063"/>
            <a:ext cx="3657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>
              <a:defRPr/>
            </a:pP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d)  36   :</a:t>
            </a:r>
            <a:r>
              <a:rPr lang="en-US" sz="57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72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=  4</a:t>
            </a:r>
          </a:p>
        </p:txBody>
      </p:sp>
      <p:sp>
        <p:nvSpPr>
          <p:cNvPr id="140302" name="Rectangle 14"/>
          <p:cNvSpPr>
            <a:spLocks noChangeArrowheads="1"/>
          </p:cNvSpPr>
          <p:nvPr/>
        </p:nvSpPr>
        <p:spPr bwMode="auto">
          <a:xfrm>
            <a:off x="5143500" y="5224463"/>
            <a:ext cx="38481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>
              <a:defRPr/>
            </a:pP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g)  </a:t>
            </a:r>
            <a:r>
              <a:rPr lang="en-US" sz="72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 </a:t>
            </a: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 2" pitchFamily="18" charset="2"/>
              </a:rPr>
              <a:t></a:t>
            </a:r>
            <a:r>
              <a:rPr lang="en-US" sz="3600" b="1" dirty="0">
                <a:solidFill>
                  <a:srgbClr val="0EAB1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7  =  70</a:t>
            </a:r>
          </a:p>
        </p:txBody>
      </p:sp>
      <p:pic>
        <p:nvPicPr>
          <p:cNvPr id="140303" name="Picture 15" descr="j030330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 descr="050C3A0D427C43A3A3DDAFD4B9C2ADF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34000"/>
            <a:ext cx="18002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029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4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20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5" dur="20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8" dur="20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1" dur="20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4" dur="20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7" dur="20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0" dur="20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3" dur="20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6" dur="2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/>
      <p:bldP spid="140291" grpId="1"/>
      <p:bldP spid="140292" grpId="0"/>
      <p:bldP spid="140292" grpId="1"/>
      <p:bldP spid="140293" grpId="0"/>
      <p:bldP spid="140293" grpId="1"/>
      <p:bldP spid="140294" grpId="0"/>
      <p:bldP spid="140294" grpId="1"/>
      <p:bldP spid="140295" grpId="0"/>
      <p:bldP spid="140295" grpId="1"/>
      <p:bldP spid="140296" grpId="0"/>
      <p:bldP spid="140296" grpId="1"/>
      <p:bldP spid="140297" grpId="0"/>
      <p:bldP spid="140297" grpId="1"/>
      <p:bldP spid="140298" grpId="0"/>
      <p:bldP spid="140298" grpId="1"/>
      <p:bldP spid="140299" grpId="0"/>
      <p:bldP spid="140299" grpId="1"/>
      <p:bldP spid="140300" grpId="0"/>
      <p:bldP spid="140301" grpId="0"/>
      <p:bldP spid="1403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-1066800" y="79375"/>
            <a:ext cx="51054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en-US" sz="3200" b="1" u="sng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 2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n-US" sz="3200" b="1">
                <a:solidFill>
                  <a:srgbClr val="0EAB1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Tìm </a:t>
            </a:r>
            <a:r>
              <a:rPr lang="en-US" sz="5400" b="1">
                <a:solidFill>
                  <a:srgbClr val="0EAB1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 1 ô ly" pitchFamily="34" charset="0"/>
              </a:rPr>
              <a:t>x</a:t>
            </a:r>
            <a:endParaRPr lang="en-US" sz="5400" b="1">
              <a:solidFill>
                <a:srgbClr val="0EAB1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imes" pitchFamily="2" charset="0"/>
            </a:endParaRP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038600" y="381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/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6600" b="1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2715" name="Picture 11" descr="j030330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533400" y="914400"/>
            <a:ext cx="3429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 eaLnBrk="1" hangingPunct="1"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d)  36  : </a:t>
            </a:r>
            <a:r>
              <a:rPr lang="en-US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 4</a:t>
            </a:r>
          </a:p>
        </p:txBody>
      </p:sp>
      <p:sp>
        <p:nvSpPr>
          <p:cNvPr id="72731" name="Rectangle 27"/>
          <p:cNvSpPr>
            <a:spLocks noChangeArrowheads="1"/>
          </p:cNvSpPr>
          <p:nvPr/>
        </p:nvSpPr>
        <p:spPr bwMode="auto">
          <a:xfrm>
            <a:off x="1295400" y="1828800"/>
            <a:ext cx="533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/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d) 36  :</a:t>
            </a:r>
            <a:r>
              <a:rPr lang="en-US" sz="54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 4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6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 36  :  4</a:t>
            </a:r>
            <a:b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  9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72733" name="Rectangle 29"/>
          <p:cNvSpPr>
            <a:spLocks noChangeArrowheads="1"/>
          </p:cNvSpPr>
          <p:nvPr/>
        </p:nvSpPr>
        <p:spPr bwMode="auto">
          <a:xfrm>
            <a:off x="685800" y="2438400"/>
            <a:ext cx="388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g)  </a:t>
            </a:r>
            <a:r>
              <a:rPr lang="en-US" sz="6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 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 2" pitchFamily="18" charset="2"/>
              </a:rPr>
              <a:t>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 =  70</a:t>
            </a:r>
          </a:p>
        </p:txBody>
      </p:sp>
      <p:sp>
        <p:nvSpPr>
          <p:cNvPr id="72734" name="Rectangle 30"/>
          <p:cNvSpPr>
            <a:spLocks noChangeArrowheads="1"/>
          </p:cNvSpPr>
          <p:nvPr/>
        </p:nvSpPr>
        <p:spPr bwMode="auto">
          <a:xfrm>
            <a:off x="609600" y="1600200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e)   </a:t>
            </a:r>
            <a:r>
              <a:rPr lang="en-US" sz="6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 5  =  4</a:t>
            </a:r>
          </a:p>
        </p:txBody>
      </p:sp>
      <p:sp>
        <p:nvSpPr>
          <p:cNvPr id="72737" name="Rectangle 33"/>
          <p:cNvSpPr>
            <a:spLocks noChangeArrowheads="1"/>
          </p:cNvSpPr>
          <p:nvPr/>
        </p:nvSpPr>
        <p:spPr bwMode="auto">
          <a:xfrm rot="10800000" flipV="1">
            <a:off x="1600200" y="3429000"/>
            <a:ext cx="4953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/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e)  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=  4 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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5</a:t>
            </a:r>
            <a:b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=   20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72739" name="Rectangle 35"/>
          <p:cNvSpPr>
            <a:spLocks noChangeArrowheads="1"/>
          </p:cNvSpPr>
          <p:nvPr/>
        </p:nvSpPr>
        <p:spPr bwMode="auto">
          <a:xfrm>
            <a:off x="3048000" y="26670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eaLnBrk="1" hangingPunct="1"/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e)   </a:t>
            </a: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24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</a:t>
            </a:r>
            <a:r>
              <a:rPr lang="en-US" sz="32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7   = 70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6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=  70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: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7</a:t>
            </a:r>
            <a:b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6600" b="1">
                <a:solidFill>
                  <a:srgbClr val="2714B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6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=   10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8203" name="Picture 6" descr="th_CAI7U7Q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805363"/>
            <a:ext cx="2195513" cy="205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6" descr="th_CAI7U7Q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4805363"/>
            <a:ext cx="2195512" cy="205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 dir="in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2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72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6" dur="2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2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8" dur="2000"/>
                                        <p:tgtEl>
                                          <p:spTgt spid="72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727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727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72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17" grpId="0"/>
      <p:bldP spid="72717" grpId="1"/>
      <p:bldP spid="72731" grpId="0"/>
      <p:bldP spid="72731" grpId="1"/>
      <p:bldP spid="72733" grpId="0"/>
      <p:bldP spid="72733" grpId="1"/>
      <p:bldP spid="72734" grpId="0"/>
      <p:bldP spid="72734" grpId="1"/>
      <p:bldP spid="72737" grpId="0"/>
      <p:bldP spid="72737" grpId="1"/>
      <p:bldP spid="72739" grpId="0"/>
      <p:bldP spid="7273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676400"/>
            <a:ext cx="8001000" cy="2743200"/>
          </a:xfrm>
          <a:ln w="3175" cap="rnd">
            <a:solidFill>
              <a:schemeClr val="bg1"/>
            </a:solidFill>
            <a:prstDash val="sysDot"/>
          </a:ln>
        </p:spPr>
        <p:txBody>
          <a:bodyPr/>
          <a:lstStyle/>
          <a:p>
            <a:pPr algn="l" eaLnBrk="1" hangingPunct="1"/>
            <a:r>
              <a:rPr lang="en-US" sz="3600" u="sng" smtClean="0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3600" u="sng" smtClean="0">
                <a:solidFill>
                  <a:srgbClr val="2714B4"/>
                </a:solidFill>
                <a:latin typeface="Arial" charset="0"/>
              </a:rPr>
              <a:t> :</a:t>
            </a:r>
            <a:r>
              <a:rPr lang="en-US" sz="3600" smtClean="0">
                <a:latin typeface="Arial" charset="0"/>
              </a:rPr>
              <a:t> Trong phép chia hết,  </a:t>
            </a:r>
            <a:r>
              <a:rPr lang="en-US" sz="3600" smtClean="0">
                <a:solidFill>
                  <a:srgbClr val="C00000"/>
                </a:solidFill>
                <a:latin typeface="Arial" charset="0"/>
              </a:rPr>
              <a:t>7</a:t>
            </a:r>
            <a:r>
              <a:rPr lang="en-US" sz="3600" smtClean="0">
                <a:latin typeface="Arial" charset="0"/>
              </a:rPr>
              <a:t> chia cho mấy </a:t>
            </a:r>
            <a:r>
              <a:rPr lang="vi-VN" sz="3600" smtClean="0">
                <a:latin typeface="Arial" charset="0"/>
              </a:rPr>
              <a:t>đ</a:t>
            </a:r>
            <a:r>
              <a:rPr lang="en-US" sz="3600" smtClean="0">
                <a:latin typeface="Arial" charset="0"/>
              </a:rPr>
              <a:t>ể </a:t>
            </a:r>
            <a:r>
              <a:rPr lang="vi-VN" sz="3600" smtClean="0">
                <a:latin typeface="Arial" charset="0"/>
              </a:rPr>
              <a:t>đư</a:t>
            </a:r>
            <a:r>
              <a:rPr lang="en-US" sz="3600" smtClean="0">
                <a:latin typeface="Arial" charset="0"/>
              </a:rPr>
              <a:t>ợc :</a:t>
            </a:r>
            <a:br>
              <a:rPr lang="en-US" sz="3600" smtClean="0">
                <a:latin typeface="Arial" charset="0"/>
              </a:rPr>
            </a:br>
            <a:r>
              <a:rPr lang="en-US" sz="3600" smtClean="0">
                <a:latin typeface="Arial" charset="0"/>
              </a:rPr>
              <a:t>a. Th</a:t>
            </a:r>
            <a:r>
              <a:rPr lang="vi-VN" sz="3600" smtClean="0">
                <a:latin typeface="Arial" charset="0"/>
              </a:rPr>
              <a:t>ươ</a:t>
            </a:r>
            <a:r>
              <a:rPr lang="en-US" sz="3600" smtClean="0">
                <a:latin typeface="Arial" charset="0"/>
              </a:rPr>
              <a:t>ng lớn nhất ?</a:t>
            </a:r>
            <a:br>
              <a:rPr lang="en-US" sz="3600" smtClean="0">
                <a:latin typeface="Arial" charset="0"/>
              </a:rPr>
            </a:br>
            <a:r>
              <a:rPr lang="en-US" sz="3600" smtClean="0">
                <a:latin typeface="Arial" charset="0"/>
              </a:rPr>
              <a:t>b. Th</a:t>
            </a:r>
            <a:r>
              <a:rPr lang="vi-VN" sz="3600" smtClean="0">
                <a:latin typeface="Arial" charset="0"/>
              </a:rPr>
              <a:t>ươ</a:t>
            </a:r>
            <a:r>
              <a:rPr lang="en-US" sz="3600" smtClean="0">
                <a:latin typeface="Arial" charset="0"/>
              </a:rPr>
              <a:t>ng bé nhất ?  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6705600" y="2971800"/>
            <a:ext cx="16764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11A318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a.   1</a:t>
            </a:r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>
            <a:off x="4419600" y="3352800"/>
            <a:ext cx="2209800" cy="0"/>
          </a:xfrm>
          <a:prstGeom prst="line">
            <a:avLst/>
          </a:prstGeom>
          <a:noFill/>
          <a:ln w="57150">
            <a:solidFill>
              <a:srgbClr val="FFFF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>
            <a:off x="6705600" y="3657600"/>
            <a:ext cx="1676400" cy="609600"/>
          </a:xfrm>
          <a:prstGeom prst="rect">
            <a:avLst/>
          </a:prstGeom>
          <a:solidFill>
            <a:srgbClr val="00FFFF"/>
          </a:solidFill>
          <a:ln w="57150">
            <a:solidFill>
              <a:srgbClr val="20B307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b.   7</a:t>
            </a:r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4419600" y="3933825"/>
            <a:ext cx="2209800" cy="0"/>
          </a:xfrm>
          <a:prstGeom prst="line">
            <a:avLst/>
          </a:prstGeom>
          <a:noFill/>
          <a:ln w="57150">
            <a:solidFill>
              <a:srgbClr val="FFFF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21" name="Oval 9"/>
          <p:cNvSpPr>
            <a:spLocks noChangeArrowheads="1"/>
          </p:cNvSpPr>
          <p:nvPr/>
        </p:nvSpPr>
        <p:spPr bwMode="auto">
          <a:xfrm>
            <a:off x="6248400" y="1066800"/>
            <a:ext cx="26670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solidFill>
                  <a:srgbClr val="2714B4"/>
                </a:solidFill>
                <a:cs typeface="Times New Roman" pitchFamily="18" charset="0"/>
              </a:rPr>
              <a:t>Học sinh khá giỏi làm bảng con</a:t>
            </a:r>
          </a:p>
        </p:txBody>
      </p:sp>
      <p:pic>
        <p:nvPicPr>
          <p:cNvPr id="141322" name="Picture 10" descr="WB0152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95225">
            <a:off x="5029200" y="457200"/>
            <a:ext cx="92551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4" descr="th_CAY7OHU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2320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3" descr="th_CAEJOR2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13" y="4616450"/>
            <a:ext cx="2195512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3" descr="th_CAEJOR2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4662488"/>
            <a:ext cx="2195513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3" descr="th_CAEJOR2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662488"/>
            <a:ext cx="2195513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3" descr="th_CAEJOR2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4662488"/>
            <a:ext cx="2195513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nimBg="1"/>
      <p:bldP spid="141316" grpId="0" animBg="1"/>
      <p:bldP spid="141317" grpId="0" animBg="1"/>
      <p:bldP spid="141318" grpId="0" animBg="1"/>
      <p:bldP spid="141319" grpId="0" animBg="1"/>
      <p:bldP spid="1413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1524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895600" y="381000"/>
            <a:ext cx="6019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cs typeface="Times New Roman" pitchFamily="18" charset="0"/>
              </a:rPr>
              <a:t>Môn toán hôm nay các em học bài gì?  </a:t>
            </a:r>
            <a:r>
              <a:rPr lang="en-US" sz="2800">
                <a:solidFill>
                  <a:srgbClr val="2714B4"/>
                </a:solidFill>
                <a:cs typeface="Times New Roman" pitchFamily="18" charset="0"/>
              </a:rPr>
              <a:t>Bài: Tìm số chia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2438400" cy="838200"/>
          </a:xfrm>
        </p:spPr>
        <p:txBody>
          <a:bodyPr/>
          <a:lstStyle/>
          <a:p>
            <a:pPr eaLnBrk="1" hangingPunct="1"/>
            <a:r>
              <a:rPr lang="en-US" sz="4000" b="1" u="sng" smtClean="0">
                <a:solidFill>
                  <a:srgbClr val="FF0000"/>
                </a:solidFill>
                <a:latin typeface="Arial" charset="0"/>
              </a:rPr>
              <a:t>Củng cố:</a:t>
            </a:r>
            <a:r>
              <a:rPr lang="en-US" sz="3600" smtClean="0"/>
              <a:t> 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85800" y="4168775"/>
            <a:ext cx="8077200" cy="2124075"/>
          </a:xfrm>
          <a:prstGeom prst="rect">
            <a:avLst/>
          </a:prstGeom>
          <a:solidFill>
            <a:srgbClr val="00FFFF"/>
          </a:solidFill>
          <a:ln w="9525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</a:t>
            </a:r>
            <a:r>
              <a:rPr lang="en-US" sz="44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</a:t>
            </a:r>
            <a:r>
              <a:rPr lang="en-US" sz="44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phép </a:t>
            </a:r>
            <a:r>
              <a:rPr lang="en-US" sz="44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44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hết, muốn </a:t>
            </a:r>
            <a:r>
              <a:rPr lang="en-US" sz="44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tìm</a:t>
            </a:r>
            <a:r>
              <a:rPr lang="en-US" sz="44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 </a:t>
            </a:r>
            <a:r>
              <a:rPr lang="en-US" sz="4400" dirty="0" err="1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4400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44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lấy 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 bị </a:t>
            </a:r>
            <a:r>
              <a:rPr lang="en-US" sz="4400" dirty="0" err="1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4400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dirty="0" err="1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4400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400" err="1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</a:t>
            </a:r>
            <a:r>
              <a:rPr lang="vi-VN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  <a:r>
              <a:rPr lang="en-US" sz="4400" dirty="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9600" y="1858963"/>
            <a:ext cx="8001000" cy="1446212"/>
          </a:xfrm>
          <a:prstGeom prst="rect">
            <a:avLst/>
          </a:prstGeom>
          <a:solidFill>
            <a:srgbClr val="FFFF00"/>
          </a:solidFill>
          <a:ln w="9525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Trong phép chia hết, muốn tìm </a:t>
            </a:r>
            <a:r>
              <a:rPr lang="en-US" sz="440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 chia 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 </a:t>
            </a:r>
            <a:r>
              <a:rPr lang="en-US" sz="4400">
                <a:solidFill>
                  <a:srgbClr val="2714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làm như thế nào?</a:t>
            </a:r>
            <a:endParaRPr lang="en-US" sz="4400">
              <a:solidFill>
                <a:srgbClr val="2714B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Times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1524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29000" y="6858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Môn:</a:t>
            </a:r>
            <a:r>
              <a:rPr lang="en-US" sz="3200">
                <a:cs typeface="Times New Roman" pitchFamily="18" charset="0"/>
              </a:rPr>
              <a:t> Toán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276600" y="1219200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Bài:</a:t>
            </a:r>
            <a:r>
              <a:rPr lang="en-US" sz="3200">
                <a:cs typeface="Times New Roman" pitchFamily="18" charset="0"/>
              </a:rPr>
              <a:t> Tìm số chia</a:t>
            </a:r>
          </a:p>
        </p:txBody>
      </p:sp>
      <p:pic>
        <p:nvPicPr>
          <p:cNvPr id="11269" name="Picture 7" descr="blumen-pflanzen12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334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 descr="blumen-pflanzen12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0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3"/>
          <p:cNvSpPr txBox="1">
            <a:spLocks noChangeArrowheads="1"/>
          </p:cNvSpPr>
          <p:nvPr/>
        </p:nvSpPr>
        <p:spPr bwMode="auto">
          <a:xfrm>
            <a:off x="5638800" y="2286000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Bài 1:</a:t>
            </a:r>
            <a:r>
              <a:rPr lang="en-US" sz="3200">
                <a:cs typeface="Times New Roman" pitchFamily="18" charset="0"/>
              </a:rPr>
              <a:t> </a:t>
            </a:r>
          </a:p>
        </p:txBody>
      </p:sp>
      <p:sp>
        <p:nvSpPr>
          <p:cNvPr id="11272" name="Text Box 3"/>
          <p:cNvSpPr txBox="1">
            <a:spLocks noChangeArrowheads="1"/>
          </p:cNvSpPr>
          <p:nvPr/>
        </p:nvSpPr>
        <p:spPr bwMode="auto">
          <a:xfrm>
            <a:off x="5715000" y="3048000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Bài 2:</a:t>
            </a:r>
            <a:r>
              <a:rPr lang="en-US" sz="3200">
                <a:cs typeface="Times New Roman" pitchFamily="18" charset="0"/>
              </a:rPr>
              <a:t> </a:t>
            </a:r>
          </a:p>
        </p:txBody>
      </p:sp>
      <p:sp>
        <p:nvSpPr>
          <p:cNvPr id="11273" name="Text Box 3"/>
          <p:cNvSpPr txBox="1">
            <a:spLocks noChangeArrowheads="1"/>
          </p:cNvSpPr>
          <p:nvPr/>
        </p:nvSpPr>
        <p:spPr bwMode="auto">
          <a:xfrm>
            <a:off x="5783263" y="3730625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cs typeface="Times New Roman" pitchFamily="18" charset="0"/>
              </a:rPr>
              <a:t>Bài 3:</a:t>
            </a:r>
            <a:r>
              <a:rPr lang="en-US" sz="3200">
                <a:cs typeface="Times New Roman" pitchFamily="18" charset="0"/>
              </a:rPr>
              <a:t> </a:t>
            </a:r>
          </a:p>
        </p:txBody>
      </p:sp>
      <p:sp>
        <p:nvSpPr>
          <p:cNvPr id="11274" name="Line 23"/>
          <p:cNvSpPr>
            <a:spLocks noChangeShapeType="1"/>
          </p:cNvSpPr>
          <p:nvPr/>
        </p:nvSpPr>
        <p:spPr bwMode="auto">
          <a:xfrm flipH="1" flipV="1">
            <a:off x="6553200" y="2209800"/>
            <a:ext cx="76200" cy="4572000"/>
          </a:xfrm>
          <a:prstGeom prst="line">
            <a:avLst/>
          </a:prstGeom>
          <a:noFill/>
          <a:ln w="1905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Rectangle 36"/>
          <p:cNvSpPr>
            <a:spLocks noChangeArrowheads="1"/>
          </p:cNvSpPr>
          <p:nvPr/>
        </p:nvSpPr>
        <p:spPr bwMode="auto">
          <a:xfrm>
            <a:off x="228600" y="24384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36"/>
          <p:cNvSpPr>
            <a:spLocks noChangeArrowheads="1"/>
          </p:cNvSpPr>
          <p:nvPr/>
        </p:nvSpPr>
        <p:spPr bwMode="auto">
          <a:xfrm>
            <a:off x="762000" y="24384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36"/>
          <p:cNvSpPr>
            <a:spLocks noChangeArrowheads="1"/>
          </p:cNvSpPr>
          <p:nvPr/>
        </p:nvSpPr>
        <p:spPr bwMode="auto">
          <a:xfrm>
            <a:off x="1219200" y="24384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0"/>
          <p:cNvSpPr>
            <a:spLocks noChangeShapeType="1"/>
          </p:cNvSpPr>
          <p:nvPr/>
        </p:nvSpPr>
        <p:spPr bwMode="auto">
          <a:xfrm flipV="1">
            <a:off x="0" y="2959100"/>
            <a:ext cx="1676400" cy="46038"/>
          </a:xfrm>
          <a:prstGeom prst="line">
            <a:avLst/>
          </a:prstGeom>
          <a:noFill/>
          <a:ln w="57150">
            <a:solidFill>
              <a:srgbClr val="66FF33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362200" y="2419350"/>
            <a:ext cx="3429000" cy="400050"/>
          </a:xfrm>
          <a:prstGeom prst="rect">
            <a:avLst/>
          </a:prstGeom>
          <a:solidFill>
            <a:srgbClr val="FFFF00"/>
          </a:solidFill>
          <a:ln w="38100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       :     2         =       3</a:t>
            </a:r>
          </a:p>
        </p:txBody>
      </p:sp>
      <p:sp>
        <p:nvSpPr>
          <p:cNvPr id="11280" name="Rectangle 36"/>
          <p:cNvSpPr>
            <a:spLocks noChangeArrowheads="1"/>
          </p:cNvSpPr>
          <p:nvPr/>
        </p:nvSpPr>
        <p:spPr bwMode="auto">
          <a:xfrm>
            <a:off x="228600" y="31242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36"/>
          <p:cNvSpPr>
            <a:spLocks noChangeArrowheads="1"/>
          </p:cNvSpPr>
          <p:nvPr/>
        </p:nvSpPr>
        <p:spPr bwMode="auto">
          <a:xfrm>
            <a:off x="762000" y="31242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36"/>
          <p:cNvSpPr>
            <a:spLocks noChangeArrowheads="1"/>
          </p:cNvSpPr>
          <p:nvPr/>
        </p:nvSpPr>
        <p:spPr bwMode="auto">
          <a:xfrm>
            <a:off x="1295400" y="3124200"/>
            <a:ext cx="3048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3"/>
          <p:cNvSpPr>
            <a:spLocks noChangeArrowheads="1"/>
          </p:cNvSpPr>
          <p:nvPr/>
        </p:nvSpPr>
        <p:spPr bwMode="auto">
          <a:xfrm>
            <a:off x="1905000" y="3352800"/>
            <a:ext cx="1219200" cy="685800"/>
          </a:xfrm>
          <a:prstGeom prst="rect">
            <a:avLst/>
          </a:prstGeom>
          <a:solidFill>
            <a:srgbClr val="FF00FF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</a:rPr>
              <a:t>Số bị chia</a:t>
            </a:r>
          </a:p>
        </p:txBody>
      </p:sp>
      <p:sp>
        <p:nvSpPr>
          <p:cNvPr id="11284" name="Line 17"/>
          <p:cNvSpPr>
            <a:spLocks noChangeShapeType="1"/>
          </p:cNvSpPr>
          <p:nvPr/>
        </p:nvSpPr>
        <p:spPr bwMode="auto">
          <a:xfrm flipV="1">
            <a:off x="2590800" y="2819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Rectangle 15"/>
          <p:cNvSpPr>
            <a:spLocks noChangeArrowheads="1"/>
          </p:cNvSpPr>
          <p:nvPr/>
        </p:nvSpPr>
        <p:spPr bwMode="auto">
          <a:xfrm>
            <a:off x="3276600" y="3352800"/>
            <a:ext cx="1219200" cy="685800"/>
          </a:xfrm>
          <a:prstGeom prst="rect">
            <a:avLst/>
          </a:prstGeom>
          <a:solidFill>
            <a:srgbClr val="FF00FF"/>
          </a:solidFill>
          <a:ln w="76200" algn="ctr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</a:rPr>
              <a:t>Số chia</a:t>
            </a:r>
          </a:p>
        </p:txBody>
      </p:sp>
      <p:sp>
        <p:nvSpPr>
          <p:cNvPr id="11286" name="Line 17"/>
          <p:cNvSpPr>
            <a:spLocks noChangeShapeType="1"/>
          </p:cNvSpPr>
          <p:nvPr/>
        </p:nvSpPr>
        <p:spPr bwMode="auto">
          <a:xfrm flipV="1">
            <a:off x="3733800" y="2819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Rectangle 16"/>
          <p:cNvSpPr>
            <a:spLocks noChangeArrowheads="1"/>
          </p:cNvSpPr>
          <p:nvPr/>
        </p:nvSpPr>
        <p:spPr bwMode="auto">
          <a:xfrm>
            <a:off x="4724400" y="3352800"/>
            <a:ext cx="1295400" cy="685800"/>
          </a:xfrm>
          <a:prstGeom prst="rect">
            <a:avLst/>
          </a:prstGeom>
          <a:solidFill>
            <a:srgbClr val="FF00FF"/>
          </a:solidFill>
          <a:ln w="76200" algn="ctr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</a:rPr>
              <a:t>Th</a:t>
            </a:r>
            <a:r>
              <a:rPr lang="vi-VN" sz="2000" b="1">
                <a:solidFill>
                  <a:srgbClr val="000000"/>
                </a:solidFill>
              </a:rPr>
              <a:t>ươ</a:t>
            </a:r>
            <a:r>
              <a:rPr lang="en-US" sz="2000" b="1">
                <a:solidFill>
                  <a:srgbClr val="000000"/>
                </a:solidFill>
              </a:rPr>
              <a:t>ng</a:t>
            </a:r>
          </a:p>
        </p:txBody>
      </p:sp>
      <p:sp>
        <p:nvSpPr>
          <p:cNvPr id="11288" name="Line 17"/>
          <p:cNvSpPr>
            <a:spLocks noChangeShapeType="1"/>
          </p:cNvSpPr>
          <p:nvPr/>
        </p:nvSpPr>
        <p:spPr bwMode="auto">
          <a:xfrm flipV="1">
            <a:off x="5105400" y="2819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Rectangle 23"/>
          <p:cNvSpPr>
            <a:spLocks noGrp="1" noChangeArrowheads="1"/>
          </p:cNvSpPr>
          <p:nvPr>
            <p:ph idx="1"/>
          </p:nvPr>
        </p:nvSpPr>
        <p:spPr>
          <a:xfrm>
            <a:off x="1295400" y="4114800"/>
            <a:ext cx="4953000" cy="685800"/>
          </a:xfrm>
          <a:ln cap="rnd">
            <a:solidFill>
              <a:schemeClr val="accent2"/>
            </a:solidFill>
            <a:prstDash val="sysDot"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latin typeface="Arial" charset="0"/>
              </a:rPr>
              <a:t>Ta có :         2  =  6   : 3   </a:t>
            </a:r>
          </a:p>
        </p:txBody>
      </p:sp>
      <p:sp>
        <p:nvSpPr>
          <p:cNvPr id="11290" name="Rectangle 24"/>
          <p:cNvSpPr>
            <a:spLocks noGrp="1" noChangeArrowheads="1"/>
          </p:cNvSpPr>
          <p:nvPr>
            <p:ph type="title"/>
          </p:nvPr>
        </p:nvSpPr>
        <p:spPr>
          <a:xfrm>
            <a:off x="1685925" y="4572000"/>
            <a:ext cx="2200275" cy="6858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30   :</a:t>
            </a:r>
            <a:r>
              <a:rPr lang="en-US" sz="2400" b="1" smtClean="0">
                <a:latin typeface="Arial" charset="0"/>
                <a:cs typeface="Times New Roman" pitchFamily="18" charset="0"/>
              </a:rPr>
              <a:t>  </a:t>
            </a:r>
            <a:r>
              <a:rPr lang="en-US" sz="2400" b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x  =  5</a:t>
            </a:r>
            <a:endParaRPr lang="en-US" sz="2400" b="1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28" name="Rectangle 47"/>
          <p:cNvSpPr>
            <a:spLocks noChangeArrowheads="1"/>
          </p:cNvSpPr>
          <p:nvPr/>
        </p:nvSpPr>
        <p:spPr bwMode="auto">
          <a:xfrm>
            <a:off x="2693988" y="5238750"/>
            <a:ext cx="1420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 1 ô ly" pitchFamily="34" charset="0"/>
              </a:rPr>
              <a:t>x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=</a:t>
            </a:r>
            <a:endParaRPr lang="en-US" sz="2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hienHoang" pitchFamily="2" charset="0"/>
            </a:endParaRPr>
          </a:p>
        </p:txBody>
      </p:sp>
      <p:sp>
        <p:nvSpPr>
          <p:cNvPr id="29" name="Rectangle 48"/>
          <p:cNvSpPr>
            <a:spLocks noChangeArrowheads="1"/>
          </p:cNvSpPr>
          <p:nvPr/>
        </p:nvSpPr>
        <p:spPr bwMode="auto">
          <a:xfrm>
            <a:off x="3200400" y="5181600"/>
            <a:ext cx="823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: 5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2705100" y="5619750"/>
            <a:ext cx="2019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P001 5 hàng 1 ô ly" pitchFamily="34" charset="0"/>
              </a:rPr>
              <a:t>x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= 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76200" y="5997575"/>
            <a:ext cx="6248400" cy="708025"/>
          </a:xfrm>
          <a:prstGeom prst="rect">
            <a:avLst/>
          </a:prstGeom>
          <a:solidFill>
            <a:srgbClr val="FFCCFF"/>
          </a:solidFill>
          <a:ln w="9525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</a:t>
            </a:r>
            <a:r>
              <a:rPr lang="en-US" sz="20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phép </a:t>
            </a:r>
            <a:r>
              <a:rPr lang="en-US" sz="20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hết, muốn </a:t>
            </a:r>
            <a:r>
              <a:rPr lang="en-US" sz="20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tìm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số </a:t>
            </a:r>
            <a:r>
              <a:rPr lang="en-US" sz="20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20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lấy số bị </a:t>
            </a:r>
            <a:r>
              <a:rPr lang="en-US" sz="20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20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</a:t>
            </a:r>
            <a:r>
              <a:rPr lang="en-US" sz="20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err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</a:t>
            </a:r>
            <a:r>
              <a:rPr lang="vi-VN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20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  <a:r>
              <a:rPr lang="en-US" sz="2000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pic>
        <p:nvPicPr>
          <p:cNvPr id="11295" name="Picture 31" descr="j029522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075924" flipV="1">
            <a:off x="-184150" y="5426075"/>
            <a:ext cx="776288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11" descr="v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19600"/>
            <a:ext cx="2133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985</TotalTime>
  <Words>645</Words>
  <Application>Microsoft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Wingdings</vt:lpstr>
      <vt:lpstr>Times New Roman</vt:lpstr>
      <vt:lpstr>HP001 5 hàng 1 ô ly</vt:lpstr>
      <vt:lpstr>Tahoma</vt:lpstr>
      <vt:lpstr>VNI-ThienHoang</vt:lpstr>
      <vt:lpstr>VNI-Times</vt:lpstr>
      <vt:lpstr>Wingdings 2</vt:lpstr>
      <vt:lpstr>Office Theme</vt:lpstr>
      <vt:lpstr>Microsoft Clip Gallery</vt:lpstr>
      <vt:lpstr>Slide 1</vt:lpstr>
      <vt:lpstr>Slide 2</vt:lpstr>
      <vt:lpstr>30   :  x  =  5</vt:lpstr>
      <vt:lpstr>Bài 1: Tính nhẩm</vt:lpstr>
      <vt:lpstr>Slide 5</vt:lpstr>
      <vt:lpstr>Slide 6</vt:lpstr>
      <vt:lpstr>Bài 3 : Trong phép chia hết,  7 chia cho mấy để được : a. Thương lớn nhất ? b. Thương bé nhất ?  </vt:lpstr>
      <vt:lpstr>Củng cố: </vt:lpstr>
      <vt:lpstr>30   :  x  =  5</vt:lpstr>
      <vt:lpstr>Bài tập củng cố: 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245</cp:revision>
  <cp:lastPrinted>1601-01-01T00:00:00Z</cp:lastPrinted>
  <dcterms:created xsi:type="dcterms:W3CDTF">1601-01-01T00:00:00Z</dcterms:created>
  <dcterms:modified xsi:type="dcterms:W3CDTF">2016-06-29T10:29:08Z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