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60" r:id="rId3"/>
    <p:sldId id="259" r:id="rId4"/>
    <p:sldId id="264" r:id="rId5"/>
    <p:sldId id="273" r:id="rId6"/>
    <p:sldId id="271" r:id="rId7"/>
    <p:sldId id="270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00"/>
    <a:srgbClr val="FF6600"/>
    <a:srgbClr val="FF0000"/>
    <a:srgbClr val="00FF00"/>
    <a:srgbClr val="FF0066"/>
    <a:srgbClr val="FF99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6" autoAdjust="0"/>
    <p:restoredTop sz="94771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5E94A0-99FB-4459-AA4C-7B8435F440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578F8-2026-423D-98EE-53AF6D3C86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EF4BF-5949-4492-AB0F-CD27A23F996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AE939-C43B-4284-AD6E-EC9AAA0F5E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E32BC8-2EEA-4CE3-B8A3-6028370F0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EC2351-9AE6-4E87-A8D4-E973C9C26A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C32DD-82CF-4646-8D3B-DC52E5C917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C693B-F9D7-4F7B-93EC-A9BEEBF06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11CB9-D975-47EC-9959-20267DE74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38B46F-EEDC-4AF6-91A0-183329C3E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38644-98C6-4517-8104-41B54DEFAE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7CD21-2356-49D9-BCF0-F1656D3D1CD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4732D-ECB5-40BF-9714-ED31AD3E6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61CB0-DCAB-420A-97BA-201D570388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8AC6E6-D4FE-43D9-84BF-7F32C6931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C3750B-2194-4E37-BD5C-A5C0FF3D85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D51A4-23EB-4DFC-A1A0-A29064DDF9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AA210-EA76-4BA0-AAC3-72CB46A60D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FF274-C2A9-4AC8-A7BE-DFC4B273EA9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113C71-0681-4B12-B678-BA9909F9F0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EFEB2-05E1-4A66-A614-89ECB18C77E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02FCAF-3F7B-4C91-9738-0F9067283D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667F93B-9AC0-4007-B00E-3F8FD8A825C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1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072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2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F8B2D002-1652-455A-9A95-6228DE7A618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2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8458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" y="2209800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Bài toán:</a:t>
            </a:r>
            <a:r>
              <a:rPr lang="en-US" sz="2000">
                <a:latin typeface="Arial" charset="0"/>
              </a:rPr>
              <a:t> Anh có 12 viên bi, anh cho em       số  bi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ó. Hỏi anh cho em mấy viên bi ?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5181600" y="2438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81600" y="2032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181600" y="2362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</a:t>
            </a:r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685800" y="42672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1117600" y="43307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1295400" y="48006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1536700" y="4343400"/>
            <a:ext cx="4191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1295400" y="39624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838200" y="46482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8" name="Oval 16"/>
          <p:cNvSpPr>
            <a:spLocks noChangeArrowheads="1"/>
          </p:cNvSpPr>
          <p:nvPr/>
        </p:nvSpPr>
        <p:spPr bwMode="auto">
          <a:xfrm>
            <a:off x="1752600" y="47244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1981200" y="42672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0" name="Oval 18"/>
          <p:cNvSpPr>
            <a:spLocks noChangeArrowheads="1"/>
          </p:cNvSpPr>
          <p:nvPr/>
        </p:nvSpPr>
        <p:spPr bwMode="auto">
          <a:xfrm>
            <a:off x="1828800" y="38862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1600200" y="35814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1143000" y="35814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3" name="Oval 21"/>
          <p:cNvSpPr>
            <a:spLocks noChangeArrowheads="1"/>
          </p:cNvSpPr>
          <p:nvPr/>
        </p:nvSpPr>
        <p:spPr bwMode="auto">
          <a:xfrm>
            <a:off x="787400" y="3860800"/>
            <a:ext cx="3810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33400" y="30480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Nhận xét: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2603500" y="3429000"/>
            <a:ext cx="533400" cy="1828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3441700" y="3429000"/>
            <a:ext cx="533400" cy="1828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4229100" y="3429000"/>
            <a:ext cx="533400" cy="1828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6019800" y="3429000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AutoShape 28"/>
          <p:cNvSpPr>
            <a:spLocks/>
          </p:cNvSpPr>
          <p:nvPr/>
        </p:nvSpPr>
        <p:spPr bwMode="auto">
          <a:xfrm rot="5400000">
            <a:off x="6930231" y="2151857"/>
            <a:ext cx="236537" cy="2057400"/>
          </a:xfrm>
          <a:prstGeom prst="leftBrace">
            <a:avLst>
              <a:gd name="adj1" fmla="val 72483"/>
              <a:gd name="adj2" fmla="val 50000"/>
            </a:avLst>
          </a:prstGeom>
          <a:noFill/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6553200" y="264795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12 viên</a:t>
            </a: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019800" y="3305175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6686550" y="3305175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358063" y="3305175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8077200" y="3305175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6048375" y="3429000"/>
            <a:ext cx="6096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4648200" y="3810000"/>
            <a:ext cx="41148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>
                <a:solidFill>
                  <a:srgbClr val="FF9900"/>
                </a:solidFill>
                <a:latin typeface="Arial" charset="0"/>
              </a:rPr>
              <a:t>Bà i g iải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latin typeface="Arial" charset="0"/>
              </a:rPr>
              <a:t>Anh cho em số bi là: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latin typeface="Arial" charset="0"/>
              </a:rPr>
              <a:t>12 : 3 = 4 (viên)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   </a:t>
            </a:r>
            <a:r>
              <a:rPr lang="en-US" sz="2000" i="1">
                <a:latin typeface="Arial" charset="0"/>
              </a:rPr>
              <a:t>Đáp số:</a:t>
            </a:r>
            <a:r>
              <a:rPr lang="en-US" sz="2000">
                <a:latin typeface="Arial" charset="0"/>
              </a:rPr>
              <a:t> 4 viên bi.</a:t>
            </a:r>
          </a:p>
        </p:txBody>
      </p:sp>
      <p:pic>
        <p:nvPicPr>
          <p:cNvPr id="565" name="Picture 9" descr="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14446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381000" y="5562600"/>
            <a:ext cx="5867400" cy="1066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solidFill>
                  <a:schemeClr val="bg2"/>
                </a:solidFill>
                <a:latin typeface="Arial" charset="0"/>
              </a:rPr>
              <a:t>Muốn tìm      của 12 ta làm nh</a:t>
            </a:r>
            <a:r>
              <a:rPr lang="vi-VN" sz="2000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 thế nào?</a:t>
            </a:r>
          </a:p>
          <a:p>
            <a:r>
              <a:rPr lang="en-US" sz="2000">
                <a:solidFill>
                  <a:srgbClr val="FF0000"/>
                </a:solidFill>
                <a:latin typeface="Arial" charset="0"/>
              </a:rPr>
              <a:t>	</a:t>
            </a:r>
            <a:endParaRPr lang="en-US" sz="2000" u="sng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381000" y="5562600"/>
            <a:ext cx="5867400" cy="1066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solidFill>
                  <a:schemeClr val="bg2"/>
                </a:solidFill>
                <a:latin typeface="Arial" charset="0"/>
              </a:rPr>
              <a:t>Muốn tìm     của 12 ta lấy 12 chia cho 3.</a:t>
            </a:r>
          </a:p>
          <a:p>
            <a:r>
              <a:rPr lang="en-US" sz="2000">
                <a:solidFill>
                  <a:schemeClr val="bg2"/>
                </a:solidFill>
                <a:latin typeface="Arial" charset="0"/>
              </a:rPr>
              <a:t>	     </a:t>
            </a:r>
            <a:endParaRPr lang="en-US" sz="2000" u="sng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3355" name="Oval 43"/>
          <p:cNvSpPr>
            <a:spLocks noChangeArrowheads="1"/>
          </p:cNvSpPr>
          <p:nvPr/>
        </p:nvSpPr>
        <p:spPr bwMode="auto">
          <a:xfrm>
            <a:off x="457200" y="3429000"/>
            <a:ext cx="2057400" cy="1828800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3356" name="AutoShape 44"/>
          <p:cNvSpPr>
            <a:spLocks noChangeArrowheads="1"/>
          </p:cNvSpPr>
          <p:nvPr/>
        </p:nvSpPr>
        <p:spPr bwMode="auto">
          <a:xfrm>
            <a:off x="6248400" y="3733800"/>
            <a:ext cx="1219200" cy="609600"/>
          </a:xfrm>
          <a:prstGeom prst="wedgeRoundRectCallout">
            <a:avLst>
              <a:gd name="adj1" fmla="val -45310"/>
              <a:gd name="adj2" fmla="val -93750"/>
              <a:gd name="adj3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>
                <a:solidFill>
                  <a:srgbClr val="FF0000"/>
                </a:solidFill>
                <a:latin typeface="Arial" charset="0"/>
              </a:rPr>
              <a:t>12 : 3</a:t>
            </a: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1524000" y="556736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  <a:latin typeface="Arial" charset="0"/>
              </a:rPr>
              <a:t>1</a:t>
            </a: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1524000" y="591026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sp>
        <p:nvSpPr>
          <p:cNvPr id="13361" name="Line 49"/>
          <p:cNvSpPr>
            <a:spLocks noChangeShapeType="1"/>
          </p:cNvSpPr>
          <p:nvPr/>
        </p:nvSpPr>
        <p:spPr bwMode="auto">
          <a:xfrm flipV="1">
            <a:off x="1595438" y="5972175"/>
            <a:ext cx="2286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5" name="Text Box 53"/>
          <p:cNvSpPr txBox="1">
            <a:spLocks noChangeArrowheads="1"/>
          </p:cNvSpPr>
          <p:nvPr/>
        </p:nvSpPr>
        <p:spPr bwMode="auto">
          <a:xfrm>
            <a:off x="6019800" y="350520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?...viên</a:t>
            </a: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533400" y="36576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533400" y="39878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</a:t>
            </a:r>
          </a:p>
        </p:txBody>
      </p:sp>
      <p:sp>
        <p:nvSpPr>
          <p:cNvPr id="13368" name="Line 56"/>
          <p:cNvSpPr>
            <a:spLocks noChangeShapeType="1"/>
          </p:cNvSpPr>
          <p:nvPr/>
        </p:nvSpPr>
        <p:spPr bwMode="auto">
          <a:xfrm>
            <a:off x="457200" y="4038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762000" y="37338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FF00"/>
                </a:solidFill>
                <a:latin typeface="Arial" charset="0"/>
              </a:rPr>
              <a:t>của 12 viên bi là…?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29584 -0.00556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44444E-6 L 0.1875 -0.05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71138E-6 L 0.07917 -0.0999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95837E-6 L 0.32917 -4.95837E-6 " pathEditMode="relative" rAng="0" ptsTypes="AA">
                                      <p:cBhvr>
                                        <p:cTn id="11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8.78816E-7 L 0.21736 -0.05551 " pathEditMode="relative" rAng="0" ptsTypes="AA">
                                      <p:cBhvr>
                                        <p:cTn id="12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9556E-7 L 0.17084 0.0555 " pathEditMode="relative" rAng="0" ptsTypes="AA">
                                      <p:cBhvr>
                                        <p:cTn id="123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01758E-6 L 0.34861 0.01295 " pathEditMode="relative" rAng="0" ptsTypes="AA">
                                      <p:cBhvr>
                                        <p:cTn id="126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284E-6 L 0.19583 -0.0555 " pathEditMode="relative" rAng="0" ptsTypes="AA">
                                      <p:cBhvr>
                                        <p:cTn id="129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22222E-6 L 0.15417 -0.05555 " pathEditMode="relative" rAng="0" ptsTypes="AA">
                                      <p:cBhvr>
                                        <p:cTn id="13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45143E-6 L 0.37917 0.0333 " pathEditMode="relative" rAng="0" ptsTypes="AA">
                                      <p:cBhvr>
                                        <p:cTn id="13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71138E-6 L 0.3125 0.0777 " pathEditMode="relative" rAng="0" ptsTypes="AA">
                                      <p:cBhvr>
                                        <p:cTn id="1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84829E-6 L 0.20973 0.14801 " pathEditMode="relative" rAng="0" ptsTypes="AA">
                                      <p:cBhvr>
                                        <p:cTn id="141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74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0" presetClass="entr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3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8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7" dur="2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3" presetClass="exit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3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2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5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8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1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 animBg="1"/>
      <p:bldP spid="13320" grpId="0"/>
      <p:bldP spid="13321" grpId="0"/>
      <p:bldP spid="13322" grpId="0" animBg="1"/>
      <p:bldP spid="13322" grpId="1" animBg="1"/>
      <p:bldP spid="13323" grpId="0" animBg="1"/>
      <p:bldP spid="13323" grpId="1" animBg="1"/>
      <p:bldP spid="13324" grpId="0" animBg="1"/>
      <p:bldP spid="13324" grpId="1" animBg="1"/>
      <p:bldP spid="13325" grpId="0" animBg="1"/>
      <p:bldP spid="13325" grpId="1" animBg="1"/>
      <p:bldP spid="13326" grpId="0" animBg="1"/>
      <p:bldP spid="13326" grpId="1" animBg="1"/>
      <p:bldP spid="13327" grpId="0" animBg="1"/>
      <p:bldP spid="13327" grpId="1" animBg="1"/>
      <p:bldP spid="13328" grpId="0" animBg="1"/>
      <p:bldP spid="13328" grpId="1" animBg="1"/>
      <p:bldP spid="13329" grpId="0" animBg="1"/>
      <p:bldP spid="13329" grpId="1" animBg="1"/>
      <p:bldP spid="13330" grpId="0" animBg="1"/>
      <p:bldP spid="13330" grpId="1" animBg="1"/>
      <p:bldP spid="13331" grpId="0" animBg="1"/>
      <p:bldP spid="13331" grpId="1" animBg="1"/>
      <p:bldP spid="13332" grpId="0" animBg="1"/>
      <p:bldP spid="13332" grpId="1" animBg="1"/>
      <p:bldP spid="13333" grpId="0" animBg="1"/>
      <p:bldP spid="13333" grpId="1" animBg="1"/>
      <p:bldP spid="13334" grpId="0"/>
      <p:bldP spid="13335" grpId="0" animBg="1"/>
      <p:bldP spid="13336" grpId="0" animBg="1"/>
      <p:bldP spid="13337" grpId="0" animBg="1"/>
      <p:bldP spid="13339" grpId="0" animBg="1"/>
      <p:bldP spid="13340" grpId="0" animBg="1"/>
      <p:bldP spid="13341" grpId="0"/>
      <p:bldP spid="13342" grpId="0" animBg="1"/>
      <p:bldP spid="13343" grpId="0" animBg="1"/>
      <p:bldP spid="13344" grpId="0" animBg="1"/>
      <p:bldP spid="13345" grpId="0" animBg="1"/>
      <p:bldP spid="13347" grpId="0" animBg="1"/>
      <p:bldP spid="13351" grpId="0" animBg="1"/>
      <p:bldP spid="13351" grpId="1" animBg="1"/>
      <p:bldP spid="13352" grpId="0" animBg="1"/>
      <p:bldP spid="13355" grpId="0" animBg="1"/>
      <p:bldP spid="13355" grpId="1" animBg="1"/>
      <p:bldP spid="13356" grpId="0" animBg="1"/>
      <p:bldP spid="13356" grpId="1" animBg="1"/>
      <p:bldP spid="13356" grpId="2" animBg="1"/>
      <p:bldP spid="13359" grpId="0"/>
      <p:bldP spid="13360" grpId="0"/>
      <p:bldP spid="13361" grpId="0" animBg="1"/>
      <p:bldP spid="13365" grpId="0"/>
      <p:bldP spid="13365" grpId="1"/>
      <p:bldP spid="13366" grpId="0"/>
      <p:bldP spid="13366" grpId="1"/>
      <p:bldP spid="13367" grpId="0"/>
      <p:bldP spid="13367" grpId="1"/>
      <p:bldP spid="13368" grpId="0" animBg="1"/>
      <p:bldP spid="13368" grpId="1" animBg="1"/>
      <p:bldP spid="13369" grpId="0"/>
      <p:bldP spid="1336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8458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09600" y="2209800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Anh có 12 viên bi, anh cho em      số bi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ó. Hỏi anh cho em mấy viên bi?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572000" y="2438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4495800" y="1981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1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462463" y="2362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4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495800" y="23479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6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495800" y="1981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828800" y="31242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Anh cho em số bi là:   12 : 4 = 3(viên)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676400" y="3119438"/>
            <a:ext cx="632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Anh cho em số bi là:     12 : 6 = 2(viên)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81000" y="4419600"/>
            <a:ext cx="8534400" cy="838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FF9900"/>
                </a:solidFill>
                <a:latin typeface="Arial" charset="0"/>
              </a:rPr>
              <a:t>   Muốn tìm một trong các phần bằng nhau của một số </a:t>
            </a:r>
          </a:p>
          <a:p>
            <a:r>
              <a:rPr lang="en-US" sz="2400">
                <a:solidFill>
                  <a:srgbClr val="FF9900"/>
                </a:solidFill>
                <a:latin typeface="Arial" charset="0"/>
              </a:rPr>
              <a:t>ta làm nh</a:t>
            </a:r>
            <a:r>
              <a:rPr lang="vi-VN" sz="2400">
                <a:solidFill>
                  <a:srgbClr val="FF99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9900"/>
                </a:solidFill>
                <a:latin typeface="Arial" charset="0"/>
              </a:rPr>
              <a:t> thế nào?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85800" y="4267200"/>
            <a:ext cx="7924800" cy="1219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latin typeface="Arial" charset="0"/>
              </a:rPr>
              <a:t>  Kết luận: 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Muốn tìm một trong các phần bằng nhau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của một số ta lấy số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ó chia cho số phần.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7" grpId="0" animBg="1"/>
      <p:bldP spid="12298" grpId="0"/>
      <p:bldP spid="12298" grpId="1"/>
      <p:bldP spid="12299" grpId="0"/>
      <p:bldP spid="12299" grpId="1"/>
      <p:bldP spid="12300" grpId="0"/>
      <p:bldP spid="12301" grpId="0"/>
      <p:bldP spid="12302" grpId="0"/>
      <p:bldP spid="12302" grpId="1"/>
      <p:bldP spid="12303" grpId="0"/>
      <p:bldP spid="12304" grpId="0" animBg="1"/>
      <p:bldP spid="12304" grpId="1" animBg="1"/>
      <p:bldP spid="123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52400" y="669925"/>
            <a:ext cx="8458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57200" y="13716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2157413"/>
            <a:ext cx="7467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FF00"/>
                </a:solidFill>
                <a:latin typeface="Arial" charset="0"/>
              </a:rPr>
              <a:t>	</a:t>
            </a: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a</a:t>
            </a:r>
            <a:r>
              <a:rPr lang="en-US" sz="2400">
                <a:latin typeface="Arial" charset="0"/>
              </a:rPr>
              <a:t>/     của 12 m là:  		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/     của 18 giờ là:  			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c</a:t>
            </a:r>
            <a:r>
              <a:rPr lang="en-US" sz="2400">
                <a:latin typeface="Arial" charset="0"/>
              </a:rPr>
              <a:t>/     của 24 kg là: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d</a:t>
            </a:r>
            <a:r>
              <a:rPr lang="en-US" sz="2400">
                <a:latin typeface="Arial" charset="0"/>
              </a:rPr>
              <a:t>/     của 30 </a:t>
            </a:r>
            <a:r>
              <a:rPr lang="en-US" sz="2800">
                <a:latin typeface="Arial" charset="0"/>
              </a:rPr>
              <a:t>l</a:t>
            </a:r>
            <a:r>
              <a:rPr lang="en-US" sz="2400">
                <a:latin typeface="Arial" charset="0"/>
              </a:rPr>
              <a:t> là: 	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e</a:t>
            </a:r>
            <a:r>
              <a:rPr lang="en-US" sz="2400">
                <a:latin typeface="Arial" charset="0"/>
              </a:rPr>
              <a:t>/     của 48 cm là:		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g</a:t>
            </a:r>
            <a:r>
              <a:rPr lang="en-US" sz="2400">
                <a:latin typeface="Arial" charset="0"/>
              </a:rPr>
              <a:t>/     của 27 ngày là: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447800" y="3124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476375" y="3733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52563" y="4876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447800" y="2514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443038" y="28194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466850" y="584835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462088" y="553402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1495425" y="4114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1514475" y="3505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4478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1457325" y="586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1462088" y="345757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6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447800" y="51958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6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447800" y="46243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5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1462088" y="4267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447800" y="405765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4</a:t>
            </a:r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1471613" y="525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1447800" y="4648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814638" y="202882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2814638" y="2347913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2</a:t>
            </a: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2819400" y="2409825"/>
            <a:ext cx="304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733800" y="272415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12 : 3 = 4(m)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4114800" y="554355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27 : 3 = 9(ngày)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3962400" y="5010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48 : 6 = 8(cm)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3733800" y="4267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30 : 5 = 6(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l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)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3762375" y="379095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24 : 4 = 6(kg)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3810000" y="3200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18 : 6 = 3(giờ)</a:t>
            </a: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3810000" y="28194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3886200" y="38862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4114800" y="5638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3810000" y="32766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3810000" y="44196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4038600" y="51054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. . .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990600" y="16764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Arial" charset="0"/>
              </a:rPr>
              <a:t>Bài1.</a:t>
            </a:r>
            <a:r>
              <a:rPr lang="en-US" sz="2000">
                <a:latin typeface="Arial" charset="0"/>
              </a:rPr>
              <a:t> viết tiếp vào chỗ chấm(theo mẫu):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5638800" y="2133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10 : 2 = 5(bông hoa)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1752600" y="2133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Arial" charset="0"/>
              </a:rPr>
              <a:t>Mẫu :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3124200" y="21463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của 10 bông hoa là: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5" grpId="0"/>
      <p:bldP spid="17416" grpId="0"/>
      <p:bldP spid="17417" grpId="0"/>
      <p:bldP spid="17418" grpId="0"/>
      <p:bldP spid="17419" grpId="0"/>
      <p:bldP spid="17421" grpId="0"/>
      <p:bldP spid="17422" grpId="0" animBg="1"/>
      <p:bldP spid="17423" grpId="0" animBg="1"/>
      <p:bldP spid="17424" grpId="0" animBg="1"/>
      <p:bldP spid="17425" grpId="0" animBg="1"/>
      <p:bldP spid="17432" grpId="0"/>
      <p:bldP spid="17433" grpId="0"/>
      <p:bldP spid="17434" grpId="0"/>
      <p:bldP spid="17435" grpId="0"/>
      <p:bldP spid="17436" grpId="0"/>
      <p:bldP spid="17437" grpId="0" animBg="1"/>
      <p:bldP spid="17438" grpId="0" animBg="1"/>
      <p:bldP spid="17444" grpId="0"/>
      <p:bldP spid="17445" grpId="0"/>
      <p:bldP spid="17447" grpId="0" animBg="1"/>
      <p:bldP spid="17448" grpId="0"/>
      <p:bldP spid="17449" grpId="0"/>
      <p:bldP spid="17451" grpId="0"/>
      <p:bldP spid="17452" grpId="0"/>
      <p:bldP spid="17453" grpId="0"/>
      <p:bldP spid="17454" grpId="0"/>
      <p:bldP spid="17455" grpId="0"/>
      <p:bldP spid="17455" grpId="1"/>
      <p:bldP spid="17456" grpId="0"/>
      <p:bldP spid="17456" grpId="1"/>
      <p:bldP spid="17458" grpId="0"/>
      <p:bldP spid="17458" grpId="1"/>
      <p:bldP spid="17459" grpId="0"/>
      <p:bldP spid="17459" grpId="1"/>
      <p:bldP spid="17460" grpId="0"/>
      <p:bldP spid="17460" grpId="1"/>
      <p:bldP spid="17461" grpId="0"/>
      <p:bldP spid="17461" grpId="1"/>
      <p:bldP spid="17462" grpId="0"/>
      <p:bldP spid="17463" grpId="0"/>
      <p:bldP spid="17464" grpId="0"/>
      <p:bldP spid="174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99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8458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FF9900"/>
                </a:solidFill>
                <a:latin typeface="Arial" charset="0"/>
              </a:rPr>
              <a:t>Bài 2:</a:t>
            </a:r>
            <a:r>
              <a:rPr lang="en-US" sz="2400">
                <a:latin typeface="Arial" charset="0"/>
              </a:rPr>
              <a:t> Một cửa  hàng có 42 kg táo và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     số táo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Hỏi cửa  hàng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bao nhiêu ki-lô-gam  táo ?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7391400" y="239077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1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7391400" y="27527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6</a:t>
            </a: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7391400" y="2809875"/>
            <a:ext cx="3048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81000" y="3886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Tóm tắt:</a:t>
            </a: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609600" y="4924425"/>
            <a:ext cx="3200400" cy="2857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3810000" y="482917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2209800" y="482917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1676400" y="482917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1143000" y="4814888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609600" y="4814888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8" name="AutoShape 16"/>
          <p:cNvSpPr>
            <a:spLocks/>
          </p:cNvSpPr>
          <p:nvPr/>
        </p:nvSpPr>
        <p:spPr bwMode="auto">
          <a:xfrm rot="-5400000">
            <a:off x="2047875" y="3590925"/>
            <a:ext cx="323850" cy="3200400"/>
          </a:xfrm>
          <a:prstGeom prst="leftBrace">
            <a:avLst>
              <a:gd name="adj1" fmla="val 82353"/>
              <a:gd name="adj2" fmla="val 50000"/>
            </a:avLst>
          </a:prstGeom>
          <a:noFill/>
          <a:ln w="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1814513" y="5334000"/>
            <a:ext cx="91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42 kg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533400" y="4391025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? kg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3733800" y="3963988"/>
            <a:ext cx="54864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Bài giải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Cửa hàng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số ki-lô-gam táo là: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42 : 6 = 7 (kg)</a:t>
            </a:r>
          </a:p>
          <a:p>
            <a:pPr algn="ctr">
              <a:spcBef>
                <a:spcPct val="50000"/>
              </a:spcBef>
            </a:pPr>
            <a:r>
              <a:rPr lang="en-US" sz="2400" i="1">
                <a:latin typeface="Arial" charset="0"/>
              </a:rPr>
              <a:t>                     Đáp số</a:t>
            </a:r>
            <a:r>
              <a:rPr lang="en-US" sz="2400">
                <a:latin typeface="Arial" charset="0"/>
              </a:rPr>
              <a:t>: 7 kg táo.</a:t>
            </a:r>
          </a:p>
          <a:p>
            <a:pPr algn="ctr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3276600" y="482917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2743200" y="482917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609600" y="4919663"/>
            <a:ext cx="533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  <p:bldP spid="49159" grpId="0"/>
      <p:bldP spid="49160" grpId="0" animBg="1"/>
      <p:bldP spid="49161" grpId="0"/>
      <p:bldP spid="49162" grpId="0" animBg="1"/>
      <p:bldP spid="49163" grpId="0" animBg="1"/>
      <p:bldP spid="49164" grpId="0" animBg="1"/>
      <p:bldP spid="49165" grpId="0" animBg="1"/>
      <p:bldP spid="49166" grpId="0" animBg="1"/>
      <p:bldP spid="49167" grpId="0" animBg="1"/>
      <p:bldP spid="49168" grpId="0" animBg="1"/>
      <p:bldP spid="49169" grpId="0"/>
      <p:bldP spid="49170" grpId="0"/>
      <p:bldP spid="49173" grpId="0" animBg="1"/>
      <p:bldP spid="49173" grpId="1" animBg="1"/>
      <p:bldP spid="49174" grpId="0" animBg="1"/>
      <p:bldP spid="49174" grpId="1" animBg="1"/>
      <p:bldP spid="491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152400" y="10668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09600" y="23622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9900"/>
                </a:solidFill>
                <a:latin typeface="Arial" charset="0"/>
              </a:rPr>
              <a:t>Bài 3.</a:t>
            </a:r>
            <a:r>
              <a:rPr lang="en-US" sz="2400">
                <a:latin typeface="Arial" charset="0"/>
              </a:rPr>
              <a:t> Khoanh vào chữ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ặt d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ới hình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chia thành các phần bằng nhau. Tô màu vào một trong các phần bằng nhau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ó.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762000" y="3505200"/>
            <a:ext cx="21336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3505200" y="3505200"/>
            <a:ext cx="21336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6248400" y="3505200"/>
            <a:ext cx="21336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6948488" y="3505200"/>
            <a:ext cx="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7667625" y="3505200"/>
            <a:ext cx="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6248400" y="4281488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4572000" y="3505200"/>
            <a:ext cx="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3505200" y="4314825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762000" y="3810000"/>
            <a:ext cx="2133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1447800" y="3505200"/>
            <a:ext cx="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7010400" y="5576888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9900"/>
                </a:solidFill>
                <a:latin typeface="Arial" charset="0"/>
              </a:rPr>
              <a:t>C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4343400" y="56388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9900"/>
                </a:solidFill>
                <a:latin typeface="Arial" charset="0"/>
              </a:rPr>
              <a:t>B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1371600" y="5653088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9900"/>
                </a:solidFill>
                <a:latin typeface="Arial" charset="0"/>
              </a:rPr>
              <a:t>A</a:t>
            </a:r>
          </a:p>
        </p:txBody>
      </p:sp>
      <p:sp>
        <p:nvSpPr>
          <p:cNvPr id="38934" name="Oval 22"/>
          <p:cNvSpPr>
            <a:spLocks noChangeArrowheads="1"/>
          </p:cNvSpPr>
          <p:nvPr/>
        </p:nvSpPr>
        <p:spPr bwMode="auto">
          <a:xfrm>
            <a:off x="4343400" y="5638800"/>
            <a:ext cx="609600" cy="6858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35" name="Oval 23"/>
          <p:cNvSpPr>
            <a:spLocks noChangeArrowheads="1"/>
          </p:cNvSpPr>
          <p:nvPr/>
        </p:nvSpPr>
        <p:spPr bwMode="auto">
          <a:xfrm>
            <a:off x="7010400" y="5562600"/>
            <a:ext cx="609600" cy="6858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3505200" y="4343400"/>
            <a:ext cx="1066800" cy="762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38" name="Rectangle 26"/>
          <p:cNvSpPr>
            <a:spLocks noChangeArrowheads="1"/>
          </p:cNvSpPr>
          <p:nvPr/>
        </p:nvSpPr>
        <p:spPr bwMode="auto">
          <a:xfrm>
            <a:off x="7681913" y="3505200"/>
            <a:ext cx="6858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repeatCount="4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4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38919" grpId="0" animBg="1"/>
      <p:bldP spid="38920" grpId="0" animBg="1"/>
      <p:bldP spid="38921" grpId="0" animBg="1"/>
      <p:bldP spid="38922" grpId="0" animBg="1"/>
      <p:bldP spid="38923" grpId="0" animBg="1"/>
      <p:bldP spid="38924" grpId="0" animBg="1"/>
      <p:bldP spid="38925" grpId="0" animBg="1"/>
      <p:bldP spid="38926" grpId="0" animBg="1"/>
      <p:bldP spid="38927" grpId="0" animBg="1"/>
      <p:bldP spid="38928" grpId="0" animBg="1"/>
      <p:bldP spid="38931" grpId="0"/>
      <p:bldP spid="38932" grpId="0"/>
      <p:bldP spid="38933" grpId="0"/>
      <p:bldP spid="38934" grpId="0" animBg="1"/>
      <p:bldP spid="38935" grpId="0" animBg="1"/>
      <p:bldP spid="38936" grpId="0" animBg="1"/>
      <p:bldP spid="389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52400" y="9906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1143000" y="1981200"/>
            <a:ext cx="6172200" cy="4648200"/>
          </a:xfrm>
          <a:prstGeom prst="irregularSeal1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2"/>
                </a:solidFill>
                <a:latin typeface="Arial" charset="0"/>
              </a:rPr>
              <a:t>    Muốn tìm một trong</a:t>
            </a:r>
          </a:p>
          <a:p>
            <a:r>
              <a:rPr lang="en-US" sz="2800">
                <a:solidFill>
                  <a:schemeClr val="bg2"/>
                </a:solidFill>
                <a:latin typeface="Arial" charset="0"/>
              </a:rPr>
              <a:t> các phần bằng nhau của </a:t>
            </a:r>
          </a:p>
          <a:p>
            <a:r>
              <a:rPr lang="en-US" sz="2800">
                <a:solidFill>
                  <a:schemeClr val="bg2"/>
                </a:solidFill>
                <a:latin typeface="Arial" charset="0"/>
              </a:rPr>
              <a:t> một số ta làm nh</a:t>
            </a:r>
            <a:r>
              <a:rPr lang="vi-VN" sz="2800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800">
                <a:solidFill>
                  <a:schemeClr val="bg2"/>
                </a:solidFill>
                <a:latin typeface="Arial" charset="0"/>
              </a:rPr>
              <a:t> thế nào?</a:t>
            </a: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838200" y="2667000"/>
            <a:ext cx="7239000" cy="3124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rgbClr val="333300"/>
                </a:solidFill>
                <a:latin typeface="Arial" charset="0"/>
              </a:rPr>
              <a:t>      Muốn tìm một trong các phần</a:t>
            </a:r>
          </a:p>
          <a:p>
            <a:r>
              <a:rPr lang="en-US" sz="3600">
                <a:solidFill>
                  <a:srgbClr val="333300"/>
                </a:solidFill>
                <a:latin typeface="Arial" charset="0"/>
              </a:rPr>
              <a:t> bằng nhau của một số, ta lấy số </a:t>
            </a:r>
            <a:r>
              <a:rPr lang="vi-VN" sz="3600">
                <a:solidFill>
                  <a:srgbClr val="333300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333300"/>
                </a:solidFill>
                <a:latin typeface="Arial" charset="0"/>
              </a:rPr>
              <a:t>ó</a:t>
            </a:r>
          </a:p>
          <a:p>
            <a:r>
              <a:rPr lang="en-US" sz="3600">
                <a:solidFill>
                  <a:srgbClr val="333300"/>
                </a:solidFill>
                <a:latin typeface="Arial" charset="0"/>
              </a:rPr>
              <a:t> chia cho số phần.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0" grpId="1" animBg="1"/>
      <p:bldP spid="297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52400" y="10668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TÌM MỘT TRONG CÁC PHẦN BẰNG NHAU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CỦA MỘT SỐ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99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8458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Bài 2:</a:t>
            </a:r>
            <a:r>
              <a:rPr lang="en-US" sz="2400">
                <a:latin typeface="Arial" charset="0"/>
              </a:rPr>
              <a:t> Một cửa  hàng có 42 kg táo và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     số táo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Hỏi cửa  hàng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bao nhiêu ki-lô-gam  táo ?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7391400" y="239077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1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7391400" y="27527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6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7391400" y="2809875"/>
            <a:ext cx="3048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981200" y="3963988"/>
            <a:ext cx="54864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charset="0"/>
              </a:rPr>
              <a:t>Bài giải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Cửa hàng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bán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số ki-lô-gam táo là: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42 : 6 = 7 (kg)</a:t>
            </a:r>
          </a:p>
          <a:p>
            <a:pPr algn="ctr">
              <a:spcBef>
                <a:spcPct val="50000"/>
              </a:spcBef>
            </a:pPr>
            <a:r>
              <a:rPr lang="en-US" sz="2400" i="1">
                <a:latin typeface="Arial" charset="0"/>
              </a:rPr>
              <a:t>                     Đáp số</a:t>
            </a:r>
            <a:r>
              <a:rPr lang="en-US" sz="2400">
                <a:latin typeface="Arial" charset="0"/>
              </a:rPr>
              <a:t>: 7 kg táo.</a:t>
            </a:r>
          </a:p>
          <a:p>
            <a:pPr algn="ctr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pic>
        <p:nvPicPr>
          <p:cNvPr id="48138" name="Picture 10" descr="Flowers_Daisies_in_love_prv[1]"/>
          <p:cNvPicPr>
            <a:picLocks noChangeAspect="1" noChangeArrowheads="1" noCrop="1"/>
          </p:cNvPicPr>
          <p:nvPr/>
        </p:nvPicPr>
        <p:blipFill>
          <a:blip r:embed="rId3">
            <a:lum bright="-6000" contrast="36000"/>
          </a:blip>
          <a:srcRect/>
          <a:stretch>
            <a:fillRect/>
          </a:stretch>
        </p:blipFill>
        <p:spPr bwMode="auto">
          <a:xfrm>
            <a:off x="1828800" y="5105400"/>
            <a:ext cx="1566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4" grpId="0"/>
      <p:bldP spid="48135" grpId="0"/>
      <p:bldP spid="48136" grpId="0" animBg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1475</TotalTime>
  <Words>583</Words>
  <Application>Microsoft Office PowerPoint</Application>
  <PresentationFormat>On-screen Show (4:3)</PresentationFormat>
  <Paragraphs>114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Garamond</vt:lpstr>
      <vt:lpstr>Arial</vt:lpstr>
      <vt:lpstr>Wingdings</vt:lpstr>
      <vt:lpstr>Calibri</vt:lpstr>
      <vt:lpstr>Verdana</vt:lpstr>
      <vt:lpstr>Stream</vt:lpstr>
      <vt:lpstr>Globe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THSP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Thanhcan</dc:creator>
  <cp:lastModifiedBy>CSTeam</cp:lastModifiedBy>
  <cp:revision>45</cp:revision>
  <dcterms:created xsi:type="dcterms:W3CDTF">2009-09-21T12:41:03Z</dcterms:created>
  <dcterms:modified xsi:type="dcterms:W3CDTF">2016-06-29T10:29:07Z</dcterms:modified>
</cp:coreProperties>
</file>