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76" r:id="rId4"/>
    <p:sldId id="278" r:id="rId5"/>
    <p:sldId id="261" r:id="rId6"/>
    <p:sldId id="262" r:id="rId7"/>
    <p:sldId id="272" r:id="rId8"/>
    <p:sldId id="273" r:id="rId9"/>
    <p:sldId id="265" r:id="rId10"/>
    <p:sldId id="267" r:id="rId11"/>
    <p:sldId id="269" r:id="rId12"/>
    <p:sldId id="271" r:id="rId13"/>
    <p:sldId id="274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66"/>
    <a:srgbClr val="0000FF"/>
    <a:srgbClr val="0000CC"/>
    <a:srgbClr val="800080"/>
    <a:srgbClr val="003399"/>
    <a:srgbClr val="0066FF"/>
    <a:srgbClr val="FF0000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A178FAA-2025-4521-BAA3-EB25DAB887C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26BDDD-20D5-44BA-A191-F4C0DA0EDE41}" type="slidenum">
              <a:rPr lang="en-US"/>
              <a:pPr/>
              <a:t>10</a:t>
            </a:fld>
            <a:endParaRPr lang="en-US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CD6718-6DC2-486F-9435-7132953C84EE}" type="slidenum">
              <a:rPr lang="en-US"/>
              <a:pPr/>
              <a:t>11</a:t>
            </a:fld>
            <a:endParaRPr lang="en-US"/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D5D248-A584-40E9-A2C2-332B1854A839}" type="slidenum">
              <a:rPr lang="en-US"/>
              <a:pPr/>
              <a:t>12</a:t>
            </a:fld>
            <a:endParaRPr lang="en-US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A5BAE3-57E4-4CB5-82FD-A21A3039D9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798455-2C6D-4210-B6D4-AD779411E7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C9F499-0C3F-42A1-A727-CBEB265C76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2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DEC531-35D0-4C7F-8388-2E402E26A4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806BEF-3D87-4165-A50E-00563B3C5A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7089AA-6BA9-4F55-AEC1-1509C6EB61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1D4D2-50DA-4FAC-9A27-5E6B0D6529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5B28AB-2CC1-4A14-A137-423ADDAFDC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974122-49B6-4905-8CE6-640B75C3F4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4D0291-B0E7-44EF-9762-5ABBBB663A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63C2B6-8ECC-408B-BB50-85A99A80A7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675271-6188-4CB9-8BC1-A0F19FB8F1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31A794D-6440-44EE-9F68-B199B840874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>
    <p:wheel spokes="2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sieuthiNHANH200903167412nmi5ngjhnz166288"/>
          <p:cNvPicPr>
            <a:picLocks noChangeAspect="1" noChangeArrowheads="1"/>
          </p:cNvPicPr>
          <p:nvPr/>
        </p:nvPicPr>
        <p:blipFill>
          <a:blip r:embed="rId2"/>
          <a:srcRect b="228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1752600" y="2362200"/>
            <a:ext cx="6019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Môn Toán 3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133600" y="1219200"/>
            <a:ext cx="195897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/>
              <a:t>125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828800" y="2133600"/>
            <a:ext cx="652463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/>
              <a:t>x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157538" y="2849563"/>
            <a:ext cx="652462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/>
              <a:t>3</a:t>
            </a:r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1676400" y="4114800"/>
            <a:ext cx="2362200" cy="0"/>
          </a:xfrm>
          <a:prstGeom prst="line">
            <a:avLst/>
          </a:prstGeom>
          <a:noFill/>
          <a:ln w="66675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4953000" y="4114800"/>
            <a:ext cx="1371600" cy="1295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2209800" y="4267200"/>
            <a:ext cx="762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/>
              <a:t>3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2743200" y="4267200"/>
            <a:ext cx="762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/>
              <a:t>7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3200400" y="4267200"/>
            <a:ext cx="762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/>
              <a:t>5</a:t>
            </a:r>
          </a:p>
        </p:txBody>
      </p:sp>
      <p:sp>
        <p:nvSpPr>
          <p:cNvPr id="14346" name="AutoShape 10"/>
          <p:cNvSpPr>
            <a:spLocks noChangeArrowheads="1"/>
          </p:cNvSpPr>
          <p:nvPr/>
        </p:nvSpPr>
        <p:spPr bwMode="auto">
          <a:xfrm>
            <a:off x="4953000" y="4114800"/>
            <a:ext cx="1371600" cy="12954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/>
      <p:bldP spid="14340" grpId="0"/>
      <p:bldP spid="14341" grpId="0" animBg="1"/>
      <p:bldP spid="14342" grpId="0" animBg="1"/>
      <p:bldP spid="14343" grpId="0"/>
      <p:bldP spid="14344" grpId="0"/>
      <p:bldP spid="14345" grpId="0"/>
      <p:bldP spid="1434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200400" y="1524000"/>
            <a:ext cx="195897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/>
              <a:t>423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2895600" y="2438400"/>
            <a:ext cx="652463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/>
              <a:t>x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4202113" y="3154363"/>
            <a:ext cx="652462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/>
              <a:t>2</a:t>
            </a:r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2743200" y="4419600"/>
            <a:ext cx="2362200" cy="0"/>
          </a:xfrm>
          <a:prstGeom prst="line">
            <a:avLst/>
          </a:prstGeom>
          <a:noFill/>
          <a:ln w="66675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5943600" y="4419600"/>
            <a:ext cx="1371600" cy="1295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AutoShape 7"/>
          <p:cNvSpPr>
            <a:spLocks noChangeArrowheads="1"/>
          </p:cNvSpPr>
          <p:nvPr/>
        </p:nvSpPr>
        <p:spPr bwMode="auto">
          <a:xfrm>
            <a:off x="5921375" y="4419600"/>
            <a:ext cx="1371600" cy="1295400"/>
          </a:xfrm>
          <a:prstGeom prst="smileyFace">
            <a:avLst>
              <a:gd name="adj" fmla="val -4653"/>
            </a:avLst>
          </a:prstGeom>
          <a:solidFill>
            <a:srgbClr val="0000FF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2644775" y="4525963"/>
            <a:ext cx="228600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/>
              <a:t>  946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/>
      <p:bldP spid="18436" grpId="0"/>
      <p:bldP spid="18437" grpId="0" animBg="1"/>
      <p:bldP spid="18438" grpId="0" animBg="1"/>
      <p:bldP spid="18439" grpId="0" animBg="1"/>
      <p:bldP spid="184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2133600" y="1219200"/>
            <a:ext cx="195897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/>
              <a:t>212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828800" y="2133600"/>
            <a:ext cx="652463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/>
              <a:t>x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3081338" y="2849563"/>
            <a:ext cx="652462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/>
              <a:t>4</a:t>
            </a:r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>
            <a:off x="1676400" y="4114800"/>
            <a:ext cx="2362200" cy="0"/>
          </a:xfrm>
          <a:prstGeom prst="line">
            <a:avLst/>
          </a:prstGeom>
          <a:noFill/>
          <a:ln w="66675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4953000" y="4114800"/>
            <a:ext cx="1371600" cy="1295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2057400" y="4267200"/>
            <a:ext cx="762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/>
              <a:t>8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2590800" y="4267200"/>
            <a:ext cx="762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/>
              <a:t>4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3124200" y="4267200"/>
            <a:ext cx="762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/>
              <a:t>8</a:t>
            </a:r>
          </a:p>
        </p:txBody>
      </p:sp>
      <p:sp>
        <p:nvSpPr>
          <p:cNvPr id="21514" name="AutoShape 10"/>
          <p:cNvSpPr>
            <a:spLocks noChangeArrowheads="1"/>
          </p:cNvSpPr>
          <p:nvPr/>
        </p:nvSpPr>
        <p:spPr bwMode="auto">
          <a:xfrm>
            <a:off x="4953000" y="4114800"/>
            <a:ext cx="1371600" cy="12954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/>
      <p:bldP spid="21508" grpId="0"/>
      <p:bldP spid="21509" grpId="0" animBg="1"/>
      <p:bldP spid="21510" grpId="0" animBg="1"/>
      <p:bldP spid="21511" grpId="0"/>
      <p:bldP spid="21512" grpId="0"/>
      <p:bldP spid="21513" grpId="0"/>
      <p:bldP spid="215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458200" cy="6324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000" b="1" u="sng" smtClean="0"/>
              <a:t>Toán</a:t>
            </a:r>
          </a:p>
          <a:p>
            <a:pPr algn="ctr" eaLnBrk="1" hangingPunct="1">
              <a:buFontTx/>
              <a:buNone/>
            </a:pPr>
            <a:r>
              <a:rPr lang="en-US" sz="2800" smtClean="0"/>
              <a:t> </a:t>
            </a:r>
            <a:r>
              <a:rPr lang="en-US" sz="2800" b="1" smtClean="0">
                <a:solidFill>
                  <a:srgbClr val="0000FF"/>
                </a:solidFill>
              </a:rPr>
              <a:t>Nhân số có ba chữ số với số có một chữ số</a:t>
            </a:r>
          </a:p>
        </p:txBody>
      </p:sp>
      <p:sp>
        <p:nvSpPr>
          <p:cNvPr id="14339" name="Line 4"/>
          <p:cNvSpPr>
            <a:spLocks noChangeShapeType="1"/>
          </p:cNvSpPr>
          <p:nvPr/>
        </p:nvSpPr>
        <p:spPr bwMode="auto">
          <a:xfrm>
            <a:off x="4495800" y="1828800"/>
            <a:ext cx="0" cy="4648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762000" y="1600200"/>
            <a:ext cx="2209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>
                <a:solidFill>
                  <a:srgbClr val="0000CC"/>
                </a:solidFill>
              </a:rPr>
              <a:t>a) 123 x 2 = ?</a:t>
            </a:r>
          </a:p>
        </p:txBody>
      </p:sp>
      <p:sp>
        <p:nvSpPr>
          <p:cNvPr id="14341" name="Rectangle 8"/>
          <p:cNvSpPr>
            <a:spLocks noChangeArrowheads="1"/>
          </p:cNvSpPr>
          <p:nvPr/>
        </p:nvSpPr>
        <p:spPr bwMode="auto">
          <a:xfrm>
            <a:off x="914400" y="3390900"/>
            <a:ext cx="2209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>
                <a:solidFill>
                  <a:srgbClr val="000099"/>
                </a:solidFill>
              </a:rPr>
              <a:t>123 </a:t>
            </a:r>
            <a:r>
              <a:rPr lang="en-US" b="1">
                <a:solidFill>
                  <a:srgbClr val="000099"/>
                </a:solidFill>
              </a:rPr>
              <a:t>x</a:t>
            </a:r>
            <a:r>
              <a:rPr lang="en-US" sz="2000" b="1">
                <a:solidFill>
                  <a:srgbClr val="000099"/>
                </a:solidFill>
              </a:rPr>
              <a:t> 2 = 246</a:t>
            </a:r>
          </a:p>
        </p:txBody>
      </p:sp>
      <p:sp>
        <p:nvSpPr>
          <p:cNvPr id="14342" name="Rectangle 9"/>
          <p:cNvSpPr>
            <a:spLocks noChangeArrowheads="1"/>
          </p:cNvSpPr>
          <p:nvPr/>
        </p:nvSpPr>
        <p:spPr bwMode="auto">
          <a:xfrm>
            <a:off x="812800" y="4038600"/>
            <a:ext cx="2209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>
                <a:solidFill>
                  <a:srgbClr val="000099"/>
                </a:solidFill>
              </a:rPr>
              <a:t>b) 326 x 3 = ?</a:t>
            </a:r>
          </a:p>
        </p:txBody>
      </p:sp>
      <p:sp>
        <p:nvSpPr>
          <p:cNvPr id="14343" name="Rectangle 13"/>
          <p:cNvSpPr>
            <a:spLocks noChangeArrowheads="1"/>
          </p:cNvSpPr>
          <p:nvPr/>
        </p:nvSpPr>
        <p:spPr bwMode="auto">
          <a:xfrm>
            <a:off x="762000" y="60198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>
                <a:solidFill>
                  <a:srgbClr val="000099"/>
                </a:solidFill>
              </a:rPr>
              <a:t>326 </a:t>
            </a:r>
            <a:r>
              <a:rPr lang="en-US" b="1">
                <a:solidFill>
                  <a:srgbClr val="000099"/>
                </a:solidFill>
              </a:rPr>
              <a:t>x</a:t>
            </a:r>
            <a:r>
              <a:rPr lang="en-US" sz="2000" b="1">
                <a:solidFill>
                  <a:srgbClr val="000099"/>
                </a:solidFill>
              </a:rPr>
              <a:t> 3 = 978</a:t>
            </a:r>
          </a:p>
        </p:txBody>
      </p:sp>
      <p:sp>
        <p:nvSpPr>
          <p:cNvPr id="14344" name="Text Box 21"/>
          <p:cNvSpPr txBox="1">
            <a:spLocks noChangeArrowheads="1"/>
          </p:cNvSpPr>
          <p:nvPr/>
        </p:nvSpPr>
        <p:spPr bwMode="auto">
          <a:xfrm>
            <a:off x="1447800" y="21336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123</a:t>
            </a:r>
          </a:p>
        </p:txBody>
      </p:sp>
      <p:sp>
        <p:nvSpPr>
          <p:cNvPr id="14345" name="Text Box 22"/>
          <p:cNvSpPr txBox="1">
            <a:spLocks noChangeArrowheads="1"/>
          </p:cNvSpPr>
          <p:nvPr/>
        </p:nvSpPr>
        <p:spPr bwMode="auto">
          <a:xfrm>
            <a:off x="1219200" y="2438400"/>
            <a:ext cx="30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14346" name="Text Box 23"/>
          <p:cNvSpPr txBox="1">
            <a:spLocks noChangeArrowheads="1"/>
          </p:cNvSpPr>
          <p:nvPr/>
        </p:nvSpPr>
        <p:spPr bwMode="auto">
          <a:xfrm>
            <a:off x="1752600" y="2601913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2</a:t>
            </a:r>
          </a:p>
        </p:txBody>
      </p:sp>
      <p:sp>
        <p:nvSpPr>
          <p:cNvPr id="14347" name="Line 24"/>
          <p:cNvSpPr>
            <a:spLocks noChangeShapeType="1"/>
          </p:cNvSpPr>
          <p:nvPr/>
        </p:nvSpPr>
        <p:spPr bwMode="auto">
          <a:xfrm>
            <a:off x="1295400" y="2971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8" name="Text Box 25"/>
          <p:cNvSpPr txBox="1">
            <a:spLocks noChangeArrowheads="1"/>
          </p:cNvSpPr>
          <p:nvPr/>
        </p:nvSpPr>
        <p:spPr bwMode="auto">
          <a:xfrm>
            <a:off x="1447800" y="30480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246</a:t>
            </a:r>
          </a:p>
        </p:txBody>
      </p:sp>
      <p:sp>
        <p:nvSpPr>
          <p:cNvPr id="14349" name="Text Box 26"/>
          <p:cNvSpPr txBox="1">
            <a:spLocks noChangeArrowheads="1"/>
          </p:cNvSpPr>
          <p:nvPr/>
        </p:nvSpPr>
        <p:spPr bwMode="auto">
          <a:xfrm>
            <a:off x="1524000" y="45720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326</a:t>
            </a:r>
          </a:p>
        </p:txBody>
      </p:sp>
      <p:sp>
        <p:nvSpPr>
          <p:cNvPr id="14350" name="Text Box 27"/>
          <p:cNvSpPr txBox="1">
            <a:spLocks noChangeArrowheads="1"/>
          </p:cNvSpPr>
          <p:nvPr/>
        </p:nvSpPr>
        <p:spPr bwMode="auto">
          <a:xfrm>
            <a:off x="1295400" y="4876800"/>
            <a:ext cx="30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14351" name="Text Box 28"/>
          <p:cNvSpPr txBox="1">
            <a:spLocks noChangeArrowheads="1"/>
          </p:cNvSpPr>
          <p:nvPr/>
        </p:nvSpPr>
        <p:spPr bwMode="auto">
          <a:xfrm>
            <a:off x="1828800" y="5040313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3</a:t>
            </a:r>
          </a:p>
        </p:txBody>
      </p:sp>
      <p:sp>
        <p:nvSpPr>
          <p:cNvPr id="14352" name="Line 29"/>
          <p:cNvSpPr>
            <a:spLocks noChangeShapeType="1"/>
          </p:cNvSpPr>
          <p:nvPr/>
        </p:nvSpPr>
        <p:spPr bwMode="auto">
          <a:xfrm>
            <a:off x="1371600" y="5478463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53" name="Text Box 30"/>
          <p:cNvSpPr txBox="1">
            <a:spLocks noChangeArrowheads="1"/>
          </p:cNvSpPr>
          <p:nvPr/>
        </p:nvSpPr>
        <p:spPr bwMode="auto">
          <a:xfrm>
            <a:off x="1524000" y="54864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978</a:t>
            </a:r>
          </a:p>
        </p:txBody>
      </p:sp>
      <p:sp>
        <p:nvSpPr>
          <p:cNvPr id="14354" name="Text Box 31"/>
          <p:cNvSpPr txBox="1">
            <a:spLocks noChangeArrowheads="1"/>
          </p:cNvSpPr>
          <p:nvPr/>
        </p:nvSpPr>
        <p:spPr bwMode="auto">
          <a:xfrm>
            <a:off x="4800600" y="1752600"/>
            <a:ext cx="2209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99"/>
                </a:solidFill>
              </a:rPr>
              <a:t>*) Thực hành:</a:t>
            </a:r>
          </a:p>
        </p:txBody>
      </p:sp>
      <p:sp>
        <p:nvSpPr>
          <p:cNvPr id="14355" name="Text Box 32"/>
          <p:cNvSpPr txBox="1">
            <a:spLocks noChangeArrowheads="1"/>
          </p:cNvSpPr>
          <p:nvPr/>
        </p:nvSpPr>
        <p:spPr bwMode="auto">
          <a:xfrm>
            <a:off x="4800600" y="2209800"/>
            <a:ext cx="13192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Bài 1: </a:t>
            </a:r>
          </a:p>
        </p:txBody>
      </p:sp>
      <p:sp>
        <p:nvSpPr>
          <p:cNvPr id="14356" name="Text Box 33"/>
          <p:cNvSpPr txBox="1">
            <a:spLocks noChangeArrowheads="1"/>
          </p:cNvSpPr>
          <p:nvPr/>
        </p:nvSpPr>
        <p:spPr bwMode="auto">
          <a:xfrm>
            <a:off x="5943600" y="2209800"/>
            <a:ext cx="13192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Tính </a:t>
            </a:r>
          </a:p>
        </p:txBody>
      </p:sp>
      <p:sp>
        <p:nvSpPr>
          <p:cNvPr id="14357" name="Text Box 34"/>
          <p:cNvSpPr txBox="1">
            <a:spLocks noChangeArrowheads="1"/>
          </p:cNvSpPr>
          <p:nvPr/>
        </p:nvSpPr>
        <p:spPr bwMode="auto">
          <a:xfrm>
            <a:off x="4770438" y="2590800"/>
            <a:ext cx="12557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Bài 2:  </a:t>
            </a:r>
          </a:p>
        </p:txBody>
      </p:sp>
      <p:sp>
        <p:nvSpPr>
          <p:cNvPr id="14358" name="Text Box 35"/>
          <p:cNvSpPr txBox="1">
            <a:spLocks noChangeArrowheads="1"/>
          </p:cNvSpPr>
          <p:nvPr/>
        </p:nvSpPr>
        <p:spPr bwMode="auto">
          <a:xfrm>
            <a:off x="5867400" y="2590800"/>
            <a:ext cx="31384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Đặt tính rồi tính </a:t>
            </a:r>
          </a:p>
        </p:txBody>
      </p:sp>
      <p:sp>
        <p:nvSpPr>
          <p:cNvPr id="14359" name="Text Box 36"/>
          <p:cNvSpPr txBox="1">
            <a:spLocks noChangeArrowheads="1"/>
          </p:cNvSpPr>
          <p:nvPr/>
        </p:nvSpPr>
        <p:spPr bwMode="auto">
          <a:xfrm>
            <a:off x="4800600" y="3048000"/>
            <a:ext cx="1389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Bài 3:</a:t>
            </a:r>
          </a:p>
        </p:txBody>
      </p:sp>
      <p:sp>
        <p:nvSpPr>
          <p:cNvPr id="14360" name="Text Box 37"/>
          <p:cNvSpPr txBox="1">
            <a:spLocks noChangeArrowheads="1"/>
          </p:cNvSpPr>
          <p:nvPr/>
        </p:nvSpPr>
        <p:spPr bwMode="auto">
          <a:xfrm>
            <a:off x="6096000" y="3276600"/>
            <a:ext cx="1611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Bài giải</a:t>
            </a:r>
          </a:p>
        </p:txBody>
      </p:sp>
      <p:sp>
        <p:nvSpPr>
          <p:cNvPr id="14361" name="Text Box 38"/>
          <p:cNvSpPr txBox="1">
            <a:spLocks noChangeArrowheads="1"/>
          </p:cNvSpPr>
          <p:nvPr/>
        </p:nvSpPr>
        <p:spPr bwMode="auto">
          <a:xfrm>
            <a:off x="5029200" y="3657600"/>
            <a:ext cx="411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Có tất cả số vận động viên là:</a:t>
            </a:r>
          </a:p>
        </p:txBody>
      </p:sp>
      <p:sp>
        <p:nvSpPr>
          <p:cNvPr id="14362" name="Text Box 39"/>
          <p:cNvSpPr txBox="1">
            <a:spLocks noChangeArrowheads="1"/>
          </p:cNvSpPr>
          <p:nvPr/>
        </p:nvSpPr>
        <p:spPr bwMode="auto">
          <a:xfrm>
            <a:off x="4953000" y="4114800"/>
            <a:ext cx="426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105 x 8 = 840 (vận động viên)</a:t>
            </a:r>
          </a:p>
        </p:txBody>
      </p:sp>
      <p:sp>
        <p:nvSpPr>
          <p:cNvPr id="14363" name="Text Box 40"/>
          <p:cNvSpPr txBox="1">
            <a:spLocks noChangeArrowheads="1"/>
          </p:cNvSpPr>
          <p:nvPr/>
        </p:nvSpPr>
        <p:spPr bwMode="auto">
          <a:xfrm>
            <a:off x="5162550" y="4572000"/>
            <a:ext cx="37369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Đáp số: 840 vận động viên</a:t>
            </a:r>
          </a:p>
        </p:txBody>
      </p:sp>
      <p:sp>
        <p:nvSpPr>
          <p:cNvPr id="14364" name="Rectangle 41"/>
          <p:cNvSpPr>
            <a:spLocks noChangeArrowheads="1"/>
          </p:cNvSpPr>
          <p:nvPr/>
        </p:nvSpPr>
        <p:spPr bwMode="auto">
          <a:xfrm rot="10755844" flipV="1">
            <a:off x="4800600" y="5133975"/>
            <a:ext cx="25796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 Bài 4: Tìm x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581400" y="7620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u="sng"/>
              <a:t>Toán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838200" y="1600200"/>
            <a:ext cx="424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/>
              <a:t>Kiểm tra bài cũ: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447800" y="2124075"/>
            <a:ext cx="381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 *  Tính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2193925" y="2581275"/>
            <a:ext cx="5857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23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2374900" y="304800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3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828800" y="2895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1828800" y="3505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2197100" y="35814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69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5013325" y="2590800"/>
            <a:ext cx="581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34</a:t>
            </a: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5105400" y="30480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 4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4699000" y="2921000"/>
            <a:ext cx="35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3085" name="Text Box 16"/>
          <p:cNvSpPr txBox="1">
            <a:spLocks noChangeArrowheads="1"/>
          </p:cNvSpPr>
          <p:nvPr/>
        </p:nvSpPr>
        <p:spPr bwMode="auto">
          <a:xfrm>
            <a:off x="5089525" y="32369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>
            <a:off x="4724400" y="3505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4826000" y="3581400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136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1" grpId="0"/>
      <p:bldP spid="4102" grpId="0"/>
      <p:bldP spid="4103" grpId="0"/>
      <p:bldP spid="4104" grpId="0"/>
      <p:bldP spid="4105" grpId="0"/>
      <p:bldP spid="4107" grpId="0" animBg="1"/>
      <p:bldP spid="4108" grpId="0"/>
      <p:bldP spid="4109" grpId="0"/>
      <p:bldP spid="4110" grpId="0"/>
      <p:bldP spid="4111" grpId="0"/>
      <p:bldP spid="4113" grpId="0" animBg="1"/>
      <p:bldP spid="41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04800"/>
            <a:ext cx="8686800" cy="6400800"/>
          </a:xfrm>
        </p:spPr>
        <p:txBody>
          <a:bodyPr/>
          <a:lstStyle/>
          <a:p>
            <a:pPr eaLnBrk="1" hangingPunct="1"/>
            <a:r>
              <a:rPr lang="en-US" sz="2400" b="1" u="sng" smtClean="0"/>
              <a:t>Toán</a:t>
            </a:r>
          </a:p>
          <a:p>
            <a:pPr eaLnBrk="1" hangingPunct="1"/>
            <a:r>
              <a:rPr lang="en-US" sz="2800" b="1" smtClean="0">
                <a:solidFill>
                  <a:srgbClr val="6600FF"/>
                </a:solidFill>
              </a:rPr>
              <a:t>Nhân số có ba chữ số với số có một chữ số 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685800" y="2133600"/>
            <a:ext cx="3276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6600FF"/>
                </a:solidFill>
              </a:rPr>
              <a:t>a) 123 x 2 = ?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1600200" y="2819400"/>
            <a:ext cx="1828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123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431925" y="3240088"/>
            <a:ext cx="3127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x</a:t>
            </a: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2057400" y="3429000"/>
            <a:ext cx="304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2</a:t>
            </a:r>
          </a:p>
        </p:txBody>
      </p:sp>
      <p:sp>
        <p:nvSpPr>
          <p:cNvPr id="29703" name="Line 7"/>
          <p:cNvSpPr>
            <a:spLocks noChangeShapeType="1"/>
          </p:cNvSpPr>
          <p:nvPr/>
        </p:nvSpPr>
        <p:spPr bwMode="auto">
          <a:xfrm>
            <a:off x="1524000" y="40386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3336925" y="2855913"/>
            <a:ext cx="3968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/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4022725" y="2860675"/>
            <a:ext cx="27193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2 nhân 3 bằng 6,viết 6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2057400" y="3429000"/>
            <a:ext cx="412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2057400" y="2819400"/>
            <a:ext cx="412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2025650" y="4114800"/>
            <a:ext cx="412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1828800" y="2819400"/>
            <a:ext cx="412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4038600" y="3352800"/>
            <a:ext cx="3200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2 nhân 2 bằng 4,viết 4</a:t>
            </a:r>
          </a:p>
        </p:txBody>
      </p:sp>
      <p:sp>
        <p:nvSpPr>
          <p:cNvPr id="29711" name="Text Box 15"/>
          <p:cNvSpPr txBox="1">
            <a:spLocks noChangeArrowheads="1"/>
          </p:cNvSpPr>
          <p:nvPr/>
        </p:nvSpPr>
        <p:spPr bwMode="auto">
          <a:xfrm>
            <a:off x="1752600" y="4114800"/>
            <a:ext cx="4730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1600200" y="2819400"/>
            <a:ext cx="412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4038600" y="3886200"/>
            <a:ext cx="3276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2 nhân 1 bằng 2,viết 2</a:t>
            </a:r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1447800" y="4083050"/>
            <a:ext cx="412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1295400" y="4800600"/>
            <a:ext cx="2730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6600FF"/>
                </a:solidFill>
              </a:rPr>
              <a:t>123 x 2 = 246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/>
      <p:bldP spid="29700" grpId="0"/>
      <p:bldP spid="29701" grpId="0"/>
      <p:bldP spid="29702" grpId="0"/>
      <p:bldP spid="29703" grpId="0" animBg="1"/>
      <p:bldP spid="29705" grpId="0"/>
      <p:bldP spid="29706" grpId="0"/>
      <p:bldP spid="29707" grpId="0"/>
      <p:bldP spid="29708" grpId="0"/>
      <p:bldP spid="29709" grpId="0"/>
      <p:bldP spid="29710" grpId="0"/>
      <p:bldP spid="29711" grpId="0"/>
      <p:bldP spid="29712" grpId="0"/>
      <p:bldP spid="29713" grpId="0"/>
      <p:bldP spid="29714" grpId="0"/>
      <p:bldP spid="297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457200"/>
            <a:ext cx="8991600" cy="6019800"/>
          </a:xfrm>
          <a:noFill/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400" b="1" u="sng" smtClean="0"/>
              <a:t>Toán</a:t>
            </a:r>
          </a:p>
          <a:p>
            <a:pPr algn="ctr" eaLnBrk="1" hangingPunct="1">
              <a:buFontTx/>
              <a:buNone/>
            </a:pPr>
            <a:r>
              <a:rPr lang="en-US" sz="2800" b="1" smtClean="0">
                <a:solidFill>
                  <a:srgbClr val="6600FF"/>
                </a:solidFill>
              </a:rPr>
              <a:t>Nhân số có ba chữ số với số có một chữ số </a:t>
            </a:r>
          </a:p>
          <a:p>
            <a:pPr eaLnBrk="1" hangingPunct="1"/>
            <a:endParaRPr lang="en-US" sz="2800" b="1" smtClean="0">
              <a:solidFill>
                <a:srgbClr val="6600FF"/>
              </a:solidFill>
            </a:endParaRP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838200" y="2209800"/>
            <a:ext cx="32575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6600FF"/>
                </a:solidFill>
              </a:rPr>
              <a:t>b) 326 x 3 = ?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1828800" y="2971800"/>
            <a:ext cx="9302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chemeClr val="tx2"/>
                </a:solidFill>
              </a:rPr>
              <a:t>326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600200" y="3429000"/>
            <a:ext cx="3127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x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2286000" y="3549650"/>
            <a:ext cx="412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3</a:t>
            </a:r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>
            <a:off x="1600200" y="4191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2286000" y="3549650"/>
            <a:ext cx="412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2286000" y="2971800"/>
            <a:ext cx="412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3810000" y="2784475"/>
            <a:ext cx="3670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3 nhân 6 bằng 18, viết 8 nhớ 1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2286000" y="4159250"/>
            <a:ext cx="412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2057400" y="2971800"/>
            <a:ext cx="412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3810000" y="3276600"/>
            <a:ext cx="46370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3 nhân 2 bằng 6, thêm 1 bằng 7, viết 7 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2025650" y="4159250"/>
            <a:ext cx="412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1797050" y="2971800"/>
            <a:ext cx="412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3810000" y="3810000"/>
            <a:ext cx="27892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3 nhân 3 bằng 9, viết 9</a:t>
            </a:r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1797050" y="4159250"/>
            <a:ext cx="412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1524000" y="4803775"/>
            <a:ext cx="26797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6600FF"/>
                </a:solidFill>
              </a:rPr>
              <a:t>326 x 3 = 978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1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/>
      <p:bldP spid="31748" grpId="0"/>
      <p:bldP spid="31749" grpId="0"/>
      <p:bldP spid="31750" grpId="0"/>
      <p:bldP spid="31751" grpId="0" animBg="1"/>
      <p:bldP spid="31752" grpId="0"/>
      <p:bldP spid="31753" grpId="0"/>
      <p:bldP spid="31754" grpId="0"/>
      <p:bldP spid="31755" grpId="0"/>
      <p:bldP spid="31756" grpId="0"/>
      <p:bldP spid="31757" grpId="0"/>
      <p:bldP spid="31758" grpId="0"/>
      <p:bldP spid="31759" grpId="0"/>
      <p:bldP spid="31760" grpId="0"/>
      <p:bldP spid="31761" grpId="0"/>
      <p:bldP spid="3176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1600200"/>
            <a:ext cx="2209800" cy="609600"/>
          </a:xfrm>
        </p:spPr>
        <p:txBody>
          <a:bodyPr/>
          <a:lstStyle/>
          <a:p>
            <a:pPr eaLnBrk="1" hangingPunct="1"/>
            <a:r>
              <a:rPr lang="en-US" sz="2000" b="1" smtClean="0">
                <a:solidFill>
                  <a:srgbClr val="0000CC"/>
                </a:solidFill>
              </a:rPr>
              <a:t>a) 123 x 2 = 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100263"/>
            <a:ext cx="1066800" cy="228600"/>
          </a:xfrm>
        </p:spPr>
        <p:txBody>
          <a:bodyPr/>
          <a:lstStyle/>
          <a:p>
            <a:pPr eaLnBrk="1" hangingPunct="1"/>
            <a:r>
              <a:rPr lang="en-US" sz="2000" smtClean="0"/>
              <a:t>123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57200" y="2362200"/>
            <a:ext cx="457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/>
              <a:t>x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1104900" y="2481263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000"/>
              <a:t>2</a:t>
            </a:r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609600" y="28956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979488" y="2862263"/>
            <a:ext cx="609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000"/>
              <a:t>6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381000" y="3352800"/>
            <a:ext cx="2209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>
                <a:solidFill>
                  <a:srgbClr val="000099"/>
                </a:solidFill>
              </a:rPr>
              <a:t>123 </a:t>
            </a:r>
            <a:r>
              <a:rPr lang="en-US" b="1">
                <a:solidFill>
                  <a:srgbClr val="000099"/>
                </a:solidFill>
              </a:rPr>
              <a:t>x</a:t>
            </a:r>
            <a:r>
              <a:rPr lang="en-US" sz="2000" b="1">
                <a:solidFill>
                  <a:srgbClr val="000099"/>
                </a:solidFill>
              </a:rPr>
              <a:t> 2 = 246</a:t>
            </a: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279400" y="4038600"/>
            <a:ext cx="2209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>
                <a:solidFill>
                  <a:srgbClr val="000099"/>
                </a:solidFill>
              </a:rPr>
              <a:t>b) 326 x 3 = ?</a:t>
            </a: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609600" y="45720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000"/>
              <a:t>326</a:t>
            </a:r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457200" y="48006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/>
              <a:t>x</a:t>
            </a:r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1058863" y="5029200"/>
            <a:ext cx="457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000"/>
              <a:t>3</a:t>
            </a:r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>
            <a:off x="533400" y="5486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1054100" y="5499100"/>
            <a:ext cx="45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000"/>
              <a:t>8</a:t>
            </a:r>
          </a:p>
        </p:txBody>
      </p:sp>
      <p:sp>
        <p:nvSpPr>
          <p:cNvPr id="6159" name="Rectangle 16"/>
          <p:cNvSpPr>
            <a:spLocks noChangeArrowheads="1"/>
          </p:cNvSpPr>
          <p:nvPr/>
        </p:nvSpPr>
        <p:spPr bwMode="auto">
          <a:xfrm>
            <a:off x="2514600" y="20447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>
                <a:solidFill>
                  <a:schemeClr val="tx2"/>
                </a:solidFill>
              </a:rPr>
              <a:t>2 nhân 3 bằng 6, viết 6.</a:t>
            </a:r>
          </a:p>
        </p:txBody>
      </p:sp>
      <p:sp>
        <p:nvSpPr>
          <p:cNvPr id="6160" name="Rectangle 17"/>
          <p:cNvSpPr>
            <a:spLocks noChangeArrowheads="1"/>
          </p:cNvSpPr>
          <p:nvPr/>
        </p:nvSpPr>
        <p:spPr bwMode="auto">
          <a:xfrm>
            <a:off x="2514600" y="2578100"/>
            <a:ext cx="457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>
                <a:solidFill>
                  <a:schemeClr val="tx2"/>
                </a:solidFill>
              </a:rPr>
              <a:t>2 nhân 2 bằng 4, viết 4.</a:t>
            </a:r>
          </a:p>
        </p:txBody>
      </p:sp>
      <p:sp>
        <p:nvSpPr>
          <p:cNvPr id="6161" name="Rectangle 18"/>
          <p:cNvSpPr>
            <a:spLocks noChangeArrowheads="1"/>
          </p:cNvSpPr>
          <p:nvPr/>
        </p:nvSpPr>
        <p:spPr bwMode="auto">
          <a:xfrm>
            <a:off x="4343400" y="46482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2000">
              <a:solidFill>
                <a:srgbClr val="FF0000"/>
              </a:solidFill>
            </a:endParaRPr>
          </a:p>
        </p:txBody>
      </p:sp>
      <p:sp>
        <p:nvSpPr>
          <p:cNvPr id="6162" name="Rectangle 19"/>
          <p:cNvSpPr>
            <a:spLocks noChangeArrowheads="1"/>
          </p:cNvSpPr>
          <p:nvPr/>
        </p:nvSpPr>
        <p:spPr bwMode="auto">
          <a:xfrm>
            <a:off x="2489200" y="4648200"/>
            <a:ext cx="556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>
                <a:solidFill>
                  <a:schemeClr val="tx2"/>
                </a:solidFill>
              </a:rPr>
              <a:t>3 nhân 6 bằng 18, viết 8, nhớ 1</a:t>
            </a:r>
          </a:p>
        </p:txBody>
      </p:sp>
      <p:sp>
        <p:nvSpPr>
          <p:cNvPr id="6163" name="Rectangle 20"/>
          <p:cNvSpPr>
            <a:spLocks noChangeArrowheads="1"/>
          </p:cNvSpPr>
          <p:nvPr/>
        </p:nvSpPr>
        <p:spPr bwMode="auto">
          <a:xfrm>
            <a:off x="2667000" y="5181600"/>
            <a:ext cx="6172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>
                <a:solidFill>
                  <a:schemeClr val="tx2"/>
                </a:solidFill>
              </a:rPr>
              <a:t>3 nhân 2 bằng 6, thêm 1 bằng 7, viết 7.</a:t>
            </a:r>
          </a:p>
        </p:txBody>
      </p:sp>
      <p:sp>
        <p:nvSpPr>
          <p:cNvPr id="6164" name="Rectangle 21"/>
          <p:cNvSpPr>
            <a:spLocks noChangeArrowheads="1"/>
          </p:cNvSpPr>
          <p:nvPr/>
        </p:nvSpPr>
        <p:spPr bwMode="auto">
          <a:xfrm>
            <a:off x="2324100" y="5638800"/>
            <a:ext cx="472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>
                <a:solidFill>
                  <a:schemeClr val="tx2"/>
                </a:solidFill>
              </a:rPr>
              <a:t>   3 nhân 3 bằng 9, viết 9.</a:t>
            </a:r>
          </a:p>
        </p:txBody>
      </p:sp>
      <p:sp>
        <p:nvSpPr>
          <p:cNvPr id="6165" name="Rectangle 22"/>
          <p:cNvSpPr>
            <a:spLocks noChangeArrowheads="1"/>
          </p:cNvSpPr>
          <p:nvPr/>
        </p:nvSpPr>
        <p:spPr bwMode="auto">
          <a:xfrm>
            <a:off x="838200" y="2857500"/>
            <a:ext cx="609600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000"/>
              <a:t>4</a:t>
            </a:r>
          </a:p>
        </p:txBody>
      </p:sp>
      <p:sp>
        <p:nvSpPr>
          <p:cNvPr id="6166" name="Rectangle 23"/>
          <p:cNvSpPr>
            <a:spLocks noChangeArrowheads="1"/>
          </p:cNvSpPr>
          <p:nvPr/>
        </p:nvSpPr>
        <p:spPr bwMode="auto">
          <a:xfrm>
            <a:off x="647700" y="2862263"/>
            <a:ext cx="609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000"/>
              <a:t>2</a:t>
            </a:r>
          </a:p>
        </p:txBody>
      </p:sp>
      <p:sp>
        <p:nvSpPr>
          <p:cNvPr id="6167" name="Rectangle 24"/>
          <p:cNvSpPr>
            <a:spLocks noChangeArrowheads="1"/>
          </p:cNvSpPr>
          <p:nvPr/>
        </p:nvSpPr>
        <p:spPr bwMode="auto">
          <a:xfrm>
            <a:off x="876300" y="5499100"/>
            <a:ext cx="457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000"/>
              <a:t>7</a:t>
            </a:r>
          </a:p>
        </p:txBody>
      </p:sp>
      <p:sp>
        <p:nvSpPr>
          <p:cNvPr id="6168" name="Rectangle 25"/>
          <p:cNvSpPr>
            <a:spLocks noChangeArrowheads="1"/>
          </p:cNvSpPr>
          <p:nvPr/>
        </p:nvSpPr>
        <p:spPr bwMode="auto">
          <a:xfrm>
            <a:off x="736600" y="5486400"/>
            <a:ext cx="457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000"/>
              <a:t>9  </a:t>
            </a:r>
          </a:p>
        </p:txBody>
      </p:sp>
      <p:sp>
        <p:nvSpPr>
          <p:cNvPr id="6169" name="Text Box 26"/>
          <p:cNvSpPr txBox="1">
            <a:spLocks noChangeArrowheads="1"/>
          </p:cNvSpPr>
          <p:nvPr/>
        </p:nvSpPr>
        <p:spPr bwMode="auto">
          <a:xfrm>
            <a:off x="3260725" y="36513"/>
            <a:ext cx="5492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/>
          </a:p>
        </p:txBody>
      </p:sp>
      <p:sp>
        <p:nvSpPr>
          <p:cNvPr id="6170" name="Text Box 27"/>
          <p:cNvSpPr txBox="1">
            <a:spLocks noChangeArrowheads="1"/>
          </p:cNvSpPr>
          <p:nvPr/>
        </p:nvSpPr>
        <p:spPr bwMode="auto">
          <a:xfrm>
            <a:off x="4046538" y="314325"/>
            <a:ext cx="8953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 u="sng"/>
              <a:t>Toán</a:t>
            </a:r>
          </a:p>
        </p:txBody>
      </p:sp>
      <p:sp>
        <p:nvSpPr>
          <p:cNvPr id="6171" name="Text Box 28"/>
          <p:cNvSpPr txBox="1">
            <a:spLocks noChangeArrowheads="1"/>
          </p:cNvSpPr>
          <p:nvPr/>
        </p:nvSpPr>
        <p:spPr bwMode="auto">
          <a:xfrm>
            <a:off x="-2840038" y="990600"/>
            <a:ext cx="108759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>
                <a:solidFill>
                  <a:srgbClr val="0000FF"/>
                </a:solidFill>
              </a:rPr>
              <a:t>                          </a:t>
            </a:r>
            <a:r>
              <a:rPr lang="en-US" sz="2800" b="1">
                <a:solidFill>
                  <a:srgbClr val="0000FF"/>
                </a:solidFill>
              </a:rPr>
              <a:t>Nhân số có ba chữ số với số có một chữ số</a:t>
            </a:r>
            <a:r>
              <a:rPr lang="en-US" sz="3200">
                <a:solidFill>
                  <a:srgbClr val="0000FF"/>
                </a:solidFill>
              </a:rPr>
              <a:t>  </a:t>
            </a:r>
          </a:p>
        </p:txBody>
      </p:sp>
      <p:sp>
        <p:nvSpPr>
          <p:cNvPr id="6172" name="Rectangle 32"/>
          <p:cNvSpPr>
            <a:spLocks noChangeArrowheads="1"/>
          </p:cNvSpPr>
          <p:nvPr/>
        </p:nvSpPr>
        <p:spPr bwMode="auto">
          <a:xfrm>
            <a:off x="609600" y="5962650"/>
            <a:ext cx="17573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99"/>
                </a:solidFill>
              </a:rPr>
              <a:t>326 x 3 = 978</a:t>
            </a:r>
          </a:p>
        </p:txBody>
      </p:sp>
      <p:sp>
        <p:nvSpPr>
          <p:cNvPr id="8225" name="Line 33"/>
          <p:cNvSpPr>
            <a:spLocks noChangeShapeType="1"/>
          </p:cNvSpPr>
          <p:nvPr/>
        </p:nvSpPr>
        <p:spPr bwMode="auto">
          <a:xfrm>
            <a:off x="5105400" y="4953000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4122738" y="314325"/>
            <a:ext cx="8953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 u="sng"/>
              <a:t>Toán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838200" y="1676400"/>
            <a:ext cx="396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99"/>
                </a:solidFill>
              </a:rPr>
              <a:t>* </a:t>
            </a:r>
            <a:r>
              <a:rPr lang="en-US" sz="2400" b="1">
                <a:solidFill>
                  <a:srgbClr val="000099"/>
                </a:solidFill>
              </a:rPr>
              <a:t>Thực hành</a:t>
            </a:r>
            <a:r>
              <a:rPr lang="en-US" sz="2400">
                <a:solidFill>
                  <a:srgbClr val="000099"/>
                </a:solidFill>
              </a:rPr>
              <a:t>: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838200" y="2209800"/>
            <a:ext cx="2362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Bài 1: Tính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1203325" y="2747963"/>
            <a:ext cx="7651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312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1524000" y="32004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2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850900" y="2947988"/>
            <a:ext cx="304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X</a:t>
            </a:r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914400" y="3733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1143000" y="38100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624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2879725" y="2738438"/>
            <a:ext cx="7651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210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3238500" y="3205163"/>
            <a:ext cx="304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4</a:t>
            </a: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2578100" y="3128963"/>
            <a:ext cx="304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X</a:t>
            </a:r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>
            <a:off x="2654300" y="3757613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2971800" y="3824288"/>
            <a:ext cx="1295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840</a:t>
            </a: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4619625" y="2757488"/>
            <a:ext cx="854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301</a:t>
            </a:r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4953000" y="3224213"/>
            <a:ext cx="304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3</a:t>
            </a:r>
          </a:p>
        </p:txBody>
      </p:sp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4330700" y="3148013"/>
            <a:ext cx="304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X</a:t>
            </a:r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>
            <a:off x="4343400" y="3776663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4673600" y="3824288"/>
            <a:ext cx="1295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903</a:t>
            </a:r>
          </a:p>
        </p:txBody>
      </p:sp>
      <p:sp>
        <p:nvSpPr>
          <p:cNvPr id="9241" name="Text Box 25"/>
          <p:cNvSpPr txBox="1">
            <a:spLocks noChangeArrowheads="1"/>
          </p:cNvSpPr>
          <p:nvPr/>
        </p:nvSpPr>
        <p:spPr bwMode="auto">
          <a:xfrm>
            <a:off x="6245225" y="2809875"/>
            <a:ext cx="9175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142</a:t>
            </a:r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6604000" y="3276600"/>
            <a:ext cx="304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4</a:t>
            </a:r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5943600" y="3200400"/>
            <a:ext cx="304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X</a:t>
            </a:r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>
            <a:off x="6019800" y="3810000"/>
            <a:ext cx="93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6324600" y="3824288"/>
            <a:ext cx="1295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568</a:t>
            </a:r>
          </a:p>
        </p:txBody>
      </p: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7845425" y="2805113"/>
            <a:ext cx="841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127</a:t>
            </a:r>
          </a:p>
        </p:txBody>
      </p:sp>
      <p:sp>
        <p:nvSpPr>
          <p:cNvPr id="9247" name="Text Box 31"/>
          <p:cNvSpPr txBox="1">
            <a:spLocks noChangeArrowheads="1"/>
          </p:cNvSpPr>
          <p:nvPr/>
        </p:nvSpPr>
        <p:spPr bwMode="auto">
          <a:xfrm>
            <a:off x="8204200" y="3271838"/>
            <a:ext cx="304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3</a:t>
            </a: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7543800" y="3276600"/>
            <a:ext cx="304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X</a:t>
            </a:r>
          </a:p>
        </p:txBody>
      </p:sp>
      <p:sp>
        <p:nvSpPr>
          <p:cNvPr id="9249" name="Line 33"/>
          <p:cNvSpPr>
            <a:spLocks noChangeShapeType="1"/>
          </p:cNvSpPr>
          <p:nvPr/>
        </p:nvSpPr>
        <p:spPr bwMode="auto">
          <a:xfrm>
            <a:off x="7696200" y="3805238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7848600" y="3810000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381</a:t>
            </a:r>
          </a:p>
        </p:txBody>
      </p:sp>
      <p:sp>
        <p:nvSpPr>
          <p:cNvPr id="7198" name="Text Box 40"/>
          <p:cNvSpPr txBox="1">
            <a:spLocks noChangeArrowheads="1"/>
          </p:cNvSpPr>
          <p:nvPr/>
        </p:nvSpPr>
        <p:spPr bwMode="auto">
          <a:xfrm>
            <a:off x="-2840038" y="1066800"/>
            <a:ext cx="108759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>
                <a:solidFill>
                  <a:srgbClr val="0000FF"/>
                </a:solidFill>
              </a:rPr>
              <a:t>                          </a:t>
            </a:r>
            <a:r>
              <a:rPr lang="en-US" sz="2800" b="1">
                <a:solidFill>
                  <a:srgbClr val="0000FF"/>
                </a:solidFill>
              </a:rPr>
              <a:t>Nhân số có ba chữ số với số có một chữ số</a:t>
            </a:r>
            <a:r>
              <a:rPr lang="en-US" sz="3200">
                <a:solidFill>
                  <a:srgbClr val="0000FF"/>
                </a:solidFill>
              </a:rPr>
              <a:t>  </a:t>
            </a:r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3219450" y="3214688"/>
            <a:ext cx="355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9258" name="Rectangle 42"/>
          <p:cNvSpPr>
            <a:spLocks noChangeArrowheads="1"/>
          </p:cNvSpPr>
          <p:nvPr/>
        </p:nvSpPr>
        <p:spPr bwMode="auto">
          <a:xfrm>
            <a:off x="3200400" y="27432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9259" name="Rectangle 43"/>
          <p:cNvSpPr>
            <a:spLocks noChangeArrowheads="1"/>
          </p:cNvSpPr>
          <p:nvPr/>
        </p:nvSpPr>
        <p:spPr bwMode="auto">
          <a:xfrm>
            <a:off x="4953000" y="3214688"/>
            <a:ext cx="355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9261" name="Rectangle 45"/>
          <p:cNvSpPr>
            <a:spLocks noChangeArrowheads="1"/>
          </p:cNvSpPr>
          <p:nvPr/>
        </p:nvSpPr>
        <p:spPr bwMode="auto">
          <a:xfrm>
            <a:off x="4953000" y="27432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1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9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9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9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9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9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9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/>
      <p:bldP spid="9226" grpId="0"/>
      <p:bldP spid="9227" grpId="0"/>
      <p:bldP spid="9228" grpId="0"/>
      <p:bldP spid="9229" grpId="0" animBg="1"/>
      <p:bldP spid="9230" grpId="0"/>
      <p:bldP spid="9231" grpId="0"/>
      <p:bldP spid="9232" grpId="0"/>
      <p:bldP spid="9233" grpId="0"/>
      <p:bldP spid="9234" grpId="0" animBg="1"/>
      <p:bldP spid="9235" grpId="0"/>
      <p:bldP spid="9236" grpId="0"/>
      <p:bldP spid="9237" grpId="0"/>
      <p:bldP spid="9238" grpId="0"/>
      <p:bldP spid="9239" grpId="0" animBg="1"/>
      <p:bldP spid="9240" grpId="0"/>
      <p:bldP spid="9241" grpId="0"/>
      <p:bldP spid="9242" grpId="0"/>
      <p:bldP spid="9243" grpId="0"/>
      <p:bldP spid="9244" grpId="0" animBg="1"/>
      <p:bldP spid="9245" grpId="0"/>
      <p:bldP spid="9246" grpId="0"/>
      <p:bldP spid="9247" grpId="0"/>
      <p:bldP spid="9248" grpId="0"/>
      <p:bldP spid="9249" grpId="0" animBg="1"/>
      <p:bldP spid="9250" grpId="0"/>
      <p:bldP spid="9257" grpId="0"/>
      <p:bldP spid="9258" grpId="0"/>
      <p:bldP spid="9259" grpId="0"/>
      <p:bldP spid="926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084638" y="228600"/>
            <a:ext cx="7794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 u="sng"/>
              <a:t>Toán</a:t>
            </a:r>
          </a:p>
        </p:txBody>
      </p:sp>
      <p:sp>
        <p:nvSpPr>
          <p:cNvPr id="8195" name="Text Box 32"/>
          <p:cNvSpPr txBox="1">
            <a:spLocks noChangeArrowheads="1"/>
          </p:cNvSpPr>
          <p:nvPr/>
        </p:nvSpPr>
        <p:spPr bwMode="auto">
          <a:xfrm>
            <a:off x="838200" y="25146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Bài 2:  </a:t>
            </a:r>
          </a:p>
        </p:txBody>
      </p:sp>
      <p:sp>
        <p:nvSpPr>
          <p:cNvPr id="8196" name="Text Box 33"/>
          <p:cNvSpPr txBox="1">
            <a:spLocks noChangeArrowheads="1"/>
          </p:cNvSpPr>
          <p:nvPr/>
        </p:nvSpPr>
        <p:spPr bwMode="auto">
          <a:xfrm>
            <a:off x="1993900" y="2514600"/>
            <a:ext cx="3429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Đặt tính rồi tính </a:t>
            </a:r>
          </a:p>
        </p:txBody>
      </p:sp>
      <p:sp>
        <p:nvSpPr>
          <p:cNvPr id="23586" name="Rectangle 34"/>
          <p:cNvSpPr>
            <a:spLocks noChangeArrowheads="1"/>
          </p:cNvSpPr>
          <p:nvPr/>
        </p:nvSpPr>
        <p:spPr bwMode="auto">
          <a:xfrm>
            <a:off x="1066800" y="2971800"/>
            <a:ext cx="2362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>
                <a:solidFill>
                  <a:schemeClr val="tx2"/>
                </a:solidFill>
              </a:rPr>
              <a:t>121 x 4 = </a:t>
            </a:r>
          </a:p>
        </p:txBody>
      </p:sp>
      <p:sp>
        <p:nvSpPr>
          <p:cNvPr id="8198" name="Text Box 35"/>
          <p:cNvSpPr txBox="1">
            <a:spLocks noChangeArrowheads="1"/>
          </p:cNvSpPr>
          <p:nvPr/>
        </p:nvSpPr>
        <p:spPr bwMode="auto">
          <a:xfrm>
            <a:off x="838200" y="1676400"/>
            <a:ext cx="3962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99"/>
                </a:solidFill>
              </a:rPr>
              <a:t>* Thực hành:</a:t>
            </a:r>
          </a:p>
        </p:txBody>
      </p:sp>
      <p:sp>
        <p:nvSpPr>
          <p:cNvPr id="8199" name="Text Box 36"/>
          <p:cNvSpPr txBox="1">
            <a:spLocks noChangeArrowheads="1"/>
          </p:cNvSpPr>
          <p:nvPr/>
        </p:nvSpPr>
        <p:spPr bwMode="auto">
          <a:xfrm>
            <a:off x="838200" y="2071688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Bài 1: </a:t>
            </a:r>
          </a:p>
        </p:txBody>
      </p:sp>
      <p:sp>
        <p:nvSpPr>
          <p:cNvPr id="8200" name="Text Box 37"/>
          <p:cNvSpPr txBox="1">
            <a:spLocks noChangeArrowheads="1"/>
          </p:cNvSpPr>
          <p:nvPr/>
        </p:nvSpPr>
        <p:spPr bwMode="auto">
          <a:xfrm>
            <a:off x="1981200" y="20574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Tính </a:t>
            </a:r>
          </a:p>
        </p:txBody>
      </p:sp>
      <p:sp>
        <p:nvSpPr>
          <p:cNvPr id="8201" name="Text Box 38"/>
          <p:cNvSpPr txBox="1">
            <a:spLocks noChangeArrowheads="1"/>
          </p:cNvSpPr>
          <p:nvPr/>
        </p:nvSpPr>
        <p:spPr bwMode="auto">
          <a:xfrm>
            <a:off x="-2840038" y="1066800"/>
            <a:ext cx="108759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>
                <a:solidFill>
                  <a:srgbClr val="0000FF"/>
                </a:solidFill>
              </a:rPr>
              <a:t>                          </a:t>
            </a:r>
            <a:r>
              <a:rPr lang="en-US" sz="2800" b="1">
                <a:solidFill>
                  <a:srgbClr val="0000FF"/>
                </a:solidFill>
              </a:rPr>
              <a:t>Nhân số có ba chữ số với số có một chữ số</a:t>
            </a:r>
            <a:r>
              <a:rPr lang="en-US" sz="3200" b="1">
                <a:solidFill>
                  <a:srgbClr val="0000FF"/>
                </a:solidFill>
              </a:rPr>
              <a:t>  </a:t>
            </a:r>
          </a:p>
        </p:txBody>
      </p:sp>
      <p:sp>
        <p:nvSpPr>
          <p:cNvPr id="23591" name="Rectangle 39"/>
          <p:cNvSpPr>
            <a:spLocks noChangeArrowheads="1"/>
          </p:cNvSpPr>
          <p:nvPr/>
        </p:nvSpPr>
        <p:spPr bwMode="auto">
          <a:xfrm>
            <a:off x="3505200" y="2971800"/>
            <a:ext cx="2133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>
                <a:solidFill>
                  <a:schemeClr val="tx2"/>
                </a:solidFill>
              </a:rPr>
              <a:t>201 x 3 = </a:t>
            </a:r>
          </a:p>
        </p:txBody>
      </p:sp>
      <p:sp>
        <p:nvSpPr>
          <p:cNvPr id="23592" name="Rectangle 40"/>
          <p:cNvSpPr>
            <a:spLocks noChangeArrowheads="1"/>
          </p:cNvSpPr>
          <p:nvPr/>
        </p:nvSpPr>
        <p:spPr bwMode="auto">
          <a:xfrm>
            <a:off x="5257800" y="2971800"/>
            <a:ext cx="2819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>
                <a:solidFill>
                  <a:schemeClr val="tx2"/>
                </a:solidFill>
              </a:rPr>
              <a:t>117 x 5 = </a:t>
            </a:r>
          </a:p>
        </p:txBody>
      </p:sp>
      <p:sp>
        <p:nvSpPr>
          <p:cNvPr id="23595" name="Text Box 43"/>
          <p:cNvSpPr txBox="1">
            <a:spLocks noChangeArrowheads="1"/>
          </p:cNvSpPr>
          <p:nvPr/>
        </p:nvSpPr>
        <p:spPr bwMode="auto">
          <a:xfrm>
            <a:off x="1914525" y="3724275"/>
            <a:ext cx="765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121</a:t>
            </a:r>
          </a:p>
        </p:txBody>
      </p:sp>
      <p:sp>
        <p:nvSpPr>
          <p:cNvPr id="23596" name="Text Box 44"/>
          <p:cNvSpPr txBox="1">
            <a:spLocks noChangeArrowheads="1"/>
          </p:cNvSpPr>
          <p:nvPr/>
        </p:nvSpPr>
        <p:spPr bwMode="auto">
          <a:xfrm>
            <a:off x="2209800" y="41910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4</a:t>
            </a:r>
          </a:p>
        </p:txBody>
      </p:sp>
      <p:sp>
        <p:nvSpPr>
          <p:cNvPr id="23597" name="Text Box 45"/>
          <p:cNvSpPr txBox="1">
            <a:spLocks noChangeArrowheads="1"/>
          </p:cNvSpPr>
          <p:nvPr/>
        </p:nvSpPr>
        <p:spPr bwMode="auto">
          <a:xfrm>
            <a:off x="1676400" y="4038600"/>
            <a:ext cx="304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X</a:t>
            </a:r>
          </a:p>
        </p:txBody>
      </p:sp>
      <p:sp>
        <p:nvSpPr>
          <p:cNvPr id="23598" name="Line 46"/>
          <p:cNvSpPr>
            <a:spLocks noChangeShapeType="1"/>
          </p:cNvSpPr>
          <p:nvPr/>
        </p:nvSpPr>
        <p:spPr bwMode="auto">
          <a:xfrm>
            <a:off x="1612900" y="46482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99" name="Text Box 47"/>
          <p:cNvSpPr txBox="1">
            <a:spLocks noChangeArrowheads="1"/>
          </p:cNvSpPr>
          <p:nvPr/>
        </p:nvSpPr>
        <p:spPr bwMode="auto">
          <a:xfrm>
            <a:off x="1905000" y="47244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484</a:t>
            </a:r>
          </a:p>
        </p:txBody>
      </p:sp>
      <p:sp>
        <p:nvSpPr>
          <p:cNvPr id="23600" name="Text Box 48"/>
          <p:cNvSpPr txBox="1">
            <a:spLocks noChangeArrowheads="1"/>
          </p:cNvSpPr>
          <p:nvPr/>
        </p:nvSpPr>
        <p:spPr bwMode="auto">
          <a:xfrm>
            <a:off x="4289425" y="3724275"/>
            <a:ext cx="765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202</a:t>
            </a:r>
          </a:p>
        </p:txBody>
      </p:sp>
      <p:sp>
        <p:nvSpPr>
          <p:cNvPr id="23601" name="Text Box 49"/>
          <p:cNvSpPr txBox="1">
            <a:spLocks noChangeArrowheads="1"/>
          </p:cNvSpPr>
          <p:nvPr/>
        </p:nvSpPr>
        <p:spPr bwMode="auto">
          <a:xfrm>
            <a:off x="4584700" y="41910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3</a:t>
            </a:r>
          </a:p>
        </p:txBody>
      </p:sp>
      <p:sp>
        <p:nvSpPr>
          <p:cNvPr id="23602" name="Text Box 50"/>
          <p:cNvSpPr txBox="1">
            <a:spLocks noChangeArrowheads="1"/>
          </p:cNvSpPr>
          <p:nvPr/>
        </p:nvSpPr>
        <p:spPr bwMode="auto">
          <a:xfrm>
            <a:off x="4051300" y="4038600"/>
            <a:ext cx="304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X</a:t>
            </a:r>
          </a:p>
        </p:txBody>
      </p:sp>
      <p:sp>
        <p:nvSpPr>
          <p:cNvPr id="23603" name="Line 51"/>
          <p:cNvSpPr>
            <a:spLocks noChangeShapeType="1"/>
          </p:cNvSpPr>
          <p:nvPr/>
        </p:nvSpPr>
        <p:spPr bwMode="auto">
          <a:xfrm>
            <a:off x="3987800" y="46482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604" name="Text Box 52"/>
          <p:cNvSpPr txBox="1">
            <a:spLocks noChangeArrowheads="1"/>
          </p:cNvSpPr>
          <p:nvPr/>
        </p:nvSpPr>
        <p:spPr bwMode="auto">
          <a:xfrm>
            <a:off x="4267200" y="47244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606</a:t>
            </a:r>
          </a:p>
        </p:txBody>
      </p:sp>
      <p:sp>
        <p:nvSpPr>
          <p:cNvPr id="23605" name="Text Box 53"/>
          <p:cNvSpPr txBox="1">
            <a:spLocks noChangeArrowheads="1"/>
          </p:cNvSpPr>
          <p:nvPr/>
        </p:nvSpPr>
        <p:spPr bwMode="auto">
          <a:xfrm>
            <a:off x="6486525" y="3800475"/>
            <a:ext cx="765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117</a:t>
            </a:r>
          </a:p>
        </p:txBody>
      </p:sp>
      <p:sp>
        <p:nvSpPr>
          <p:cNvPr id="23606" name="Text Box 54"/>
          <p:cNvSpPr txBox="1">
            <a:spLocks noChangeArrowheads="1"/>
          </p:cNvSpPr>
          <p:nvPr/>
        </p:nvSpPr>
        <p:spPr bwMode="auto">
          <a:xfrm>
            <a:off x="6781800" y="42672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5</a:t>
            </a:r>
          </a:p>
        </p:txBody>
      </p:sp>
      <p:sp>
        <p:nvSpPr>
          <p:cNvPr id="23607" name="Text Box 55"/>
          <p:cNvSpPr txBox="1">
            <a:spLocks noChangeArrowheads="1"/>
          </p:cNvSpPr>
          <p:nvPr/>
        </p:nvSpPr>
        <p:spPr bwMode="auto">
          <a:xfrm>
            <a:off x="6248400" y="4114800"/>
            <a:ext cx="304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X</a:t>
            </a:r>
          </a:p>
        </p:txBody>
      </p:sp>
      <p:sp>
        <p:nvSpPr>
          <p:cNvPr id="23608" name="Line 56"/>
          <p:cNvSpPr>
            <a:spLocks noChangeShapeType="1"/>
          </p:cNvSpPr>
          <p:nvPr/>
        </p:nvSpPr>
        <p:spPr bwMode="auto">
          <a:xfrm>
            <a:off x="6184900" y="4724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609" name="Text Box 57"/>
          <p:cNvSpPr txBox="1">
            <a:spLocks noChangeArrowheads="1"/>
          </p:cNvSpPr>
          <p:nvPr/>
        </p:nvSpPr>
        <p:spPr bwMode="auto">
          <a:xfrm>
            <a:off x="6477000" y="48006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585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5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3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5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5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3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3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35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35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3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5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35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3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3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3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3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36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36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3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36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36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3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3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3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3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3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3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3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3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3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3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3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3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3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3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3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3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3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3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3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86" grpId="0"/>
      <p:bldP spid="23591" grpId="0"/>
      <p:bldP spid="23592" grpId="0"/>
      <p:bldP spid="23595" grpId="0"/>
      <p:bldP spid="23596" grpId="0"/>
      <p:bldP spid="23597" grpId="0"/>
      <p:bldP spid="23598" grpId="0" animBg="1"/>
      <p:bldP spid="23599" grpId="0"/>
      <p:bldP spid="23600" grpId="0"/>
      <p:bldP spid="23601" grpId="0"/>
      <p:bldP spid="23602" grpId="0"/>
      <p:bldP spid="23603" grpId="0" animBg="1"/>
      <p:bldP spid="23604" grpId="0"/>
      <p:bldP spid="23605" grpId="0"/>
      <p:bldP spid="23606" grpId="0"/>
      <p:bldP spid="23607" grpId="0"/>
      <p:bldP spid="23608" grpId="0" animBg="1"/>
      <p:bldP spid="2360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316413" y="147638"/>
            <a:ext cx="7794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 u="sng"/>
              <a:t>Toán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838200" y="1371600"/>
            <a:ext cx="3962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99"/>
                </a:solidFill>
              </a:rPr>
              <a:t>* </a:t>
            </a:r>
            <a:r>
              <a:rPr lang="en-US" sz="2000" b="1">
                <a:solidFill>
                  <a:srgbClr val="000099"/>
                </a:solidFill>
              </a:rPr>
              <a:t>Thực hành</a:t>
            </a:r>
            <a:r>
              <a:rPr lang="en-US" sz="2000">
                <a:solidFill>
                  <a:srgbClr val="000099"/>
                </a:solidFill>
              </a:rPr>
              <a:t>: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838200" y="17526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Bài 1: 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981200" y="17526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Tính </a:t>
            </a:r>
          </a:p>
        </p:txBody>
      </p:sp>
      <p:sp>
        <p:nvSpPr>
          <p:cNvPr id="9222" name="Text Box 31"/>
          <p:cNvSpPr txBox="1">
            <a:spLocks noChangeArrowheads="1"/>
          </p:cNvSpPr>
          <p:nvPr/>
        </p:nvSpPr>
        <p:spPr bwMode="auto">
          <a:xfrm>
            <a:off x="-2541588" y="838200"/>
            <a:ext cx="108759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>
                <a:solidFill>
                  <a:srgbClr val="0000FF"/>
                </a:solidFill>
              </a:rPr>
              <a:t>                          </a:t>
            </a:r>
            <a:r>
              <a:rPr lang="en-US" sz="2800" b="1">
                <a:solidFill>
                  <a:srgbClr val="0000FF"/>
                </a:solidFill>
              </a:rPr>
              <a:t>Nhân số có ba chữ số với số có một chữ số</a:t>
            </a:r>
            <a:r>
              <a:rPr lang="en-US" sz="3200">
                <a:solidFill>
                  <a:srgbClr val="0000FF"/>
                </a:solidFill>
              </a:rPr>
              <a:t>  </a:t>
            </a:r>
          </a:p>
        </p:txBody>
      </p:sp>
      <p:sp>
        <p:nvSpPr>
          <p:cNvPr id="9223" name="Text Box 32"/>
          <p:cNvSpPr txBox="1">
            <a:spLocks noChangeArrowheads="1"/>
          </p:cNvSpPr>
          <p:nvPr/>
        </p:nvSpPr>
        <p:spPr bwMode="auto">
          <a:xfrm>
            <a:off x="838200" y="21717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Bài 2:  </a:t>
            </a:r>
          </a:p>
        </p:txBody>
      </p:sp>
      <p:sp>
        <p:nvSpPr>
          <p:cNvPr id="9224" name="Text Box 33"/>
          <p:cNvSpPr txBox="1">
            <a:spLocks noChangeArrowheads="1"/>
          </p:cNvSpPr>
          <p:nvPr/>
        </p:nvSpPr>
        <p:spPr bwMode="auto">
          <a:xfrm>
            <a:off x="1993900" y="2171700"/>
            <a:ext cx="3429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Đặt tính rồi tính </a:t>
            </a:r>
          </a:p>
        </p:txBody>
      </p:sp>
      <p:sp>
        <p:nvSpPr>
          <p:cNvPr id="24610" name="Text Box 34"/>
          <p:cNvSpPr txBox="1">
            <a:spLocks noChangeArrowheads="1"/>
          </p:cNvSpPr>
          <p:nvPr/>
        </p:nvSpPr>
        <p:spPr bwMode="auto">
          <a:xfrm>
            <a:off x="838200" y="2590800"/>
            <a:ext cx="8153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Bài 3:  Có 8 hàng, mỗi hàng xếp 105 vận động viên. Hỏi có tất cả  bao nhiêu vận động viên ?</a:t>
            </a:r>
          </a:p>
        </p:txBody>
      </p:sp>
      <p:sp>
        <p:nvSpPr>
          <p:cNvPr id="24625" name="Line 49"/>
          <p:cNvSpPr>
            <a:spLocks noChangeShapeType="1"/>
          </p:cNvSpPr>
          <p:nvPr/>
        </p:nvSpPr>
        <p:spPr bwMode="auto">
          <a:xfrm>
            <a:off x="1295400" y="4419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26" name="Line 50"/>
          <p:cNvSpPr>
            <a:spLocks noChangeShapeType="1"/>
          </p:cNvSpPr>
          <p:nvPr/>
        </p:nvSpPr>
        <p:spPr bwMode="auto">
          <a:xfrm>
            <a:off x="1276350" y="4324350"/>
            <a:ext cx="0" cy="165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28" name="Line 52"/>
          <p:cNvSpPr>
            <a:spLocks noChangeShapeType="1"/>
          </p:cNvSpPr>
          <p:nvPr/>
        </p:nvSpPr>
        <p:spPr bwMode="auto">
          <a:xfrm>
            <a:off x="1676400" y="4419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29" name="Line 53"/>
          <p:cNvSpPr>
            <a:spLocks noChangeShapeType="1"/>
          </p:cNvSpPr>
          <p:nvPr/>
        </p:nvSpPr>
        <p:spPr bwMode="auto">
          <a:xfrm>
            <a:off x="1676400" y="43370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31" name="Line 55"/>
          <p:cNvSpPr>
            <a:spLocks noChangeShapeType="1"/>
          </p:cNvSpPr>
          <p:nvPr/>
        </p:nvSpPr>
        <p:spPr bwMode="auto">
          <a:xfrm>
            <a:off x="2057400" y="4419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32" name="Line 56"/>
          <p:cNvSpPr>
            <a:spLocks noChangeShapeType="1"/>
          </p:cNvSpPr>
          <p:nvPr/>
        </p:nvSpPr>
        <p:spPr bwMode="auto">
          <a:xfrm>
            <a:off x="2057400" y="43370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34" name="Line 58"/>
          <p:cNvSpPr>
            <a:spLocks noChangeShapeType="1"/>
          </p:cNvSpPr>
          <p:nvPr/>
        </p:nvSpPr>
        <p:spPr bwMode="auto">
          <a:xfrm>
            <a:off x="2438400" y="4419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35" name="Line 59"/>
          <p:cNvSpPr>
            <a:spLocks noChangeShapeType="1"/>
          </p:cNvSpPr>
          <p:nvPr/>
        </p:nvSpPr>
        <p:spPr bwMode="auto">
          <a:xfrm>
            <a:off x="2438400" y="43370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36" name="Line 60"/>
          <p:cNvSpPr>
            <a:spLocks noChangeShapeType="1"/>
          </p:cNvSpPr>
          <p:nvPr/>
        </p:nvSpPr>
        <p:spPr bwMode="auto">
          <a:xfrm>
            <a:off x="2819400" y="4343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37" name="Line 61"/>
          <p:cNvSpPr>
            <a:spLocks noChangeShapeType="1"/>
          </p:cNvSpPr>
          <p:nvPr/>
        </p:nvSpPr>
        <p:spPr bwMode="auto">
          <a:xfrm>
            <a:off x="2819400" y="4419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40" name="Line 64"/>
          <p:cNvSpPr>
            <a:spLocks noChangeShapeType="1"/>
          </p:cNvSpPr>
          <p:nvPr/>
        </p:nvSpPr>
        <p:spPr bwMode="auto">
          <a:xfrm>
            <a:off x="3200400" y="4419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41" name="Line 65"/>
          <p:cNvSpPr>
            <a:spLocks noChangeShapeType="1"/>
          </p:cNvSpPr>
          <p:nvPr/>
        </p:nvSpPr>
        <p:spPr bwMode="auto">
          <a:xfrm>
            <a:off x="3200400" y="43370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43" name="Line 67"/>
          <p:cNvSpPr>
            <a:spLocks noChangeShapeType="1"/>
          </p:cNvSpPr>
          <p:nvPr/>
        </p:nvSpPr>
        <p:spPr bwMode="auto">
          <a:xfrm>
            <a:off x="3581400" y="4419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44" name="Line 68"/>
          <p:cNvSpPr>
            <a:spLocks noChangeShapeType="1"/>
          </p:cNvSpPr>
          <p:nvPr/>
        </p:nvSpPr>
        <p:spPr bwMode="auto">
          <a:xfrm>
            <a:off x="3581400" y="43561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45" name="Line 69"/>
          <p:cNvSpPr>
            <a:spLocks noChangeShapeType="1"/>
          </p:cNvSpPr>
          <p:nvPr/>
        </p:nvSpPr>
        <p:spPr bwMode="auto">
          <a:xfrm>
            <a:off x="3962400" y="4343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46" name="Line 70"/>
          <p:cNvSpPr>
            <a:spLocks noChangeShapeType="1"/>
          </p:cNvSpPr>
          <p:nvPr/>
        </p:nvSpPr>
        <p:spPr bwMode="auto">
          <a:xfrm>
            <a:off x="3962400" y="4419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48" name="Line 72"/>
          <p:cNvSpPr>
            <a:spLocks noChangeShapeType="1"/>
          </p:cNvSpPr>
          <p:nvPr/>
        </p:nvSpPr>
        <p:spPr bwMode="auto">
          <a:xfrm>
            <a:off x="4343400" y="4343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49" name="AutoShape 73"/>
          <p:cNvSpPr>
            <a:spLocks/>
          </p:cNvSpPr>
          <p:nvPr/>
        </p:nvSpPr>
        <p:spPr bwMode="auto">
          <a:xfrm rot="5400000">
            <a:off x="1428750" y="4057650"/>
            <a:ext cx="76200" cy="381000"/>
          </a:xfrm>
          <a:prstGeom prst="leftBrace">
            <a:avLst>
              <a:gd name="adj1" fmla="val 41667"/>
              <a:gd name="adj2" fmla="val 50000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4650" name="Text Box 74"/>
          <p:cNvSpPr txBox="1">
            <a:spLocks noChangeArrowheads="1"/>
          </p:cNvSpPr>
          <p:nvPr/>
        </p:nvSpPr>
        <p:spPr bwMode="auto">
          <a:xfrm>
            <a:off x="1219200" y="3794125"/>
            <a:ext cx="2667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105 vận động viên</a:t>
            </a:r>
          </a:p>
        </p:txBody>
      </p:sp>
      <p:sp>
        <p:nvSpPr>
          <p:cNvPr id="24651" name="AutoShape 75"/>
          <p:cNvSpPr>
            <a:spLocks/>
          </p:cNvSpPr>
          <p:nvPr/>
        </p:nvSpPr>
        <p:spPr bwMode="auto">
          <a:xfrm rot="-5400000">
            <a:off x="2705100" y="3141663"/>
            <a:ext cx="228600" cy="3048000"/>
          </a:xfrm>
          <a:prstGeom prst="leftBrace">
            <a:avLst>
              <a:gd name="adj1" fmla="val 111111"/>
              <a:gd name="adj2" fmla="val 50000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4652" name="Text Box 76"/>
          <p:cNvSpPr txBox="1">
            <a:spLocks noChangeArrowheads="1"/>
          </p:cNvSpPr>
          <p:nvPr/>
        </p:nvSpPr>
        <p:spPr bwMode="auto">
          <a:xfrm>
            <a:off x="1676400" y="4784725"/>
            <a:ext cx="2286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? vận động viên</a:t>
            </a:r>
          </a:p>
        </p:txBody>
      </p:sp>
      <p:sp>
        <p:nvSpPr>
          <p:cNvPr id="24653" name="Line 77"/>
          <p:cNvSpPr>
            <a:spLocks noChangeShapeType="1"/>
          </p:cNvSpPr>
          <p:nvPr/>
        </p:nvSpPr>
        <p:spPr bwMode="auto">
          <a:xfrm>
            <a:off x="4724400" y="3505200"/>
            <a:ext cx="0" cy="1447800"/>
          </a:xfrm>
          <a:prstGeom prst="line">
            <a:avLst/>
          </a:prstGeom>
          <a:noFill/>
          <a:ln w="9525">
            <a:solidFill>
              <a:srgbClr val="0033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54" name="Text Box 78"/>
          <p:cNvSpPr txBox="1">
            <a:spLocks noChangeArrowheads="1"/>
          </p:cNvSpPr>
          <p:nvPr/>
        </p:nvSpPr>
        <p:spPr bwMode="auto">
          <a:xfrm>
            <a:off x="6096000" y="35052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CC"/>
                </a:solidFill>
              </a:rPr>
              <a:t>Bài giải</a:t>
            </a:r>
          </a:p>
        </p:txBody>
      </p:sp>
      <p:sp>
        <p:nvSpPr>
          <p:cNvPr id="24655" name="Text Box 79"/>
          <p:cNvSpPr txBox="1">
            <a:spLocks noChangeArrowheads="1"/>
          </p:cNvSpPr>
          <p:nvPr/>
        </p:nvSpPr>
        <p:spPr bwMode="auto">
          <a:xfrm>
            <a:off x="4953000" y="3962400"/>
            <a:ext cx="3886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Có tất cả số vận động viên là:</a:t>
            </a:r>
          </a:p>
        </p:txBody>
      </p:sp>
      <p:sp>
        <p:nvSpPr>
          <p:cNvPr id="24656" name="Text Box 80"/>
          <p:cNvSpPr txBox="1">
            <a:spLocks noChangeArrowheads="1"/>
          </p:cNvSpPr>
          <p:nvPr/>
        </p:nvSpPr>
        <p:spPr bwMode="auto">
          <a:xfrm>
            <a:off x="4953000" y="4419600"/>
            <a:ext cx="419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105 x 8 = 840 ( vận động viên )</a:t>
            </a:r>
          </a:p>
        </p:txBody>
      </p:sp>
      <p:sp>
        <p:nvSpPr>
          <p:cNvPr id="24657" name="Text Box 81"/>
          <p:cNvSpPr txBox="1">
            <a:spLocks noChangeArrowheads="1"/>
          </p:cNvSpPr>
          <p:nvPr/>
        </p:nvSpPr>
        <p:spPr bwMode="auto">
          <a:xfrm>
            <a:off x="5257800" y="4876800"/>
            <a:ext cx="3886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Đáp số: 840 vận động viên</a:t>
            </a:r>
          </a:p>
        </p:txBody>
      </p:sp>
      <p:sp>
        <p:nvSpPr>
          <p:cNvPr id="24659" name="Rectangle 83"/>
          <p:cNvSpPr>
            <a:spLocks noChangeArrowheads="1"/>
          </p:cNvSpPr>
          <p:nvPr/>
        </p:nvSpPr>
        <p:spPr bwMode="auto">
          <a:xfrm rot="10755844" flipV="1">
            <a:off x="760413" y="5207000"/>
            <a:ext cx="26844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 Bài 4: Tìm x</a:t>
            </a:r>
          </a:p>
        </p:txBody>
      </p:sp>
      <p:sp>
        <p:nvSpPr>
          <p:cNvPr id="9253" name="Text Box 84"/>
          <p:cNvSpPr txBox="1">
            <a:spLocks noChangeArrowheads="1"/>
          </p:cNvSpPr>
          <p:nvPr/>
        </p:nvSpPr>
        <p:spPr bwMode="auto">
          <a:xfrm>
            <a:off x="1165225" y="6240463"/>
            <a:ext cx="15017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24661" name="Text Box 85"/>
          <p:cNvSpPr txBox="1">
            <a:spLocks noChangeArrowheads="1"/>
          </p:cNvSpPr>
          <p:nvPr/>
        </p:nvSpPr>
        <p:spPr bwMode="auto">
          <a:xfrm>
            <a:off x="1295400" y="55626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a) x : 4 =  102</a:t>
            </a:r>
          </a:p>
        </p:txBody>
      </p:sp>
      <p:sp>
        <p:nvSpPr>
          <p:cNvPr id="24662" name="Text Box 86"/>
          <p:cNvSpPr txBox="1">
            <a:spLocks noChangeArrowheads="1"/>
          </p:cNvSpPr>
          <p:nvPr/>
        </p:nvSpPr>
        <p:spPr bwMode="auto">
          <a:xfrm>
            <a:off x="1431925" y="6019800"/>
            <a:ext cx="27590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  x      =  102 x 4</a:t>
            </a:r>
          </a:p>
        </p:txBody>
      </p:sp>
      <p:sp>
        <p:nvSpPr>
          <p:cNvPr id="24663" name="Text Box 87"/>
          <p:cNvSpPr txBox="1">
            <a:spLocks noChangeArrowheads="1"/>
          </p:cNvSpPr>
          <p:nvPr/>
        </p:nvSpPr>
        <p:spPr bwMode="auto">
          <a:xfrm>
            <a:off x="1508125" y="6400800"/>
            <a:ext cx="26066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 x      =  408</a:t>
            </a:r>
          </a:p>
        </p:txBody>
      </p:sp>
      <p:sp>
        <p:nvSpPr>
          <p:cNvPr id="24669" name="Text Box 93"/>
          <p:cNvSpPr txBox="1">
            <a:spLocks noChangeArrowheads="1"/>
          </p:cNvSpPr>
          <p:nvPr/>
        </p:nvSpPr>
        <p:spPr bwMode="auto">
          <a:xfrm>
            <a:off x="5165725" y="5446713"/>
            <a:ext cx="21494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b) x : 7 = 118</a:t>
            </a:r>
          </a:p>
        </p:txBody>
      </p:sp>
      <p:sp>
        <p:nvSpPr>
          <p:cNvPr id="24670" name="Text Box 94"/>
          <p:cNvSpPr txBox="1">
            <a:spLocks noChangeArrowheads="1"/>
          </p:cNvSpPr>
          <p:nvPr/>
        </p:nvSpPr>
        <p:spPr bwMode="auto">
          <a:xfrm>
            <a:off x="5508625" y="5867400"/>
            <a:ext cx="22717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x      =  118 x 7</a:t>
            </a:r>
          </a:p>
        </p:txBody>
      </p:sp>
      <p:sp>
        <p:nvSpPr>
          <p:cNvPr id="24671" name="Text Box 95"/>
          <p:cNvSpPr txBox="1">
            <a:spLocks noChangeArrowheads="1"/>
          </p:cNvSpPr>
          <p:nvPr/>
        </p:nvSpPr>
        <p:spPr bwMode="auto">
          <a:xfrm>
            <a:off x="5524500" y="63246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x      = 826</a:t>
            </a:r>
          </a:p>
        </p:txBody>
      </p:sp>
      <p:sp>
        <p:nvSpPr>
          <p:cNvPr id="24672" name="Text Box 96"/>
          <p:cNvSpPr txBox="1">
            <a:spLocks noChangeArrowheads="1"/>
          </p:cNvSpPr>
          <p:nvPr/>
        </p:nvSpPr>
        <p:spPr bwMode="auto">
          <a:xfrm>
            <a:off x="1066800" y="3295650"/>
            <a:ext cx="259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99"/>
                </a:solidFill>
              </a:rPr>
              <a:t>Tóm tắt: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4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4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4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4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4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4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4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4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4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24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24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4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4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24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24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24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24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24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4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24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24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24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4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0" dur="2000"/>
                                        <p:tgtEl>
                                          <p:spTgt spid="24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24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6" dur="2000"/>
                                        <p:tgtEl>
                                          <p:spTgt spid="24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4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24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9" dur="500"/>
                                        <p:tgtEl>
                                          <p:spTgt spid="24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4" dur="500"/>
                                        <p:tgtEl>
                                          <p:spTgt spid="24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7" dur="500"/>
                                        <p:tgtEl>
                                          <p:spTgt spid="24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2" dur="500"/>
                                        <p:tgtEl>
                                          <p:spTgt spid="24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5" dur="500"/>
                                        <p:tgtEl>
                                          <p:spTgt spid="24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10" grpId="0"/>
      <p:bldP spid="24625" grpId="0" animBg="1"/>
      <p:bldP spid="24626" grpId="0" animBg="1"/>
      <p:bldP spid="24628" grpId="0" animBg="1"/>
      <p:bldP spid="24629" grpId="0" animBg="1"/>
      <p:bldP spid="24631" grpId="0" animBg="1"/>
      <p:bldP spid="24632" grpId="0" animBg="1"/>
      <p:bldP spid="24634" grpId="0" animBg="1"/>
      <p:bldP spid="24635" grpId="0" animBg="1"/>
      <p:bldP spid="24636" grpId="0" animBg="1"/>
      <p:bldP spid="24637" grpId="0" animBg="1"/>
      <p:bldP spid="24640" grpId="0" animBg="1"/>
      <p:bldP spid="24641" grpId="0" animBg="1"/>
      <p:bldP spid="24643" grpId="0" animBg="1"/>
      <p:bldP spid="24644" grpId="0" animBg="1"/>
      <p:bldP spid="24645" grpId="0" animBg="1"/>
      <p:bldP spid="24646" grpId="0" animBg="1"/>
      <p:bldP spid="24648" grpId="0" animBg="1"/>
      <p:bldP spid="24649" grpId="0" animBg="1"/>
      <p:bldP spid="24650" grpId="0"/>
      <p:bldP spid="24651" grpId="0" animBg="1"/>
      <p:bldP spid="24652" grpId="0"/>
      <p:bldP spid="24653" grpId="0" animBg="1"/>
      <p:bldP spid="24654" grpId="0"/>
      <p:bldP spid="24655" grpId="0"/>
      <p:bldP spid="24656" grpId="0"/>
      <p:bldP spid="24657" grpId="0"/>
      <p:bldP spid="24659" grpId="0"/>
      <p:bldP spid="24661" grpId="0"/>
      <p:bldP spid="24662" grpId="0"/>
      <p:bldP spid="24663" grpId="0"/>
      <p:bldP spid="24669" grpId="0"/>
      <p:bldP spid="24670" grpId="0"/>
      <p:bldP spid="24671" grpId="0"/>
      <p:bldP spid="2467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1"/>
          <p:cNvPicPr>
            <a:picLocks noChangeAspect="1" noChangeArrowheads="1" noCrop="1"/>
          </p:cNvPicPr>
          <p:nvPr>
            <p:ph/>
          </p:nvPr>
        </p:nvPicPr>
        <p:blipFill>
          <a:blip r:embed="rId3"/>
          <a:srcRect/>
          <a:stretch>
            <a:fillRect/>
          </a:stretch>
        </p:blipFill>
        <p:spPr>
          <a:xfrm>
            <a:off x="914400" y="1371600"/>
            <a:ext cx="2514600" cy="4189413"/>
          </a:xfrm>
          <a:noFill/>
        </p:spPr>
      </p:pic>
      <p:sp>
        <p:nvSpPr>
          <p:cNvPr id="12291" name="WordArt 3"/>
          <p:cNvSpPr>
            <a:spLocks noChangeArrowheads="1" noChangeShapeType="1" noTextEdit="1"/>
          </p:cNvSpPr>
          <p:nvPr/>
        </p:nvSpPr>
        <p:spPr bwMode="auto">
          <a:xfrm>
            <a:off x="3733800" y="457200"/>
            <a:ext cx="4572000" cy="22098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52046"/>
              </a:avLst>
            </a:prstTxWarp>
          </a:bodyPr>
          <a:lstStyle/>
          <a:p>
            <a:pPr algn="ctr"/>
            <a:r>
              <a:rPr lang="vi-VN" sz="80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Trò chơi</a:t>
            </a:r>
            <a:endParaRPr lang="en-US" sz="80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2590800" y="1524000"/>
            <a:ext cx="1066800" cy="9906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539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2590800" y="1524000"/>
            <a:ext cx="1066800" cy="990600"/>
          </a:xfrm>
          <a:prstGeom prst="smileyFace">
            <a:avLst>
              <a:gd name="adj" fmla="val 4653"/>
            </a:avLst>
          </a:prstGeom>
          <a:solidFill>
            <a:srgbClr val="3366FF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WordArt 6"/>
          <p:cNvSpPr>
            <a:spLocks noChangeArrowheads="1" noChangeShapeType="1" noTextEdit="1"/>
          </p:cNvSpPr>
          <p:nvPr/>
        </p:nvSpPr>
        <p:spPr bwMode="auto">
          <a:xfrm>
            <a:off x="2819400" y="5029200"/>
            <a:ext cx="5972175" cy="115728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sz="54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Ai nhẩm nhanh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animBg="1"/>
      <p:bldP spid="12292" grpId="0" animBg="1"/>
      <p:bldP spid="12292" grpId="1" animBg="1"/>
      <p:bldP spid="12293" grpId="0" animBg="1"/>
      <p:bldP spid="12294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605</Words>
  <Application>Microsoft Office PowerPoint</Application>
  <PresentationFormat>On-screen Show (4:3)</PresentationFormat>
  <Paragraphs>187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Arial</vt:lpstr>
      <vt:lpstr>Default Design</vt:lpstr>
      <vt:lpstr>Slide 1</vt:lpstr>
      <vt:lpstr>Slide 2</vt:lpstr>
      <vt:lpstr>Slide 3</vt:lpstr>
      <vt:lpstr>Slide 4</vt:lpstr>
      <vt:lpstr>a) 123 x 2 = ?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109-TranPhu-CamTay-CamPha-QuangNinh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baothanh</dc:creator>
  <cp:lastModifiedBy>CSTeam</cp:lastModifiedBy>
  <cp:revision>91</cp:revision>
  <dcterms:created xsi:type="dcterms:W3CDTF">2010-10-18T12:42:58Z</dcterms:created>
  <dcterms:modified xsi:type="dcterms:W3CDTF">2016-06-29T10:29:00Z</dcterms:modified>
</cp:coreProperties>
</file>