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9933FF"/>
    <a:srgbClr val="00FFFF"/>
    <a:srgbClr val="0000FF"/>
    <a:srgbClr val="FF00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2F72E4-F554-4481-9D60-ABD81C310B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D16148-989C-4BF7-AEE8-617DE57C63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F7EA10-4594-4824-BC3F-7C50907C2A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36F7AA-D968-4A5E-969E-81F5920D4F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B92147-9D74-4D1E-AE3D-0215691566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ADCF24-2200-4D7F-AF14-70E1C1BB8B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1EC84-E13F-44D8-A1D8-60D3ED7DE3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8FF7D9-7E70-4F05-AD94-C303C455B5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8858A3-4853-4636-98FF-98E013FDBD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445E30-AB43-4F2C-85ED-FE688AE2A6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19BFD7-7B29-4CB8-BB4F-F8E1F61062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108D8D45-43BC-465E-AFC9-22D54808AE4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676400" y="838200"/>
            <a:ext cx="54102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a, 12   x   3  =  ?</a:t>
            </a:r>
          </a:p>
          <a:p>
            <a:pPr>
              <a:spcBef>
                <a:spcPct val="50000"/>
              </a:spcBef>
            </a:pPr>
            <a:endParaRPr lang="en-US" sz="3600" b="1">
              <a:latin typeface="Arial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295400" y="152400"/>
            <a:ext cx="731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Nhân số có hai chữ số với số có một chữ số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143000" y="3124200"/>
            <a:ext cx="1419225" cy="2062163"/>
            <a:chOff x="1506" y="2496"/>
            <a:chExt cx="894" cy="1299"/>
          </a:xfrm>
        </p:grpSpPr>
        <p:sp>
          <p:nvSpPr>
            <p:cNvPr id="2058" name="Text Box 7"/>
            <p:cNvSpPr txBox="1">
              <a:spLocks noChangeArrowheads="1"/>
            </p:cNvSpPr>
            <p:nvPr/>
          </p:nvSpPr>
          <p:spPr bwMode="auto">
            <a:xfrm>
              <a:off x="1558" y="2496"/>
              <a:ext cx="842" cy="1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3200">
                  <a:latin typeface="Arial" charset="0"/>
                </a:rPr>
                <a:t>12</a:t>
              </a:r>
            </a:p>
            <a:p>
              <a:pPr algn="r">
                <a:spcBef>
                  <a:spcPct val="50000"/>
                </a:spcBef>
              </a:pPr>
              <a:r>
                <a:rPr lang="en-US" sz="3200">
                  <a:latin typeface="Arial" charset="0"/>
                </a:rPr>
                <a:t>3</a:t>
              </a:r>
            </a:p>
            <a:p>
              <a:pPr algn="r">
                <a:spcBef>
                  <a:spcPct val="50000"/>
                </a:spcBef>
              </a:pPr>
              <a:endParaRPr lang="en-US" sz="3200">
                <a:latin typeface="Arial" charset="0"/>
              </a:endParaRPr>
            </a:p>
          </p:txBody>
        </p:sp>
        <p:grpSp>
          <p:nvGrpSpPr>
            <p:cNvPr id="2059" name="Group 8"/>
            <p:cNvGrpSpPr>
              <a:grpSpLocks/>
            </p:cNvGrpSpPr>
            <p:nvPr/>
          </p:nvGrpSpPr>
          <p:grpSpPr bwMode="auto">
            <a:xfrm>
              <a:off x="1506" y="2832"/>
              <a:ext cx="846" cy="672"/>
              <a:chOff x="1536" y="2832"/>
              <a:chExt cx="846" cy="672"/>
            </a:xfrm>
          </p:grpSpPr>
          <p:sp>
            <p:nvSpPr>
              <p:cNvPr id="2060" name="Line 9"/>
              <p:cNvSpPr>
                <a:spLocks noChangeShapeType="1"/>
              </p:cNvSpPr>
              <p:nvPr/>
            </p:nvSpPr>
            <p:spPr bwMode="auto">
              <a:xfrm>
                <a:off x="1680" y="3504"/>
                <a:ext cx="70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" name="Text Box 10"/>
              <p:cNvSpPr txBox="1">
                <a:spLocks noChangeArrowheads="1"/>
              </p:cNvSpPr>
              <p:nvPr/>
            </p:nvSpPr>
            <p:spPr bwMode="auto">
              <a:xfrm>
                <a:off x="1536" y="2832"/>
                <a:ext cx="42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latin typeface="Arial" charset="0"/>
                  </a:rPr>
                  <a:t>x</a:t>
                </a:r>
              </a:p>
            </p:txBody>
          </p:sp>
        </p:grpSp>
      </p:grp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4191000" y="2133600"/>
            <a:ext cx="411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* 3 nhân 2  bằng 6, viết 6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4191000" y="2895600"/>
            <a:ext cx="411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* 3 nhân 1 bằng 3, viết 3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1905000" y="4876800"/>
            <a:ext cx="76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36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1828800" y="5791200"/>
            <a:ext cx="541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12  x  3  =36</a:t>
            </a:r>
          </a:p>
        </p:txBody>
      </p:sp>
      <p:sp>
        <p:nvSpPr>
          <p:cNvPr id="2057" name="TextBox 21"/>
          <p:cNvSpPr txBox="1">
            <a:spLocks noChangeArrowheads="1"/>
          </p:cNvSpPr>
          <p:nvPr/>
        </p:nvSpPr>
        <p:spPr bwMode="auto">
          <a:xfrm>
            <a:off x="1981200" y="1524000"/>
            <a:ext cx="2227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12+12+12=36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  <p:bldP spid="17419" grpId="0"/>
      <p:bldP spid="17421" grpId="0"/>
      <p:bldP spid="17424" grpId="0"/>
      <p:bldP spid="174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3505200" y="53340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Toán</a:t>
            </a:r>
          </a:p>
        </p:txBody>
      </p:sp>
      <p:sp>
        <p:nvSpPr>
          <p:cNvPr id="3075" name="Text Box 19"/>
          <p:cNvSpPr txBox="1">
            <a:spLocks noChangeArrowheads="1"/>
          </p:cNvSpPr>
          <p:nvPr/>
        </p:nvSpPr>
        <p:spPr bwMode="auto">
          <a:xfrm>
            <a:off x="1295400" y="1233488"/>
            <a:ext cx="7315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Nhân số có hai chữ số với số có một chữ số</a:t>
            </a:r>
          </a:p>
        </p:txBody>
      </p:sp>
      <p:sp>
        <p:nvSpPr>
          <p:cNvPr id="3076" name="TextBox 22"/>
          <p:cNvSpPr txBox="1">
            <a:spLocks noChangeArrowheads="1"/>
          </p:cNvSpPr>
          <p:nvPr/>
        </p:nvSpPr>
        <p:spPr bwMode="auto">
          <a:xfrm>
            <a:off x="609600" y="1981200"/>
            <a:ext cx="1304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1. Tính </a:t>
            </a:r>
          </a:p>
        </p:txBody>
      </p:sp>
      <p:sp>
        <p:nvSpPr>
          <p:cNvPr id="3077" name="TextBox 23"/>
          <p:cNvSpPr txBox="1">
            <a:spLocks noChangeArrowheads="1"/>
          </p:cNvSpPr>
          <p:nvPr/>
        </p:nvSpPr>
        <p:spPr bwMode="auto">
          <a:xfrm>
            <a:off x="533400" y="2971800"/>
            <a:ext cx="6111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24</a:t>
            </a:r>
          </a:p>
          <a:p>
            <a:r>
              <a:rPr lang="en-US" sz="2400">
                <a:latin typeface="Arial" charset="0"/>
              </a:rPr>
              <a:t>x</a:t>
            </a:r>
          </a:p>
          <a:p>
            <a:r>
              <a:rPr lang="en-US" sz="2400">
                <a:latin typeface="Arial" charset="0"/>
              </a:rPr>
              <a:t>   2</a:t>
            </a:r>
          </a:p>
        </p:txBody>
      </p:sp>
      <p:cxnSp>
        <p:nvCxnSpPr>
          <p:cNvPr id="26" name="Straight Connector 25"/>
          <p:cNvCxnSpPr/>
          <p:nvPr/>
        </p:nvCxnSpPr>
        <p:spPr>
          <a:xfrm rot="10800000">
            <a:off x="1371600" y="4419600"/>
            <a:ext cx="7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57200" y="44196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0" name="TextBox 29"/>
          <p:cNvSpPr txBox="1">
            <a:spLocks noChangeArrowheads="1"/>
          </p:cNvSpPr>
          <p:nvPr/>
        </p:nvSpPr>
        <p:spPr bwMode="auto">
          <a:xfrm>
            <a:off x="2590800" y="2819400"/>
            <a:ext cx="633413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22</a:t>
            </a:r>
          </a:p>
          <a:p>
            <a:r>
              <a:rPr lang="en-US" sz="2400">
                <a:latin typeface="Arial" charset="0"/>
              </a:rPr>
              <a:t>x</a:t>
            </a:r>
          </a:p>
          <a:p>
            <a:r>
              <a:rPr lang="en-US" sz="2400">
                <a:latin typeface="Arial" charset="0"/>
              </a:rPr>
              <a:t>   4</a:t>
            </a:r>
          </a:p>
          <a:p>
            <a:endParaRPr lang="en-US" sz="2400">
              <a:latin typeface="Arial" charset="0"/>
            </a:endParaRPr>
          </a:p>
        </p:txBody>
      </p:sp>
      <p:sp>
        <p:nvSpPr>
          <p:cNvPr id="3081" name="TextBox 30"/>
          <p:cNvSpPr txBox="1">
            <a:spLocks noChangeArrowheads="1"/>
          </p:cNvSpPr>
          <p:nvPr/>
        </p:nvSpPr>
        <p:spPr bwMode="auto">
          <a:xfrm>
            <a:off x="4267200" y="2895600"/>
            <a:ext cx="6334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11</a:t>
            </a:r>
          </a:p>
          <a:p>
            <a:r>
              <a:rPr lang="en-US" sz="2400">
                <a:latin typeface="Arial" charset="0"/>
              </a:rPr>
              <a:t>x</a:t>
            </a:r>
          </a:p>
          <a:p>
            <a:r>
              <a:rPr lang="en-US" sz="2400">
                <a:latin typeface="Arial" charset="0"/>
              </a:rPr>
              <a:t>   5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2286000" y="4419600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962400" y="4419600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4" name="TextBox 36"/>
          <p:cNvSpPr txBox="1">
            <a:spLocks noChangeArrowheads="1"/>
          </p:cNvSpPr>
          <p:nvPr/>
        </p:nvSpPr>
        <p:spPr bwMode="auto">
          <a:xfrm>
            <a:off x="5791200" y="2819400"/>
            <a:ext cx="6413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33</a:t>
            </a:r>
          </a:p>
          <a:p>
            <a:r>
              <a:rPr lang="en-US" sz="2400">
                <a:latin typeface="Arial" charset="0"/>
              </a:rPr>
              <a:t>x</a:t>
            </a:r>
          </a:p>
          <a:p>
            <a:r>
              <a:rPr lang="en-US" sz="2400">
                <a:latin typeface="Arial" charset="0"/>
              </a:rPr>
              <a:t>   3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5715000" y="44196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6" name="TextBox 40"/>
          <p:cNvSpPr txBox="1">
            <a:spLocks noChangeArrowheads="1"/>
          </p:cNvSpPr>
          <p:nvPr/>
        </p:nvSpPr>
        <p:spPr bwMode="auto">
          <a:xfrm>
            <a:off x="7696200" y="2882900"/>
            <a:ext cx="6111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20</a:t>
            </a:r>
          </a:p>
          <a:p>
            <a:r>
              <a:rPr lang="en-US" sz="2400">
                <a:latin typeface="Arial" charset="0"/>
              </a:rPr>
              <a:t>x</a:t>
            </a:r>
          </a:p>
          <a:p>
            <a:r>
              <a:rPr lang="en-US" sz="2400">
                <a:latin typeface="Arial" charset="0"/>
              </a:rPr>
              <a:t>   4</a:t>
            </a:r>
          </a:p>
        </p:txBody>
      </p:sp>
      <p:sp>
        <p:nvSpPr>
          <p:cNvPr id="3087" name="TextBox 41"/>
          <p:cNvSpPr txBox="1">
            <a:spLocks noChangeArrowheads="1"/>
          </p:cNvSpPr>
          <p:nvPr/>
        </p:nvSpPr>
        <p:spPr bwMode="auto">
          <a:xfrm>
            <a:off x="6934200" y="35814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Arial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7467600" y="44196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9" name="TextBox 43"/>
          <p:cNvSpPr txBox="1">
            <a:spLocks noChangeArrowheads="1"/>
          </p:cNvSpPr>
          <p:nvPr/>
        </p:nvSpPr>
        <p:spPr bwMode="auto">
          <a:xfrm>
            <a:off x="609600" y="457200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48</a:t>
            </a:r>
          </a:p>
        </p:txBody>
      </p:sp>
      <p:sp>
        <p:nvSpPr>
          <p:cNvPr id="3090" name="TextBox 44"/>
          <p:cNvSpPr txBox="1">
            <a:spLocks noChangeArrowheads="1"/>
          </p:cNvSpPr>
          <p:nvPr/>
        </p:nvSpPr>
        <p:spPr bwMode="auto">
          <a:xfrm>
            <a:off x="2590800" y="464820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88</a:t>
            </a:r>
          </a:p>
        </p:txBody>
      </p:sp>
      <p:sp>
        <p:nvSpPr>
          <p:cNvPr id="3091" name="TextBox 45"/>
          <p:cNvSpPr txBox="1">
            <a:spLocks noChangeArrowheads="1"/>
          </p:cNvSpPr>
          <p:nvPr/>
        </p:nvSpPr>
        <p:spPr bwMode="auto">
          <a:xfrm>
            <a:off x="4267200" y="4581525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55</a:t>
            </a:r>
          </a:p>
        </p:txBody>
      </p:sp>
      <p:sp>
        <p:nvSpPr>
          <p:cNvPr id="3092" name="TextBox 46"/>
          <p:cNvSpPr txBox="1">
            <a:spLocks noChangeArrowheads="1"/>
          </p:cNvSpPr>
          <p:nvPr/>
        </p:nvSpPr>
        <p:spPr bwMode="auto">
          <a:xfrm>
            <a:off x="5943600" y="464820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99</a:t>
            </a:r>
          </a:p>
        </p:txBody>
      </p:sp>
      <p:sp>
        <p:nvSpPr>
          <p:cNvPr id="3093" name="TextBox 47"/>
          <p:cNvSpPr txBox="1">
            <a:spLocks noChangeArrowheads="1"/>
          </p:cNvSpPr>
          <p:nvPr/>
        </p:nvSpPr>
        <p:spPr bwMode="auto">
          <a:xfrm>
            <a:off x="7772400" y="4572000"/>
            <a:ext cx="52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80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3200400" y="38100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Toán</a:t>
            </a:r>
          </a:p>
        </p:txBody>
      </p:sp>
      <p:sp>
        <p:nvSpPr>
          <p:cNvPr id="4099" name="Text Box 24"/>
          <p:cNvSpPr txBox="1">
            <a:spLocks noChangeArrowheads="1"/>
          </p:cNvSpPr>
          <p:nvPr/>
        </p:nvSpPr>
        <p:spPr bwMode="auto">
          <a:xfrm>
            <a:off x="1295400" y="990600"/>
            <a:ext cx="731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Nhân số có hai chữ số với số có một chữ số</a:t>
            </a:r>
          </a:p>
        </p:txBody>
      </p:sp>
      <p:sp>
        <p:nvSpPr>
          <p:cNvPr id="4100" name="TextBox 28"/>
          <p:cNvSpPr txBox="1">
            <a:spLocks noChangeArrowheads="1"/>
          </p:cNvSpPr>
          <p:nvPr/>
        </p:nvSpPr>
        <p:spPr bwMode="auto">
          <a:xfrm>
            <a:off x="838200" y="1828800"/>
            <a:ext cx="25447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1 Đặt tính rồi tính</a:t>
            </a:r>
          </a:p>
        </p:txBody>
      </p:sp>
      <p:sp>
        <p:nvSpPr>
          <p:cNvPr id="4101" name="TextBox 29"/>
          <p:cNvSpPr txBox="1">
            <a:spLocks noChangeArrowheads="1"/>
          </p:cNvSpPr>
          <p:nvPr/>
        </p:nvSpPr>
        <p:spPr bwMode="auto">
          <a:xfrm>
            <a:off x="1066800" y="2819400"/>
            <a:ext cx="1460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24 x2=44</a:t>
            </a:r>
          </a:p>
        </p:txBody>
      </p:sp>
      <p:sp>
        <p:nvSpPr>
          <p:cNvPr id="4102" name="TextBox 30"/>
          <p:cNvSpPr txBox="1">
            <a:spLocks noChangeArrowheads="1"/>
          </p:cNvSpPr>
          <p:nvPr/>
        </p:nvSpPr>
        <p:spPr bwMode="auto">
          <a:xfrm>
            <a:off x="1143000" y="3505200"/>
            <a:ext cx="1352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11x6=66</a:t>
            </a:r>
          </a:p>
        </p:txBody>
      </p:sp>
      <p:sp>
        <p:nvSpPr>
          <p:cNvPr id="4103" name="TextBox 31"/>
          <p:cNvSpPr txBox="1">
            <a:spLocks noChangeArrowheads="1"/>
          </p:cNvSpPr>
          <p:nvPr/>
        </p:nvSpPr>
        <p:spPr bwMode="auto">
          <a:xfrm>
            <a:off x="4343400" y="2590800"/>
            <a:ext cx="1630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42 x 2= 84</a:t>
            </a:r>
          </a:p>
        </p:txBody>
      </p:sp>
      <p:sp>
        <p:nvSpPr>
          <p:cNvPr id="4104" name="TextBox 32"/>
          <p:cNvSpPr txBox="1">
            <a:spLocks noChangeArrowheads="1"/>
          </p:cNvSpPr>
          <p:nvPr/>
        </p:nvSpPr>
        <p:spPr bwMode="auto">
          <a:xfrm>
            <a:off x="4343400" y="3429000"/>
            <a:ext cx="1546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13 x 3=39</a:t>
            </a:r>
          </a:p>
        </p:txBody>
      </p:sp>
      <p:sp>
        <p:nvSpPr>
          <p:cNvPr id="4105" name="TextBox 33"/>
          <p:cNvSpPr txBox="1">
            <a:spLocks noChangeArrowheads="1"/>
          </p:cNvSpPr>
          <p:nvPr/>
        </p:nvSpPr>
        <p:spPr bwMode="auto">
          <a:xfrm>
            <a:off x="457200" y="2895600"/>
            <a:ext cx="463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a)</a:t>
            </a:r>
          </a:p>
        </p:txBody>
      </p:sp>
      <p:sp>
        <p:nvSpPr>
          <p:cNvPr id="4106" name="TextBox 34"/>
          <p:cNvSpPr txBox="1">
            <a:spLocks noChangeArrowheads="1"/>
          </p:cNvSpPr>
          <p:nvPr/>
        </p:nvSpPr>
        <p:spPr bwMode="auto">
          <a:xfrm>
            <a:off x="3352800" y="2819400"/>
            <a:ext cx="458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8"/>
          <p:cNvSpPr txBox="1">
            <a:spLocks noChangeArrowheads="1"/>
          </p:cNvSpPr>
          <p:nvPr/>
        </p:nvSpPr>
        <p:spPr bwMode="auto">
          <a:xfrm>
            <a:off x="3200400" y="38100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Toán</a:t>
            </a:r>
          </a:p>
        </p:txBody>
      </p:sp>
      <p:sp>
        <p:nvSpPr>
          <p:cNvPr id="5123" name="Text Box 11"/>
          <p:cNvSpPr txBox="1">
            <a:spLocks noChangeArrowheads="1"/>
          </p:cNvSpPr>
          <p:nvPr/>
        </p:nvSpPr>
        <p:spPr bwMode="auto">
          <a:xfrm>
            <a:off x="1295400" y="914400"/>
            <a:ext cx="731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Nhân số có hai chữ số với số có một chữ số</a:t>
            </a:r>
          </a:p>
        </p:txBody>
      </p:sp>
      <p:sp>
        <p:nvSpPr>
          <p:cNvPr id="5124" name="TextBox 23"/>
          <p:cNvSpPr txBox="1">
            <a:spLocks noChangeArrowheads="1"/>
          </p:cNvSpPr>
          <p:nvPr/>
        </p:nvSpPr>
        <p:spPr bwMode="auto">
          <a:xfrm>
            <a:off x="1295400" y="1600200"/>
            <a:ext cx="694531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Mỗi hộp có 12 bút chì màu. Hỏi 4 hộp như thế có </a:t>
            </a:r>
          </a:p>
          <a:p>
            <a:r>
              <a:rPr lang="en-US" sz="2400">
                <a:latin typeface="Arial" charset="0"/>
              </a:rPr>
              <a:t>bao nhiêu bút chì màu?</a:t>
            </a:r>
          </a:p>
          <a:p>
            <a:r>
              <a:rPr lang="en-US" sz="2400">
                <a:latin typeface="Arial" charset="0"/>
              </a:rPr>
              <a:t> </a:t>
            </a:r>
          </a:p>
          <a:p>
            <a:endParaRPr lang="en-US" sz="2400">
              <a:latin typeface="Arial" charset="0"/>
            </a:endParaRPr>
          </a:p>
          <a:p>
            <a:r>
              <a:rPr lang="en-US" sz="2400">
                <a:latin typeface="Arial" charset="0"/>
              </a:rPr>
              <a:t>                               Bài giải</a:t>
            </a:r>
          </a:p>
        </p:txBody>
      </p:sp>
      <p:sp>
        <p:nvSpPr>
          <p:cNvPr id="5125" name="TextBox 24"/>
          <p:cNvSpPr txBox="1">
            <a:spLocks noChangeArrowheads="1"/>
          </p:cNvSpPr>
          <p:nvPr/>
        </p:nvSpPr>
        <p:spPr bwMode="auto">
          <a:xfrm>
            <a:off x="1295400" y="3810000"/>
            <a:ext cx="65786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Mỗi hộp có 12 bút chì màu. Vậy 4 hộp thì sẽ </a:t>
            </a:r>
          </a:p>
          <a:p>
            <a:r>
              <a:rPr lang="en-US" sz="2400">
                <a:latin typeface="Arial" charset="0"/>
              </a:rPr>
              <a:t>Có số bút chì màu là: 12x4=48(bút chì màu)</a:t>
            </a:r>
          </a:p>
          <a:p>
            <a:endParaRPr lang="en-US" sz="2400">
              <a:latin typeface="Arial" charset="0"/>
            </a:endParaRPr>
          </a:p>
          <a:p>
            <a:r>
              <a:rPr lang="en-US" sz="2400">
                <a:latin typeface="Arial" charset="0"/>
              </a:rPr>
              <a:t>                                     Đáp số 48(Bút chì màu)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189</Words>
  <Application>Microsoft Office PowerPoint</Application>
  <PresentationFormat>On-screen Show (4:3)</PresentationFormat>
  <Paragraphs>53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Times New Roman</vt:lpstr>
      <vt:lpstr>Arial</vt:lpstr>
      <vt:lpstr>Calibri</vt:lpstr>
      <vt:lpstr>Default Design</vt:lpstr>
      <vt:lpstr>Slide 1</vt:lpstr>
      <vt:lpstr>Slide 2</vt:lpstr>
      <vt:lpstr>Slide 3</vt:lpstr>
      <vt:lpstr>Slide 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22</cp:revision>
  <dcterms:created xsi:type="dcterms:W3CDTF">2009-12-26T13:03:19Z</dcterms:created>
  <dcterms:modified xsi:type="dcterms:W3CDTF">2016-06-29T10:28:59Z</dcterms:modified>
</cp:coreProperties>
</file>