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1" r:id="rId4"/>
    <p:sldId id="262" r:id="rId5"/>
    <p:sldId id="263" r:id="rId6"/>
    <p:sldId id="264" r:id="rId7"/>
    <p:sldId id="266" r:id="rId8"/>
    <p:sldId id="265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CC3300"/>
    <a:srgbClr val="FF00FF"/>
    <a:srgbClr val="FF3300"/>
    <a:srgbClr val="3333FF"/>
    <a:srgbClr val="FFCCFF"/>
    <a:srgbClr val="FF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527" autoAdjust="0"/>
    <p:restoredTop sz="94660"/>
  </p:normalViewPr>
  <p:slideViewPr>
    <p:cSldViewPr>
      <p:cViewPr varScale="1">
        <p:scale>
          <a:sx n="38" d="100"/>
          <a:sy n="38" d="100"/>
        </p:scale>
        <p:origin x="-136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96F34B-21A4-409B-AA28-7DFC11DCF31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201EDA-8049-400C-8C43-008D30570C6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3A3EDD-CB3A-4CC5-AB44-E6AE0CEB036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019B66-F3D9-4AAC-9FC4-721221915B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415E7F-3161-45D7-A9AF-BD89AE6D80D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E27A95-4972-41C3-9D5F-05527003F8E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279F52-C220-4D10-9000-C05E8300369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113B8B-D3F2-4B65-BEF0-FCA94E25281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FA97ABE-D12C-4454-A676-D9E4EBD395A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999975E-A36D-41C0-A304-9FB0E286734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861F82-ACBE-462A-B5A5-43FF25DA939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398B0C-44DA-4A12-AC78-78E7312C4B7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7C47B1AB-AEAB-40F1-AB05-F2D36A5F6A9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2819400" y="1000125"/>
            <a:ext cx="3276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>
                <a:solidFill>
                  <a:srgbClr val="3333FF"/>
                </a:solidFill>
              </a:rPr>
              <a:t>Luyện tập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0" y="1600200"/>
            <a:ext cx="1219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3333FF"/>
                </a:solidFill>
              </a:rPr>
              <a:t>Bài 1:</a:t>
            </a: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1295400" y="1600200"/>
            <a:ext cx="2362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/>
              <a:t>Tính nhẩm</a:t>
            </a:r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2438400" y="2181225"/>
            <a:ext cx="5562600" cy="461963"/>
          </a:xfrm>
          <a:prstGeom prst="rect">
            <a:avLst/>
          </a:prstGeom>
          <a:solidFill>
            <a:srgbClr val="3333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chemeClr val="bg1"/>
                </a:solidFill>
              </a:rPr>
              <a:t>          8000 – 5000 = ?</a:t>
            </a:r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2286000" y="4495800"/>
            <a:ext cx="3352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/>
              <a:t>9000 – 5000 = ?</a:t>
            </a:r>
          </a:p>
        </p:txBody>
      </p: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2286000" y="5105400"/>
            <a:ext cx="4572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/>
              <a:t>9 nghìn – 5 nghìn = 4 nghìn</a:t>
            </a:r>
          </a:p>
        </p:txBody>
      </p:sp>
      <p:sp>
        <p:nvSpPr>
          <p:cNvPr id="7179" name="Text Box 11"/>
          <p:cNvSpPr txBox="1">
            <a:spLocks noChangeArrowheads="1"/>
          </p:cNvSpPr>
          <p:nvPr/>
        </p:nvSpPr>
        <p:spPr bwMode="auto">
          <a:xfrm>
            <a:off x="1676400" y="5715000"/>
            <a:ext cx="3962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/>
              <a:t>Vậy: 9000 – 5000 = 4000</a:t>
            </a:r>
            <a:r>
              <a:rPr lang="en-US" b="1"/>
              <a:t> </a:t>
            </a:r>
          </a:p>
        </p:txBody>
      </p:sp>
      <p:sp>
        <p:nvSpPr>
          <p:cNvPr id="7180" name="Text Box 12"/>
          <p:cNvSpPr txBox="1">
            <a:spLocks noChangeArrowheads="1"/>
          </p:cNvSpPr>
          <p:nvPr/>
        </p:nvSpPr>
        <p:spPr bwMode="auto">
          <a:xfrm>
            <a:off x="381000" y="4424363"/>
            <a:ext cx="1447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3333FF"/>
                </a:solidFill>
              </a:rPr>
              <a:t>ví dụ:</a:t>
            </a:r>
          </a:p>
        </p:txBody>
      </p:sp>
      <p:sp>
        <p:nvSpPr>
          <p:cNvPr id="7181" name="Text Box 13"/>
          <p:cNvSpPr txBox="1">
            <a:spLocks noChangeArrowheads="1"/>
          </p:cNvSpPr>
          <p:nvPr/>
        </p:nvSpPr>
        <p:spPr bwMode="auto">
          <a:xfrm>
            <a:off x="2438400" y="2667000"/>
            <a:ext cx="5562600" cy="461963"/>
          </a:xfrm>
          <a:prstGeom prst="rect">
            <a:avLst/>
          </a:prstGeom>
          <a:solidFill>
            <a:srgbClr val="3333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chemeClr val="bg1"/>
                </a:solidFill>
              </a:rPr>
              <a:t>Nhẩm: 8 nghìn – 5nghìn = 3 nghìn</a:t>
            </a:r>
          </a:p>
        </p:txBody>
      </p:sp>
      <p:sp>
        <p:nvSpPr>
          <p:cNvPr id="7182" name="Text Box 14"/>
          <p:cNvSpPr txBox="1">
            <a:spLocks noChangeArrowheads="1"/>
          </p:cNvSpPr>
          <p:nvPr/>
        </p:nvSpPr>
        <p:spPr bwMode="auto">
          <a:xfrm>
            <a:off x="2433638" y="3176588"/>
            <a:ext cx="5567362" cy="461962"/>
          </a:xfrm>
          <a:prstGeom prst="rect">
            <a:avLst/>
          </a:prstGeom>
          <a:solidFill>
            <a:srgbClr val="3333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chemeClr val="bg1"/>
                </a:solidFill>
              </a:rPr>
              <a:t>Vậy: 8000 – 5000 = 3000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71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71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8" dur="80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9" dur="80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80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3" dur="80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4" dur="80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80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0" dur="80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1" dur="80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80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7" dur="80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8" dur="80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80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/>
      <p:bldP spid="7174" grpId="0"/>
      <p:bldP spid="7175" grpId="0"/>
      <p:bldP spid="7176" grpId="0" animBg="1"/>
      <p:bldP spid="7177" grpId="0"/>
      <p:bldP spid="7178" grpId="0"/>
      <p:bldP spid="7179" grpId="0"/>
      <p:bldP spid="7180" grpId="0"/>
      <p:bldP spid="7181" grpId="0" animBg="1"/>
      <p:bldP spid="718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5"/>
          <p:cNvSpPr txBox="1">
            <a:spLocks noChangeArrowheads="1"/>
          </p:cNvSpPr>
          <p:nvPr/>
        </p:nvSpPr>
        <p:spPr bwMode="auto">
          <a:xfrm>
            <a:off x="2819400" y="1000125"/>
            <a:ext cx="3276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>
                <a:solidFill>
                  <a:srgbClr val="3333FF"/>
                </a:solidFill>
              </a:rPr>
              <a:t>Luyện tập</a:t>
            </a:r>
          </a:p>
        </p:txBody>
      </p:sp>
      <p:sp>
        <p:nvSpPr>
          <p:cNvPr id="3075" name="Text Box 6"/>
          <p:cNvSpPr txBox="1">
            <a:spLocks noChangeArrowheads="1"/>
          </p:cNvSpPr>
          <p:nvPr/>
        </p:nvSpPr>
        <p:spPr bwMode="auto">
          <a:xfrm>
            <a:off x="0" y="1600200"/>
            <a:ext cx="1219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3333FF"/>
                </a:solidFill>
              </a:rPr>
              <a:t>Bài 1:</a:t>
            </a:r>
          </a:p>
        </p:txBody>
      </p:sp>
      <p:sp>
        <p:nvSpPr>
          <p:cNvPr id="3076" name="Text Box 7"/>
          <p:cNvSpPr txBox="1">
            <a:spLocks noChangeArrowheads="1"/>
          </p:cNvSpPr>
          <p:nvPr/>
        </p:nvSpPr>
        <p:spPr bwMode="auto">
          <a:xfrm>
            <a:off x="1295400" y="1600200"/>
            <a:ext cx="2362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/>
              <a:t>Tính nhẩm</a:t>
            </a:r>
          </a:p>
        </p:txBody>
      </p:sp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304800" y="2286000"/>
            <a:ext cx="327660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2800"/>
              <a:t>9000 – 7000 =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/>
              <a:t>    3000 – 2000 =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/>
              <a:t>    8000 – 8000 =</a:t>
            </a:r>
          </a:p>
        </p:txBody>
      </p:sp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4495800" y="2286000"/>
            <a:ext cx="3429000" cy="116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800"/>
              <a:t>   5000 – 1000 =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/>
              <a:t>   6000 – 5000 =</a:t>
            </a:r>
          </a:p>
        </p:txBody>
      </p:sp>
      <p:sp>
        <p:nvSpPr>
          <p:cNvPr id="8204" name="Text Box 12"/>
          <p:cNvSpPr txBox="1">
            <a:spLocks noChangeArrowheads="1"/>
          </p:cNvSpPr>
          <p:nvPr/>
        </p:nvSpPr>
        <p:spPr bwMode="auto">
          <a:xfrm>
            <a:off x="4581525" y="3697288"/>
            <a:ext cx="3429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800"/>
              <a:t>10000 – 2000 =</a:t>
            </a:r>
          </a:p>
        </p:txBody>
      </p:sp>
      <p:sp>
        <p:nvSpPr>
          <p:cNvPr id="8205" name="Text Box 13"/>
          <p:cNvSpPr txBox="1">
            <a:spLocks noChangeArrowheads="1"/>
          </p:cNvSpPr>
          <p:nvPr/>
        </p:nvSpPr>
        <p:spPr bwMode="auto">
          <a:xfrm>
            <a:off x="3128963" y="2252663"/>
            <a:ext cx="1143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2000</a:t>
            </a:r>
          </a:p>
        </p:txBody>
      </p:sp>
      <p:sp>
        <p:nvSpPr>
          <p:cNvPr id="8206" name="Text Box 14"/>
          <p:cNvSpPr txBox="1">
            <a:spLocks noChangeArrowheads="1"/>
          </p:cNvSpPr>
          <p:nvPr/>
        </p:nvSpPr>
        <p:spPr bwMode="auto">
          <a:xfrm>
            <a:off x="7324725" y="2238375"/>
            <a:ext cx="1143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4000</a:t>
            </a:r>
          </a:p>
        </p:txBody>
      </p:sp>
      <p:sp>
        <p:nvSpPr>
          <p:cNvPr id="8207" name="Text Box 15"/>
          <p:cNvSpPr txBox="1">
            <a:spLocks noChangeArrowheads="1"/>
          </p:cNvSpPr>
          <p:nvPr/>
        </p:nvSpPr>
        <p:spPr bwMode="auto">
          <a:xfrm>
            <a:off x="3124200" y="2971800"/>
            <a:ext cx="1143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1000</a:t>
            </a:r>
          </a:p>
        </p:txBody>
      </p:sp>
      <p:sp>
        <p:nvSpPr>
          <p:cNvPr id="8208" name="Text Box 16"/>
          <p:cNvSpPr txBox="1">
            <a:spLocks noChangeArrowheads="1"/>
          </p:cNvSpPr>
          <p:nvPr/>
        </p:nvSpPr>
        <p:spPr bwMode="auto">
          <a:xfrm>
            <a:off x="3276600" y="3700463"/>
            <a:ext cx="60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0</a:t>
            </a:r>
          </a:p>
        </p:txBody>
      </p:sp>
      <p:sp>
        <p:nvSpPr>
          <p:cNvPr id="8209" name="Text Box 17"/>
          <p:cNvSpPr txBox="1">
            <a:spLocks noChangeArrowheads="1"/>
          </p:cNvSpPr>
          <p:nvPr/>
        </p:nvSpPr>
        <p:spPr bwMode="auto">
          <a:xfrm>
            <a:off x="7334250" y="3700463"/>
            <a:ext cx="1143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8000</a:t>
            </a:r>
          </a:p>
        </p:txBody>
      </p:sp>
      <p:sp>
        <p:nvSpPr>
          <p:cNvPr id="8210" name="Text Box 18"/>
          <p:cNvSpPr txBox="1">
            <a:spLocks noChangeArrowheads="1"/>
          </p:cNvSpPr>
          <p:nvPr/>
        </p:nvSpPr>
        <p:spPr bwMode="auto">
          <a:xfrm>
            <a:off x="7339013" y="3000375"/>
            <a:ext cx="1143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1000</a:t>
            </a:r>
          </a:p>
        </p:txBody>
      </p:sp>
      <p:sp>
        <p:nvSpPr>
          <p:cNvPr id="8211" name="Text Box 19"/>
          <p:cNvSpPr txBox="1">
            <a:spLocks noChangeArrowheads="1"/>
          </p:cNvSpPr>
          <p:nvPr/>
        </p:nvSpPr>
        <p:spPr bwMode="auto">
          <a:xfrm>
            <a:off x="381000" y="2209800"/>
            <a:ext cx="3200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400" b="1">
                <a:solidFill>
                  <a:srgbClr val="3333FF"/>
                </a:solidFill>
              </a:rPr>
              <a:t>Mẫu:   5700 – 200 = </a:t>
            </a:r>
          </a:p>
        </p:txBody>
      </p:sp>
      <p:sp>
        <p:nvSpPr>
          <p:cNvPr id="8212" name="Text Box 20"/>
          <p:cNvSpPr txBox="1">
            <a:spLocks noChangeArrowheads="1"/>
          </p:cNvSpPr>
          <p:nvPr/>
        </p:nvSpPr>
        <p:spPr bwMode="auto">
          <a:xfrm>
            <a:off x="4953000" y="2209800"/>
            <a:ext cx="2438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400" b="1">
                <a:solidFill>
                  <a:srgbClr val="3333FF"/>
                </a:solidFill>
              </a:rPr>
              <a:t>8400 – 3000 = </a:t>
            </a:r>
          </a:p>
        </p:txBody>
      </p:sp>
      <p:sp>
        <p:nvSpPr>
          <p:cNvPr id="8213" name="Text Box 21"/>
          <p:cNvSpPr txBox="1">
            <a:spLocks noChangeArrowheads="1"/>
          </p:cNvSpPr>
          <p:nvPr/>
        </p:nvSpPr>
        <p:spPr bwMode="auto">
          <a:xfrm>
            <a:off x="3505200" y="2209800"/>
            <a:ext cx="1066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3333FF"/>
                </a:solidFill>
              </a:rPr>
              <a:t>5500</a:t>
            </a:r>
          </a:p>
        </p:txBody>
      </p:sp>
      <p:sp>
        <p:nvSpPr>
          <p:cNvPr id="8214" name="Text Box 22"/>
          <p:cNvSpPr txBox="1">
            <a:spLocks noChangeArrowheads="1"/>
          </p:cNvSpPr>
          <p:nvPr/>
        </p:nvSpPr>
        <p:spPr bwMode="auto">
          <a:xfrm>
            <a:off x="7239000" y="2209800"/>
            <a:ext cx="990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3333FF"/>
                </a:solidFill>
              </a:rPr>
              <a:t>5400</a:t>
            </a:r>
          </a:p>
        </p:txBody>
      </p:sp>
      <p:sp>
        <p:nvSpPr>
          <p:cNvPr id="8215" name="Text Box 23"/>
          <p:cNvSpPr txBox="1">
            <a:spLocks noChangeArrowheads="1"/>
          </p:cNvSpPr>
          <p:nvPr/>
        </p:nvSpPr>
        <p:spPr bwMode="auto">
          <a:xfrm>
            <a:off x="304800" y="2863850"/>
            <a:ext cx="3276600" cy="246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800"/>
              <a:t>b) 4600 – 400 =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/>
              <a:t>    8500 – 500 =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/>
              <a:t>    9900 – 300 =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/>
              <a:t>    6800 – 700 =</a:t>
            </a:r>
          </a:p>
        </p:txBody>
      </p:sp>
      <p:sp>
        <p:nvSpPr>
          <p:cNvPr id="8216" name="Text Box 24"/>
          <p:cNvSpPr txBox="1">
            <a:spLocks noChangeArrowheads="1"/>
          </p:cNvSpPr>
          <p:nvPr/>
        </p:nvSpPr>
        <p:spPr bwMode="auto">
          <a:xfrm>
            <a:off x="4419600" y="2863850"/>
            <a:ext cx="3276600" cy="246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800"/>
              <a:t>   7200 – 3000 =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/>
              <a:t>   5600 – 2000 =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/>
              <a:t>   3800 – 3000 =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/>
              <a:t>   7400 –   400 =</a:t>
            </a:r>
          </a:p>
        </p:txBody>
      </p:sp>
      <p:sp>
        <p:nvSpPr>
          <p:cNvPr id="8223" name="Text Box 31"/>
          <p:cNvSpPr txBox="1">
            <a:spLocks noChangeArrowheads="1"/>
          </p:cNvSpPr>
          <p:nvPr/>
        </p:nvSpPr>
        <p:spPr bwMode="auto">
          <a:xfrm>
            <a:off x="3000375" y="2819400"/>
            <a:ext cx="1066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4200</a:t>
            </a:r>
          </a:p>
        </p:txBody>
      </p:sp>
      <p:sp>
        <p:nvSpPr>
          <p:cNvPr id="8224" name="Text Box 32"/>
          <p:cNvSpPr txBox="1">
            <a:spLocks noChangeArrowheads="1"/>
          </p:cNvSpPr>
          <p:nvPr/>
        </p:nvSpPr>
        <p:spPr bwMode="auto">
          <a:xfrm>
            <a:off x="2990850" y="3533775"/>
            <a:ext cx="1066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8000</a:t>
            </a:r>
          </a:p>
        </p:txBody>
      </p:sp>
      <p:sp>
        <p:nvSpPr>
          <p:cNvPr id="8225" name="Text Box 33"/>
          <p:cNvSpPr txBox="1">
            <a:spLocks noChangeArrowheads="1"/>
          </p:cNvSpPr>
          <p:nvPr/>
        </p:nvSpPr>
        <p:spPr bwMode="auto">
          <a:xfrm>
            <a:off x="7239000" y="5059363"/>
            <a:ext cx="1066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7000</a:t>
            </a:r>
          </a:p>
        </p:txBody>
      </p:sp>
      <p:sp>
        <p:nvSpPr>
          <p:cNvPr id="8226" name="Text Box 34"/>
          <p:cNvSpPr txBox="1">
            <a:spLocks noChangeArrowheads="1"/>
          </p:cNvSpPr>
          <p:nvPr/>
        </p:nvSpPr>
        <p:spPr bwMode="auto">
          <a:xfrm>
            <a:off x="7239000" y="4267200"/>
            <a:ext cx="1066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800</a:t>
            </a:r>
          </a:p>
        </p:txBody>
      </p:sp>
      <p:sp>
        <p:nvSpPr>
          <p:cNvPr id="8227" name="Text Box 35"/>
          <p:cNvSpPr txBox="1">
            <a:spLocks noChangeArrowheads="1"/>
          </p:cNvSpPr>
          <p:nvPr/>
        </p:nvSpPr>
        <p:spPr bwMode="auto">
          <a:xfrm>
            <a:off x="7239000" y="3581400"/>
            <a:ext cx="1066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3600</a:t>
            </a:r>
          </a:p>
        </p:txBody>
      </p:sp>
      <p:sp>
        <p:nvSpPr>
          <p:cNvPr id="8228" name="Text Box 36"/>
          <p:cNvSpPr txBox="1">
            <a:spLocks noChangeArrowheads="1"/>
          </p:cNvSpPr>
          <p:nvPr/>
        </p:nvSpPr>
        <p:spPr bwMode="auto">
          <a:xfrm>
            <a:off x="7239000" y="2819400"/>
            <a:ext cx="1066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4200</a:t>
            </a:r>
          </a:p>
        </p:txBody>
      </p:sp>
      <p:sp>
        <p:nvSpPr>
          <p:cNvPr id="8229" name="Text Box 37"/>
          <p:cNvSpPr txBox="1">
            <a:spLocks noChangeArrowheads="1"/>
          </p:cNvSpPr>
          <p:nvPr/>
        </p:nvSpPr>
        <p:spPr bwMode="auto">
          <a:xfrm>
            <a:off x="2981325" y="4267200"/>
            <a:ext cx="1066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9600</a:t>
            </a:r>
          </a:p>
        </p:txBody>
      </p:sp>
      <p:sp>
        <p:nvSpPr>
          <p:cNvPr id="8230" name="Text Box 38"/>
          <p:cNvSpPr txBox="1">
            <a:spLocks noChangeArrowheads="1"/>
          </p:cNvSpPr>
          <p:nvPr/>
        </p:nvSpPr>
        <p:spPr bwMode="auto">
          <a:xfrm>
            <a:off x="2971800" y="5059363"/>
            <a:ext cx="1066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6100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80"/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82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80"/>
                                        <p:tgtEl>
                                          <p:spTgt spid="82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82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82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82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82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1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heel(4)">
                                      <p:cBhvr>
                                        <p:cTn id="55" dur="5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21" presetClass="exit" presetSubtype="4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heel(4)">
                                      <p:cBhvr>
                                        <p:cTn id="58" dur="5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21" presetClass="exit" presetSubtype="4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heel(4)">
                                      <p:cBhvr>
                                        <p:cTn id="61" dur="500"/>
                                        <p:tgtEl>
                                          <p:spTgt spid="82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1" presetClass="exit" presetSubtype="4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heel(4)">
                                      <p:cBhvr>
                                        <p:cTn id="64" dur="500"/>
                                        <p:tgtEl>
                                          <p:spTgt spid="82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21" presetClass="exit" presetSubtype="4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heel(4)">
                                      <p:cBhvr>
                                        <p:cTn id="67" dur="5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21" presetClass="exit" presetSubtype="4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heel(4)">
                                      <p:cBhvr>
                                        <p:cTn id="70" dur="5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21" presetClass="exit" presetSubtype="4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heel(4)">
                                      <p:cBhvr>
                                        <p:cTn id="73" dur="500"/>
                                        <p:tgtEl>
                                          <p:spTgt spid="82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21" presetClass="exit" presetSubtype="4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heel(4)">
                                      <p:cBhvr>
                                        <p:cTn id="76" dur="500"/>
                                        <p:tgtEl>
                                          <p:spTgt spid="82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21" presetClass="exit" presetSubtype="4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heel(4)">
                                      <p:cBhvr>
                                        <p:cTn id="79" dur="500"/>
                                        <p:tgtEl>
                                          <p:spTgt spid="82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5" dur="80"/>
                                        <p:tgtEl>
                                          <p:spTgt spid="82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6" dur="80"/>
                                        <p:tgtEl>
                                          <p:spTgt spid="82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" dur="80"/>
                                        <p:tgtEl>
                                          <p:spTgt spid="82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0" dur="80"/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1" dur="80"/>
                                        <p:tgtEl>
                                          <p:spTgt spid="82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80"/>
                                        <p:tgtEl>
                                          <p:spTgt spid="82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7" dur="80"/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8" dur="80"/>
                                        <p:tgtEl>
                                          <p:spTgt spid="82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" dur="80"/>
                                        <p:tgtEl>
                                          <p:spTgt spid="82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4" dur="80"/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5" dur="80"/>
                                        <p:tgtEl>
                                          <p:spTgt spid="82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6" dur="80"/>
                                        <p:tgtEl>
                                          <p:spTgt spid="82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1" dur="80"/>
                                        <p:tgtEl>
                                          <p:spTgt spid="82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2" dur="80"/>
                                        <p:tgtEl>
                                          <p:spTgt spid="82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3" dur="80"/>
                                        <p:tgtEl>
                                          <p:spTgt spid="82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6" dur="80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7" dur="80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8" dur="80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3" dur="80"/>
                                        <p:tgtEl>
                                          <p:spTgt spid="82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4" dur="80"/>
                                        <p:tgtEl>
                                          <p:spTgt spid="82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5" dur="80"/>
                                        <p:tgtEl>
                                          <p:spTgt spid="82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8" dur="80"/>
                                        <p:tgtEl>
                                          <p:spTgt spid="82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9" dur="80"/>
                                        <p:tgtEl>
                                          <p:spTgt spid="82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0" dur="80"/>
                                        <p:tgtEl>
                                          <p:spTgt spid="82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3" dur="80"/>
                                        <p:tgtEl>
                                          <p:spTgt spid="82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4" dur="80"/>
                                        <p:tgtEl>
                                          <p:spTgt spid="82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5" dur="80"/>
                                        <p:tgtEl>
                                          <p:spTgt spid="82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8" dur="80"/>
                                        <p:tgtEl>
                                          <p:spTgt spid="82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9" dur="80"/>
                                        <p:tgtEl>
                                          <p:spTgt spid="82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0" dur="80"/>
                                        <p:tgtEl>
                                          <p:spTgt spid="82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3" dur="80"/>
                                        <p:tgtEl>
                                          <p:spTgt spid="82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4" dur="80"/>
                                        <p:tgtEl>
                                          <p:spTgt spid="82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5" dur="80"/>
                                        <p:tgtEl>
                                          <p:spTgt spid="82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8" dur="80"/>
                                        <p:tgtEl>
                                          <p:spTgt spid="82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9" dur="80"/>
                                        <p:tgtEl>
                                          <p:spTgt spid="82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0" dur="80"/>
                                        <p:tgtEl>
                                          <p:spTgt spid="82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3" dur="80"/>
                                        <p:tgtEl>
                                          <p:spTgt spid="82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4" dur="80"/>
                                        <p:tgtEl>
                                          <p:spTgt spid="82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5" dur="80"/>
                                        <p:tgtEl>
                                          <p:spTgt spid="82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8" dur="80"/>
                                        <p:tgtEl>
                                          <p:spTgt spid="82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9" dur="80"/>
                                        <p:tgtEl>
                                          <p:spTgt spid="82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0" dur="80"/>
                                        <p:tgtEl>
                                          <p:spTgt spid="82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2" grpId="0"/>
      <p:bldP spid="8202" grpId="1"/>
      <p:bldP spid="8203" grpId="0"/>
      <p:bldP spid="8203" grpId="1"/>
      <p:bldP spid="8204" grpId="0"/>
      <p:bldP spid="8204" grpId="1"/>
      <p:bldP spid="8205" grpId="0"/>
      <p:bldP spid="8205" grpId="1"/>
      <p:bldP spid="8206" grpId="0"/>
      <p:bldP spid="8206" grpId="1"/>
      <p:bldP spid="8207" grpId="0"/>
      <p:bldP spid="8207" grpId="1"/>
      <p:bldP spid="8208" grpId="0"/>
      <p:bldP spid="8208" grpId="1"/>
      <p:bldP spid="8209" grpId="0"/>
      <p:bldP spid="8209" grpId="1"/>
      <p:bldP spid="8210" grpId="0"/>
      <p:bldP spid="8210" grpId="1"/>
      <p:bldP spid="8211" grpId="0"/>
      <p:bldP spid="8212" grpId="0"/>
      <p:bldP spid="8213" grpId="0"/>
      <p:bldP spid="8214" grpId="0"/>
      <p:bldP spid="8215" grpId="0"/>
      <p:bldP spid="8216" grpId="0"/>
      <p:bldP spid="8223" grpId="0"/>
      <p:bldP spid="8224" grpId="0"/>
      <p:bldP spid="8225" grpId="0"/>
      <p:bldP spid="8226" grpId="0"/>
      <p:bldP spid="8227" grpId="0"/>
      <p:bldP spid="8228" grpId="0"/>
      <p:bldP spid="8229" grpId="0"/>
      <p:bldP spid="823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3"/>
          <p:cNvSpPr txBox="1">
            <a:spLocks noChangeArrowheads="1"/>
          </p:cNvSpPr>
          <p:nvPr/>
        </p:nvSpPr>
        <p:spPr bwMode="auto">
          <a:xfrm>
            <a:off x="2819400" y="1000125"/>
            <a:ext cx="3276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>
                <a:solidFill>
                  <a:srgbClr val="3333FF"/>
                </a:solidFill>
              </a:rPr>
              <a:t>Luyện tập</a:t>
            </a:r>
          </a:p>
        </p:txBody>
      </p:sp>
      <p:sp>
        <p:nvSpPr>
          <p:cNvPr id="4099" name="Text Box 4"/>
          <p:cNvSpPr txBox="1">
            <a:spLocks noChangeArrowheads="1"/>
          </p:cNvSpPr>
          <p:nvPr/>
        </p:nvSpPr>
        <p:spPr bwMode="auto">
          <a:xfrm>
            <a:off x="0" y="1600200"/>
            <a:ext cx="1219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3333FF"/>
                </a:solidFill>
              </a:rPr>
              <a:t>Bài 1:</a:t>
            </a:r>
          </a:p>
        </p:txBody>
      </p:sp>
      <p:sp>
        <p:nvSpPr>
          <p:cNvPr id="4100" name="Text Box 5"/>
          <p:cNvSpPr txBox="1">
            <a:spLocks noChangeArrowheads="1"/>
          </p:cNvSpPr>
          <p:nvPr/>
        </p:nvSpPr>
        <p:spPr bwMode="auto">
          <a:xfrm>
            <a:off x="1295400" y="1600200"/>
            <a:ext cx="2362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/>
              <a:t>Tính nhẩm</a:t>
            </a:r>
          </a:p>
        </p:txBody>
      </p:sp>
      <p:sp>
        <p:nvSpPr>
          <p:cNvPr id="4101" name="Text Box 6"/>
          <p:cNvSpPr txBox="1">
            <a:spLocks noChangeArrowheads="1"/>
          </p:cNvSpPr>
          <p:nvPr/>
        </p:nvSpPr>
        <p:spPr bwMode="auto">
          <a:xfrm>
            <a:off x="304800" y="2286000"/>
            <a:ext cx="3276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2000"/>
              <a:t>9000 – 7000 =</a:t>
            </a:r>
          </a:p>
          <a:p>
            <a:pPr marL="342900" indent="-342900">
              <a:spcBef>
                <a:spcPct val="50000"/>
              </a:spcBef>
            </a:pPr>
            <a:r>
              <a:rPr lang="en-US" sz="2000"/>
              <a:t>     3000 – 2000 =</a:t>
            </a:r>
          </a:p>
          <a:p>
            <a:pPr marL="342900" indent="-342900">
              <a:spcBef>
                <a:spcPct val="50000"/>
              </a:spcBef>
            </a:pPr>
            <a:r>
              <a:rPr lang="en-US" sz="2000"/>
              <a:t>     8000 – 8000 =</a:t>
            </a:r>
          </a:p>
        </p:txBody>
      </p:sp>
      <p:sp>
        <p:nvSpPr>
          <p:cNvPr id="4102" name="Text Box 7"/>
          <p:cNvSpPr txBox="1">
            <a:spLocks noChangeArrowheads="1"/>
          </p:cNvSpPr>
          <p:nvPr/>
        </p:nvSpPr>
        <p:spPr bwMode="auto">
          <a:xfrm>
            <a:off x="4495800" y="2286000"/>
            <a:ext cx="34290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000"/>
              <a:t>   5000 – 1000 =</a:t>
            </a:r>
          </a:p>
          <a:p>
            <a:pPr marL="342900" indent="-342900">
              <a:spcBef>
                <a:spcPct val="50000"/>
              </a:spcBef>
            </a:pPr>
            <a:r>
              <a:rPr lang="en-US" sz="2000"/>
              <a:t>   6000 – 5000 =</a:t>
            </a:r>
          </a:p>
        </p:txBody>
      </p:sp>
      <p:sp>
        <p:nvSpPr>
          <p:cNvPr id="4103" name="Text Box 8"/>
          <p:cNvSpPr txBox="1">
            <a:spLocks noChangeArrowheads="1"/>
          </p:cNvSpPr>
          <p:nvPr/>
        </p:nvSpPr>
        <p:spPr bwMode="auto">
          <a:xfrm>
            <a:off x="4572000" y="3200400"/>
            <a:ext cx="3429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000"/>
              <a:t>10000 – 2000 =</a:t>
            </a:r>
          </a:p>
        </p:txBody>
      </p:sp>
      <p:sp>
        <p:nvSpPr>
          <p:cNvPr id="4104" name="Text Box 9"/>
          <p:cNvSpPr txBox="1">
            <a:spLocks noChangeArrowheads="1"/>
          </p:cNvSpPr>
          <p:nvPr/>
        </p:nvSpPr>
        <p:spPr bwMode="auto">
          <a:xfrm>
            <a:off x="2286000" y="2286000"/>
            <a:ext cx="1143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2000</a:t>
            </a:r>
          </a:p>
        </p:txBody>
      </p:sp>
      <p:sp>
        <p:nvSpPr>
          <p:cNvPr id="4105" name="Text Box 10"/>
          <p:cNvSpPr txBox="1">
            <a:spLocks noChangeArrowheads="1"/>
          </p:cNvSpPr>
          <p:nvPr/>
        </p:nvSpPr>
        <p:spPr bwMode="auto">
          <a:xfrm>
            <a:off x="6400800" y="2286000"/>
            <a:ext cx="1143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4000</a:t>
            </a:r>
          </a:p>
        </p:txBody>
      </p:sp>
      <p:sp>
        <p:nvSpPr>
          <p:cNvPr id="4106" name="Text Box 11"/>
          <p:cNvSpPr txBox="1">
            <a:spLocks noChangeArrowheads="1"/>
          </p:cNvSpPr>
          <p:nvPr/>
        </p:nvSpPr>
        <p:spPr bwMode="auto">
          <a:xfrm>
            <a:off x="2286000" y="2743200"/>
            <a:ext cx="1143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1000</a:t>
            </a:r>
          </a:p>
        </p:txBody>
      </p:sp>
      <p:sp>
        <p:nvSpPr>
          <p:cNvPr id="4107" name="Text Box 12"/>
          <p:cNvSpPr txBox="1">
            <a:spLocks noChangeArrowheads="1"/>
          </p:cNvSpPr>
          <p:nvPr/>
        </p:nvSpPr>
        <p:spPr bwMode="auto">
          <a:xfrm>
            <a:off x="2362200" y="3200400"/>
            <a:ext cx="609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    0</a:t>
            </a:r>
          </a:p>
        </p:txBody>
      </p:sp>
      <p:sp>
        <p:nvSpPr>
          <p:cNvPr id="4108" name="Text Box 13"/>
          <p:cNvSpPr txBox="1">
            <a:spLocks noChangeArrowheads="1"/>
          </p:cNvSpPr>
          <p:nvPr/>
        </p:nvSpPr>
        <p:spPr bwMode="auto">
          <a:xfrm>
            <a:off x="6400800" y="3181350"/>
            <a:ext cx="1143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8000</a:t>
            </a:r>
          </a:p>
        </p:txBody>
      </p:sp>
      <p:sp>
        <p:nvSpPr>
          <p:cNvPr id="4109" name="Text Box 14"/>
          <p:cNvSpPr txBox="1">
            <a:spLocks noChangeArrowheads="1"/>
          </p:cNvSpPr>
          <p:nvPr/>
        </p:nvSpPr>
        <p:spPr bwMode="auto">
          <a:xfrm>
            <a:off x="6400800" y="2743200"/>
            <a:ext cx="1143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1000</a:t>
            </a:r>
          </a:p>
        </p:txBody>
      </p:sp>
      <p:sp>
        <p:nvSpPr>
          <p:cNvPr id="4110" name="Text Box 19"/>
          <p:cNvSpPr txBox="1">
            <a:spLocks noChangeArrowheads="1"/>
          </p:cNvSpPr>
          <p:nvPr/>
        </p:nvSpPr>
        <p:spPr bwMode="auto">
          <a:xfrm>
            <a:off x="304800" y="3733800"/>
            <a:ext cx="3276600" cy="176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000"/>
              <a:t>b)  4600 – 400  =</a:t>
            </a:r>
          </a:p>
          <a:p>
            <a:pPr marL="342900" indent="-342900">
              <a:spcBef>
                <a:spcPct val="50000"/>
              </a:spcBef>
            </a:pPr>
            <a:r>
              <a:rPr lang="en-US" sz="2000"/>
              <a:t>     8500 – 500  =</a:t>
            </a:r>
          </a:p>
          <a:p>
            <a:pPr marL="342900" indent="-342900">
              <a:spcBef>
                <a:spcPct val="50000"/>
              </a:spcBef>
            </a:pPr>
            <a:r>
              <a:rPr lang="en-US" sz="2000"/>
              <a:t>     9900 – 300  =</a:t>
            </a:r>
          </a:p>
          <a:p>
            <a:pPr marL="342900" indent="-342900">
              <a:spcBef>
                <a:spcPct val="50000"/>
              </a:spcBef>
            </a:pPr>
            <a:r>
              <a:rPr lang="en-US" sz="2000"/>
              <a:t>     6800 – 700  =</a:t>
            </a:r>
          </a:p>
        </p:txBody>
      </p:sp>
      <p:sp>
        <p:nvSpPr>
          <p:cNvPr id="4111" name="Text Box 20"/>
          <p:cNvSpPr txBox="1">
            <a:spLocks noChangeArrowheads="1"/>
          </p:cNvSpPr>
          <p:nvPr/>
        </p:nvSpPr>
        <p:spPr bwMode="auto">
          <a:xfrm>
            <a:off x="4462463" y="3733800"/>
            <a:ext cx="3276600" cy="176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000"/>
              <a:t>   7200 – 3000 =</a:t>
            </a:r>
          </a:p>
          <a:p>
            <a:pPr marL="342900" indent="-342900">
              <a:spcBef>
                <a:spcPct val="50000"/>
              </a:spcBef>
            </a:pPr>
            <a:r>
              <a:rPr lang="en-US" sz="2000"/>
              <a:t>   5600 – 2000 =</a:t>
            </a:r>
          </a:p>
          <a:p>
            <a:pPr marL="342900" indent="-342900">
              <a:spcBef>
                <a:spcPct val="50000"/>
              </a:spcBef>
            </a:pPr>
            <a:r>
              <a:rPr lang="en-US" sz="2000"/>
              <a:t>   3800 – 3000 =</a:t>
            </a:r>
          </a:p>
          <a:p>
            <a:pPr marL="342900" indent="-342900">
              <a:spcBef>
                <a:spcPct val="50000"/>
              </a:spcBef>
            </a:pPr>
            <a:r>
              <a:rPr lang="en-US" sz="2000"/>
              <a:t>   7400 –   400 =</a:t>
            </a:r>
          </a:p>
        </p:txBody>
      </p:sp>
      <p:sp>
        <p:nvSpPr>
          <p:cNvPr id="4112" name="Text Box 21"/>
          <p:cNvSpPr txBox="1">
            <a:spLocks noChangeArrowheads="1"/>
          </p:cNvSpPr>
          <p:nvPr/>
        </p:nvSpPr>
        <p:spPr bwMode="auto">
          <a:xfrm>
            <a:off x="2214563" y="3733800"/>
            <a:ext cx="1066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4200</a:t>
            </a:r>
          </a:p>
        </p:txBody>
      </p:sp>
      <p:sp>
        <p:nvSpPr>
          <p:cNvPr id="4113" name="Text Box 22"/>
          <p:cNvSpPr txBox="1">
            <a:spLocks noChangeArrowheads="1"/>
          </p:cNvSpPr>
          <p:nvPr/>
        </p:nvSpPr>
        <p:spPr bwMode="auto">
          <a:xfrm>
            <a:off x="2209800" y="4191000"/>
            <a:ext cx="1066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8000</a:t>
            </a:r>
          </a:p>
        </p:txBody>
      </p:sp>
      <p:sp>
        <p:nvSpPr>
          <p:cNvPr id="4114" name="Text Box 23"/>
          <p:cNvSpPr txBox="1">
            <a:spLocks noChangeArrowheads="1"/>
          </p:cNvSpPr>
          <p:nvPr/>
        </p:nvSpPr>
        <p:spPr bwMode="auto">
          <a:xfrm>
            <a:off x="6386513" y="5086350"/>
            <a:ext cx="1066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7000</a:t>
            </a:r>
          </a:p>
        </p:txBody>
      </p:sp>
      <p:sp>
        <p:nvSpPr>
          <p:cNvPr id="4115" name="Text Box 24"/>
          <p:cNvSpPr txBox="1">
            <a:spLocks noChangeArrowheads="1"/>
          </p:cNvSpPr>
          <p:nvPr/>
        </p:nvSpPr>
        <p:spPr bwMode="auto">
          <a:xfrm>
            <a:off x="6519863" y="4619625"/>
            <a:ext cx="1066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800</a:t>
            </a:r>
          </a:p>
        </p:txBody>
      </p:sp>
      <p:sp>
        <p:nvSpPr>
          <p:cNvPr id="4116" name="Text Box 25"/>
          <p:cNvSpPr txBox="1">
            <a:spLocks noChangeArrowheads="1"/>
          </p:cNvSpPr>
          <p:nvPr/>
        </p:nvSpPr>
        <p:spPr bwMode="auto">
          <a:xfrm>
            <a:off x="6400800" y="4191000"/>
            <a:ext cx="1066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3600</a:t>
            </a:r>
          </a:p>
        </p:txBody>
      </p:sp>
      <p:sp>
        <p:nvSpPr>
          <p:cNvPr id="4117" name="Text Box 26"/>
          <p:cNvSpPr txBox="1">
            <a:spLocks noChangeArrowheads="1"/>
          </p:cNvSpPr>
          <p:nvPr/>
        </p:nvSpPr>
        <p:spPr bwMode="auto">
          <a:xfrm>
            <a:off x="6400800" y="3733800"/>
            <a:ext cx="1066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4200</a:t>
            </a:r>
          </a:p>
        </p:txBody>
      </p:sp>
      <p:sp>
        <p:nvSpPr>
          <p:cNvPr id="4118" name="Text Box 27"/>
          <p:cNvSpPr txBox="1">
            <a:spLocks noChangeArrowheads="1"/>
          </p:cNvSpPr>
          <p:nvPr/>
        </p:nvSpPr>
        <p:spPr bwMode="auto">
          <a:xfrm>
            <a:off x="2195513" y="4638675"/>
            <a:ext cx="1066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9600</a:t>
            </a:r>
          </a:p>
        </p:txBody>
      </p:sp>
      <p:sp>
        <p:nvSpPr>
          <p:cNvPr id="4119" name="Text Box 28"/>
          <p:cNvSpPr txBox="1">
            <a:spLocks noChangeArrowheads="1"/>
          </p:cNvSpPr>
          <p:nvPr/>
        </p:nvSpPr>
        <p:spPr bwMode="auto">
          <a:xfrm>
            <a:off x="2195513" y="5110163"/>
            <a:ext cx="1066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6100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5"/>
          <p:cNvSpPr txBox="1">
            <a:spLocks noChangeArrowheads="1"/>
          </p:cNvSpPr>
          <p:nvPr/>
        </p:nvSpPr>
        <p:spPr bwMode="auto">
          <a:xfrm>
            <a:off x="2819400" y="1000125"/>
            <a:ext cx="3276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>
                <a:solidFill>
                  <a:srgbClr val="3333FF"/>
                </a:solidFill>
              </a:rPr>
              <a:t>Luyện tập</a:t>
            </a:r>
          </a:p>
        </p:txBody>
      </p:sp>
      <p:sp>
        <p:nvSpPr>
          <p:cNvPr id="5123" name="Text Box 6"/>
          <p:cNvSpPr txBox="1">
            <a:spLocks noChangeArrowheads="1"/>
          </p:cNvSpPr>
          <p:nvPr/>
        </p:nvSpPr>
        <p:spPr bwMode="auto">
          <a:xfrm>
            <a:off x="0" y="1600200"/>
            <a:ext cx="1219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3333FF"/>
                </a:solidFill>
              </a:rPr>
              <a:t>Bài 1.</a:t>
            </a:r>
          </a:p>
        </p:txBody>
      </p:sp>
      <p:sp>
        <p:nvSpPr>
          <p:cNvPr id="5124" name="Text Box 7"/>
          <p:cNvSpPr txBox="1">
            <a:spLocks noChangeArrowheads="1"/>
          </p:cNvSpPr>
          <p:nvPr/>
        </p:nvSpPr>
        <p:spPr bwMode="auto">
          <a:xfrm>
            <a:off x="923925" y="1595438"/>
            <a:ext cx="2362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/>
              <a:t>Tính nhẩm:</a:t>
            </a:r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0" y="2057400"/>
            <a:ext cx="1219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3333FF"/>
                </a:solidFill>
              </a:rPr>
              <a:t>Bài 2.</a:t>
            </a:r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990600" y="2057400"/>
            <a:ext cx="3352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/>
              <a:t>Đặt tính rồi tính:</a:t>
            </a:r>
          </a:p>
        </p:txBody>
      </p:sp>
      <p:sp>
        <p:nvSpPr>
          <p:cNvPr id="10250" name="Line 10"/>
          <p:cNvSpPr>
            <a:spLocks noChangeShapeType="1"/>
          </p:cNvSpPr>
          <p:nvPr/>
        </p:nvSpPr>
        <p:spPr bwMode="auto">
          <a:xfrm>
            <a:off x="1143000" y="2514600"/>
            <a:ext cx="1143000" cy="0"/>
          </a:xfrm>
          <a:prstGeom prst="line">
            <a:avLst/>
          </a:prstGeom>
          <a:noFill/>
          <a:ln w="28575">
            <a:solidFill>
              <a:srgbClr val="FF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51" name="Line 11"/>
          <p:cNvSpPr>
            <a:spLocks noChangeShapeType="1"/>
          </p:cNvSpPr>
          <p:nvPr/>
        </p:nvSpPr>
        <p:spPr bwMode="auto">
          <a:xfrm>
            <a:off x="2971800" y="2514600"/>
            <a:ext cx="609600" cy="0"/>
          </a:xfrm>
          <a:prstGeom prst="line">
            <a:avLst/>
          </a:prstGeom>
          <a:noFill/>
          <a:ln w="28575">
            <a:solidFill>
              <a:srgbClr val="FF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52" name="Text Box 12"/>
          <p:cNvSpPr txBox="1">
            <a:spLocks noChangeArrowheads="1"/>
          </p:cNvSpPr>
          <p:nvPr/>
        </p:nvSpPr>
        <p:spPr bwMode="auto">
          <a:xfrm>
            <a:off x="228600" y="2895600"/>
            <a:ext cx="2057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tx2"/>
                </a:solidFill>
              </a:rPr>
              <a:t>6480 - 4572 </a:t>
            </a:r>
            <a:r>
              <a:rPr lang="en-US" sz="2800" b="1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10253" name="Text Box 13"/>
          <p:cNvSpPr txBox="1">
            <a:spLocks noChangeArrowheads="1"/>
          </p:cNvSpPr>
          <p:nvPr/>
        </p:nvSpPr>
        <p:spPr bwMode="auto">
          <a:xfrm>
            <a:off x="3124200" y="2971800"/>
            <a:ext cx="1981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tx2"/>
                </a:solidFill>
              </a:rPr>
              <a:t>7555 - 6648 </a:t>
            </a:r>
            <a:endParaRPr lang="en-US" sz="2800" b="1">
              <a:solidFill>
                <a:schemeClr val="tx2"/>
              </a:solidFill>
            </a:endParaRPr>
          </a:p>
        </p:txBody>
      </p:sp>
      <p:sp>
        <p:nvSpPr>
          <p:cNvPr id="10254" name="Text Box 14"/>
          <p:cNvSpPr txBox="1">
            <a:spLocks noChangeArrowheads="1"/>
          </p:cNvSpPr>
          <p:nvPr/>
        </p:nvSpPr>
        <p:spPr bwMode="auto">
          <a:xfrm>
            <a:off x="6248400" y="2895600"/>
            <a:ext cx="2209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tx2"/>
                </a:solidFill>
              </a:rPr>
              <a:t>9600 - 588 </a:t>
            </a:r>
            <a:r>
              <a:rPr lang="en-US" sz="2800" b="1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10255" name="Text Box 15"/>
          <p:cNvSpPr txBox="1">
            <a:spLocks noChangeArrowheads="1"/>
          </p:cNvSpPr>
          <p:nvPr/>
        </p:nvSpPr>
        <p:spPr bwMode="auto">
          <a:xfrm>
            <a:off x="533400" y="3854450"/>
            <a:ext cx="1295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chemeClr val="tx2"/>
                </a:solidFill>
              </a:rPr>
              <a:t>6480</a:t>
            </a:r>
          </a:p>
        </p:txBody>
      </p:sp>
      <p:sp>
        <p:nvSpPr>
          <p:cNvPr id="10256" name="Text Box 16"/>
          <p:cNvSpPr txBox="1">
            <a:spLocks noChangeArrowheads="1"/>
          </p:cNvSpPr>
          <p:nvPr/>
        </p:nvSpPr>
        <p:spPr bwMode="auto">
          <a:xfrm>
            <a:off x="533400" y="5226050"/>
            <a:ext cx="1295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chemeClr val="tx2"/>
                </a:solidFill>
              </a:rPr>
              <a:t>1908</a:t>
            </a:r>
          </a:p>
        </p:txBody>
      </p:sp>
      <p:sp>
        <p:nvSpPr>
          <p:cNvPr id="10257" name="Text Box 17"/>
          <p:cNvSpPr txBox="1">
            <a:spLocks noChangeArrowheads="1"/>
          </p:cNvSpPr>
          <p:nvPr/>
        </p:nvSpPr>
        <p:spPr bwMode="auto">
          <a:xfrm>
            <a:off x="533400" y="4495800"/>
            <a:ext cx="1143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chemeClr val="tx2"/>
                </a:solidFill>
              </a:rPr>
              <a:t>4572</a:t>
            </a:r>
          </a:p>
        </p:txBody>
      </p:sp>
      <p:sp>
        <p:nvSpPr>
          <p:cNvPr id="10258" name="Text Box 18"/>
          <p:cNvSpPr txBox="1">
            <a:spLocks noChangeArrowheads="1"/>
          </p:cNvSpPr>
          <p:nvPr/>
        </p:nvSpPr>
        <p:spPr bwMode="auto">
          <a:xfrm>
            <a:off x="152400" y="4235450"/>
            <a:ext cx="533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chemeClr val="tx2"/>
                </a:solidFill>
              </a:rPr>
              <a:t>-</a:t>
            </a:r>
          </a:p>
        </p:txBody>
      </p:sp>
      <p:sp>
        <p:nvSpPr>
          <p:cNvPr id="10259" name="Line 19"/>
          <p:cNvSpPr>
            <a:spLocks noChangeShapeType="1"/>
          </p:cNvSpPr>
          <p:nvPr/>
        </p:nvSpPr>
        <p:spPr bwMode="auto">
          <a:xfrm>
            <a:off x="533400" y="5162550"/>
            <a:ext cx="990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60" name="Text Box 20"/>
          <p:cNvSpPr txBox="1">
            <a:spLocks noChangeArrowheads="1"/>
          </p:cNvSpPr>
          <p:nvPr/>
        </p:nvSpPr>
        <p:spPr bwMode="auto">
          <a:xfrm>
            <a:off x="3429000" y="3824288"/>
            <a:ext cx="1295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chemeClr val="tx2"/>
                </a:solidFill>
              </a:rPr>
              <a:t>7555</a:t>
            </a:r>
          </a:p>
        </p:txBody>
      </p:sp>
      <p:sp>
        <p:nvSpPr>
          <p:cNvPr id="10261" name="Text Box 21"/>
          <p:cNvSpPr txBox="1">
            <a:spLocks noChangeArrowheads="1"/>
          </p:cNvSpPr>
          <p:nvPr/>
        </p:nvSpPr>
        <p:spPr bwMode="auto">
          <a:xfrm>
            <a:off x="3429000" y="5195888"/>
            <a:ext cx="1295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chemeClr val="tx2"/>
                </a:solidFill>
              </a:rPr>
              <a:t>  907</a:t>
            </a:r>
          </a:p>
        </p:txBody>
      </p:sp>
      <p:sp>
        <p:nvSpPr>
          <p:cNvPr id="10262" name="Text Box 22"/>
          <p:cNvSpPr txBox="1">
            <a:spLocks noChangeArrowheads="1"/>
          </p:cNvSpPr>
          <p:nvPr/>
        </p:nvSpPr>
        <p:spPr bwMode="auto">
          <a:xfrm>
            <a:off x="3429000" y="4465638"/>
            <a:ext cx="1143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chemeClr val="tx2"/>
                </a:solidFill>
              </a:rPr>
              <a:t>6648</a:t>
            </a:r>
          </a:p>
        </p:txBody>
      </p:sp>
      <p:sp>
        <p:nvSpPr>
          <p:cNvPr id="10263" name="Text Box 23"/>
          <p:cNvSpPr txBox="1">
            <a:spLocks noChangeArrowheads="1"/>
          </p:cNvSpPr>
          <p:nvPr/>
        </p:nvSpPr>
        <p:spPr bwMode="auto">
          <a:xfrm>
            <a:off x="3048000" y="4205288"/>
            <a:ext cx="533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chemeClr val="tx2"/>
                </a:solidFill>
              </a:rPr>
              <a:t>-</a:t>
            </a:r>
          </a:p>
        </p:txBody>
      </p:sp>
      <p:sp>
        <p:nvSpPr>
          <p:cNvPr id="10264" name="Line 24"/>
          <p:cNvSpPr>
            <a:spLocks noChangeShapeType="1"/>
          </p:cNvSpPr>
          <p:nvPr/>
        </p:nvSpPr>
        <p:spPr bwMode="auto">
          <a:xfrm>
            <a:off x="3429000" y="5132388"/>
            <a:ext cx="990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65" name="Text Box 25"/>
          <p:cNvSpPr txBox="1">
            <a:spLocks noChangeArrowheads="1"/>
          </p:cNvSpPr>
          <p:nvPr/>
        </p:nvSpPr>
        <p:spPr bwMode="auto">
          <a:xfrm>
            <a:off x="6629400" y="3790950"/>
            <a:ext cx="1295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chemeClr val="tx2"/>
                </a:solidFill>
              </a:rPr>
              <a:t>9600</a:t>
            </a:r>
          </a:p>
        </p:txBody>
      </p:sp>
      <p:sp>
        <p:nvSpPr>
          <p:cNvPr id="10266" name="Text Box 26"/>
          <p:cNvSpPr txBox="1">
            <a:spLocks noChangeArrowheads="1"/>
          </p:cNvSpPr>
          <p:nvPr/>
        </p:nvSpPr>
        <p:spPr bwMode="auto">
          <a:xfrm>
            <a:off x="6629400" y="5162550"/>
            <a:ext cx="1295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chemeClr val="tx2"/>
                </a:solidFill>
              </a:rPr>
              <a:t>9012</a:t>
            </a:r>
          </a:p>
        </p:txBody>
      </p:sp>
      <p:sp>
        <p:nvSpPr>
          <p:cNvPr id="10267" name="Text Box 27"/>
          <p:cNvSpPr txBox="1">
            <a:spLocks noChangeArrowheads="1"/>
          </p:cNvSpPr>
          <p:nvPr/>
        </p:nvSpPr>
        <p:spPr bwMode="auto">
          <a:xfrm>
            <a:off x="6629400" y="4432300"/>
            <a:ext cx="1143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chemeClr val="tx2"/>
                </a:solidFill>
              </a:rPr>
              <a:t>  588</a:t>
            </a:r>
          </a:p>
        </p:txBody>
      </p:sp>
      <p:sp>
        <p:nvSpPr>
          <p:cNvPr id="10268" name="Text Box 28"/>
          <p:cNvSpPr txBox="1">
            <a:spLocks noChangeArrowheads="1"/>
          </p:cNvSpPr>
          <p:nvPr/>
        </p:nvSpPr>
        <p:spPr bwMode="auto">
          <a:xfrm>
            <a:off x="6248400" y="4171950"/>
            <a:ext cx="533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chemeClr val="tx2"/>
                </a:solidFill>
              </a:rPr>
              <a:t>-</a:t>
            </a:r>
          </a:p>
        </p:txBody>
      </p:sp>
      <p:sp>
        <p:nvSpPr>
          <p:cNvPr id="10269" name="Line 29"/>
          <p:cNvSpPr>
            <a:spLocks noChangeShapeType="1"/>
          </p:cNvSpPr>
          <p:nvPr/>
        </p:nvSpPr>
        <p:spPr bwMode="auto">
          <a:xfrm>
            <a:off x="6629400" y="5099050"/>
            <a:ext cx="990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6" dur="500"/>
                                        <p:tgtEl>
                                          <p:spTgt spid="10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9" dur="500"/>
                                        <p:tgtEl>
                                          <p:spTgt spid="10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2" dur="500"/>
                                        <p:tgtEl>
                                          <p:spTgt spid="10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5" dur="500"/>
                                        <p:tgtEl>
                                          <p:spTgt spid="10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8" dur="500"/>
                                        <p:tgtEl>
                                          <p:spTgt spid="10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1" dur="500"/>
                                        <p:tgtEl>
                                          <p:spTgt spid="10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4" dur="500"/>
                                        <p:tgtEl>
                                          <p:spTgt spid="10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7" dur="500"/>
                                        <p:tgtEl>
                                          <p:spTgt spid="10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0" dur="500"/>
                                        <p:tgtEl>
                                          <p:spTgt spid="10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3" dur="500"/>
                                        <p:tgtEl>
                                          <p:spTgt spid="10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6" dur="500"/>
                                        <p:tgtEl>
                                          <p:spTgt spid="10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9" dur="500"/>
                                        <p:tgtEl>
                                          <p:spTgt spid="10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2" dur="500"/>
                                        <p:tgtEl>
                                          <p:spTgt spid="10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5" dur="500"/>
                                        <p:tgtEl>
                                          <p:spTgt spid="10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8" dur="500"/>
                                        <p:tgtEl>
                                          <p:spTgt spid="10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8" grpId="0"/>
      <p:bldP spid="10249" grpId="0"/>
      <p:bldP spid="10250" grpId="0" animBg="1"/>
      <p:bldP spid="10251" grpId="0" animBg="1"/>
      <p:bldP spid="10252" grpId="0"/>
      <p:bldP spid="10253" grpId="0"/>
      <p:bldP spid="10254" grpId="0"/>
      <p:bldP spid="10255" grpId="0"/>
      <p:bldP spid="10256" grpId="0"/>
      <p:bldP spid="10257" grpId="0"/>
      <p:bldP spid="10258" grpId="0"/>
      <p:bldP spid="10259" grpId="0" animBg="1"/>
      <p:bldP spid="10260" grpId="0"/>
      <p:bldP spid="10261" grpId="0"/>
      <p:bldP spid="10262" grpId="0"/>
      <p:bldP spid="10263" grpId="0"/>
      <p:bldP spid="10264" grpId="0" animBg="1"/>
      <p:bldP spid="10265" grpId="0"/>
      <p:bldP spid="10266" grpId="0"/>
      <p:bldP spid="10267" grpId="0"/>
      <p:bldP spid="10268" grpId="0"/>
      <p:bldP spid="1026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5"/>
          <p:cNvSpPr txBox="1">
            <a:spLocks noChangeArrowheads="1"/>
          </p:cNvSpPr>
          <p:nvPr/>
        </p:nvSpPr>
        <p:spPr bwMode="auto">
          <a:xfrm>
            <a:off x="2819400" y="1000125"/>
            <a:ext cx="3276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>
                <a:solidFill>
                  <a:srgbClr val="3333FF"/>
                </a:solidFill>
              </a:rPr>
              <a:t>Luyện tập</a:t>
            </a:r>
          </a:p>
        </p:txBody>
      </p:sp>
      <p:sp>
        <p:nvSpPr>
          <p:cNvPr id="6147" name="Text Box 6"/>
          <p:cNvSpPr txBox="1">
            <a:spLocks noChangeArrowheads="1"/>
          </p:cNvSpPr>
          <p:nvPr/>
        </p:nvSpPr>
        <p:spPr bwMode="auto">
          <a:xfrm>
            <a:off x="923925" y="1595438"/>
            <a:ext cx="2362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/>
              <a:t>Tính nhẩm:</a:t>
            </a:r>
          </a:p>
        </p:txBody>
      </p:sp>
      <p:sp>
        <p:nvSpPr>
          <p:cNvPr id="6148" name="Text Box 7"/>
          <p:cNvSpPr txBox="1">
            <a:spLocks noChangeArrowheads="1"/>
          </p:cNvSpPr>
          <p:nvPr/>
        </p:nvSpPr>
        <p:spPr bwMode="auto">
          <a:xfrm>
            <a:off x="0" y="2057400"/>
            <a:ext cx="121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3333FF"/>
                </a:solidFill>
              </a:rPr>
              <a:t>Bài 2.</a:t>
            </a:r>
          </a:p>
        </p:txBody>
      </p:sp>
      <p:sp>
        <p:nvSpPr>
          <p:cNvPr id="6149" name="Text Box 8"/>
          <p:cNvSpPr txBox="1">
            <a:spLocks noChangeArrowheads="1"/>
          </p:cNvSpPr>
          <p:nvPr/>
        </p:nvSpPr>
        <p:spPr bwMode="auto">
          <a:xfrm>
            <a:off x="914400" y="2057400"/>
            <a:ext cx="3352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/>
              <a:t>Đặt tính rồi tính:</a:t>
            </a:r>
          </a:p>
        </p:txBody>
      </p:sp>
      <p:sp>
        <p:nvSpPr>
          <p:cNvPr id="6150" name="Text Box 9"/>
          <p:cNvSpPr txBox="1">
            <a:spLocks noChangeArrowheads="1"/>
          </p:cNvSpPr>
          <p:nvPr/>
        </p:nvSpPr>
        <p:spPr bwMode="auto">
          <a:xfrm>
            <a:off x="0" y="1600200"/>
            <a:ext cx="121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3333FF"/>
                </a:solidFill>
              </a:rPr>
              <a:t>Bài 1.</a:t>
            </a:r>
          </a:p>
        </p:txBody>
      </p:sp>
      <p:sp>
        <p:nvSpPr>
          <p:cNvPr id="13322" name="Text Box 10"/>
          <p:cNvSpPr txBox="1">
            <a:spLocks noChangeArrowheads="1"/>
          </p:cNvSpPr>
          <p:nvPr/>
        </p:nvSpPr>
        <p:spPr bwMode="auto">
          <a:xfrm>
            <a:off x="0" y="2514600"/>
            <a:ext cx="121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3333FF"/>
                </a:solidFill>
              </a:rPr>
              <a:t>Bài 3.</a:t>
            </a:r>
          </a:p>
        </p:txBody>
      </p:sp>
      <p:sp>
        <p:nvSpPr>
          <p:cNvPr id="13323" name="Text Box 11"/>
          <p:cNvSpPr txBox="1">
            <a:spLocks noChangeArrowheads="1"/>
          </p:cNvSpPr>
          <p:nvPr/>
        </p:nvSpPr>
        <p:spPr bwMode="auto">
          <a:xfrm>
            <a:off x="914400" y="2514600"/>
            <a:ext cx="82296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/>
              <a:t>Một quầy bán thực phẩm có 3650 kg cá, buổi sáng bán được 1800kg cá, buổi chiều bán được 1150kg cá. Hỏi quầy đó còn bao nhiêu ki – lô – gam cá ? ( Giải bài toán bằng hai cách )</a:t>
            </a:r>
          </a:p>
        </p:txBody>
      </p:sp>
      <p:sp>
        <p:nvSpPr>
          <p:cNvPr id="13324" name="Line 12"/>
          <p:cNvSpPr>
            <a:spLocks noChangeShapeType="1"/>
          </p:cNvSpPr>
          <p:nvPr/>
        </p:nvSpPr>
        <p:spPr bwMode="auto">
          <a:xfrm flipV="1">
            <a:off x="4419600" y="2895600"/>
            <a:ext cx="1676400" cy="14288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25" name="Line 13"/>
          <p:cNvSpPr>
            <a:spLocks noChangeShapeType="1"/>
          </p:cNvSpPr>
          <p:nvPr/>
        </p:nvSpPr>
        <p:spPr bwMode="auto">
          <a:xfrm flipV="1">
            <a:off x="6400800" y="2909888"/>
            <a:ext cx="23622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26" name="Line 14"/>
          <p:cNvSpPr>
            <a:spLocks noChangeShapeType="1"/>
          </p:cNvSpPr>
          <p:nvPr/>
        </p:nvSpPr>
        <p:spPr bwMode="auto">
          <a:xfrm>
            <a:off x="990600" y="3276600"/>
            <a:ext cx="12954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27" name="Line 15"/>
          <p:cNvSpPr>
            <a:spLocks noChangeShapeType="1"/>
          </p:cNvSpPr>
          <p:nvPr/>
        </p:nvSpPr>
        <p:spPr bwMode="auto">
          <a:xfrm>
            <a:off x="2438400" y="3276600"/>
            <a:ext cx="40386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28" name="Line 16"/>
          <p:cNvSpPr>
            <a:spLocks noChangeShapeType="1"/>
          </p:cNvSpPr>
          <p:nvPr/>
        </p:nvSpPr>
        <p:spPr bwMode="auto">
          <a:xfrm>
            <a:off x="8305800" y="3276600"/>
            <a:ext cx="4572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29" name="Line 17"/>
          <p:cNvSpPr>
            <a:spLocks noChangeShapeType="1"/>
          </p:cNvSpPr>
          <p:nvPr/>
        </p:nvSpPr>
        <p:spPr bwMode="auto">
          <a:xfrm>
            <a:off x="990600" y="3657600"/>
            <a:ext cx="34290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30" name="Line 18"/>
          <p:cNvSpPr>
            <a:spLocks noChangeShapeType="1"/>
          </p:cNvSpPr>
          <p:nvPr/>
        </p:nvSpPr>
        <p:spPr bwMode="auto">
          <a:xfrm>
            <a:off x="4953000" y="3657600"/>
            <a:ext cx="3429000" cy="0"/>
          </a:xfrm>
          <a:prstGeom prst="line">
            <a:avLst/>
          </a:prstGeom>
          <a:noFill/>
          <a:ln w="38100">
            <a:solidFill>
              <a:srgbClr val="3333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33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33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13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13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2000"/>
                                        <p:tgtEl>
                                          <p:spTgt spid="13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8" dur="2000"/>
                                        <p:tgtEl>
                                          <p:spTgt spid="13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3" dur="2000"/>
                                        <p:tgtEl>
                                          <p:spTgt spid="13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6" dur="2000"/>
                                        <p:tgtEl>
                                          <p:spTgt spid="13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0" dur="500"/>
                                        <p:tgtEl>
                                          <p:spTgt spid="133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3" dur="500"/>
                                        <p:tgtEl>
                                          <p:spTgt spid="133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6" dur="500"/>
                                        <p:tgtEl>
                                          <p:spTgt spid="133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9" dur="500"/>
                                        <p:tgtEl>
                                          <p:spTgt spid="133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2" dur="500"/>
                                        <p:tgtEl>
                                          <p:spTgt spid="133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5" dur="500"/>
                                        <p:tgtEl>
                                          <p:spTgt spid="133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9" dur="2000"/>
                                        <p:tgtEl>
                                          <p:spTgt spid="13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3" dur="500"/>
                                        <p:tgtEl>
                                          <p:spTgt spid="133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68" dur="500"/>
                                        <p:tgtEl>
                                          <p:spTgt spid="133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2" grpId="0"/>
      <p:bldP spid="13323" grpId="0"/>
      <p:bldP spid="13323" grpId="1"/>
      <p:bldP spid="13324" grpId="0" animBg="1"/>
      <p:bldP spid="13324" grpId="1" animBg="1"/>
      <p:bldP spid="13325" grpId="0" animBg="1"/>
      <p:bldP spid="13325" grpId="1" animBg="1"/>
      <p:bldP spid="13326" grpId="0" animBg="1"/>
      <p:bldP spid="13326" grpId="1" animBg="1"/>
      <p:bldP spid="13327" grpId="0" animBg="1"/>
      <p:bldP spid="13327" grpId="1" animBg="1"/>
      <p:bldP spid="13328" grpId="0" animBg="1"/>
      <p:bldP spid="13328" grpId="1" animBg="1"/>
      <p:bldP spid="13329" grpId="0" animBg="1"/>
      <p:bldP spid="13329" grpId="1" animBg="1"/>
      <p:bldP spid="13330" grpId="0" animBg="1"/>
      <p:bldP spid="13330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17"/>
          <p:cNvSpPr txBox="1">
            <a:spLocks noChangeArrowheads="1"/>
          </p:cNvSpPr>
          <p:nvPr/>
        </p:nvSpPr>
        <p:spPr bwMode="auto">
          <a:xfrm>
            <a:off x="0" y="-109538"/>
            <a:ext cx="1219200" cy="5238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solidFill>
                  <a:srgbClr val="3333FF"/>
                </a:solidFill>
              </a:rPr>
              <a:t>Bài 3.</a:t>
            </a:r>
          </a:p>
        </p:txBody>
      </p:sp>
      <p:sp>
        <p:nvSpPr>
          <p:cNvPr id="14354" name="Text Box 18"/>
          <p:cNvSpPr txBox="1">
            <a:spLocks noChangeArrowheads="1"/>
          </p:cNvSpPr>
          <p:nvPr/>
        </p:nvSpPr>
        <p:spPr bwMode="auto">
          <a:xfrm>
            <a:off x="0" y="457200"/>
            <a:ext cx="1524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/>
              <a:t>Tóm tắt:</a:t>
            </a:r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3657600" y="2514600"/>
            <a:ext cx="175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/>
              <a:t>Bài giải:</a:t>
            </a:r>
          </a:p>
        </p:txBody>
      </p:sp>
      <p:sp>
        <p:nvSpPr>
          <p:cNvPr id="14356" name="Line 20"/>
          <p:cNvSpPr>
            <a:spLocks noChangeShapeType="1"/>
          </p:cNvSpPr>
          <p:nvPr/>
        </p:nvSpPr>
        <p:spPr bwMode="auto">
          <a:xfrm>
            <a:off x="4419600" y="3048000"/>
            <a:ext cx="0" cy="3581400"/>
          </a:xfrm>
          <a:prstGeom prst="line">
            <a:avLst/>
          </a:prstGeom>
          <a:noFill/>
          <a:ln w="28575">
            <a:solidFill>
              <a:srgbClr val="3333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357" name="Text Box 21"/>
          <p:cNvSpPr txBox="1">
            <a:spLocks noChangeArrowheads="1"/>
          </p:cNvSpPr>
          <p:nvPr/>
        </p:nvSpPr>
        <p:spPr bwMode="auto">
          <a:xfrm>
            <a:off x="1371600" y="3048000"/>
            <a:ext cx="1143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800" b="1"/>
              <a:t>Cách 1:</a:t>
            </a:r>
          </a:p>
        </p:txBody>
      </p:sp>
      <p:sp>
        <p:nvSpPr>
          <p:cNvPr id="14358" name="Text Box 22"/>
          <p:cNvSpPr txBox="1">
            <a:spLocks noChangeArrowheads="1"/>
          </p:cNvSpPr>
          <p:nvPr/>
        </p:nvSpPr>
        <p:spPr bwMode="auto">
          <a:xfrm>
            <a:off x="6096000" y="3048000"/>
            <a:ext cx="1143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800" b="1"/>
              <a:t>Cách 2:</a:t>
            </a:r>
          </a:p>
        </p:txBody>
      </p:sp>
      <p:sp>
        <p:nvSpPr>
          <p:cNvPr id="14359" name="Text Box 23"/>
          <p:cNvSpPr txBox="1">
            <a:spLocks noChangeArrowheads="1"/>
          </p:cNvSpPr>
          <p:nvPr/>
        </p:nvSpPr>
        <p:spPr bwMode="auto">
          <a:xfrm>
            <a:off x="-228600" y="3657600"/>
            <a:ext cx="4929188" cy="224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000"/>
              <a:t>Cả hai buổi bán được số kg cá là: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000"/>
              <a:t>1800 + 1150 = 2950 ( kg )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000"/>
              <a:t>Quầy còn lại số kg cá là: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000"/>
              <a:t>3650 – 2950 = 700 ( kg ) 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000"/>
              <a:t>          Đáp số: 700 kg cá</a:t>
            </a:r>
          </a:p>
        </p:txBody>
      </p:sp>
      <p:sp>
        <p:nvSpPr>
          <p:cNvPr id="14360" name="Text Box 24"/>
          <p:cNvSpPr txBox="1">
            <a:spLocks noChangeArrowheads="1"/>
          </p:cNvSpPr>
          <p:nvPr/>
        </p:nvSpPr>
        <p:spPr bwMode="auto">
          <a:xfrm>
            <a:off x="4419600" y="3733800"/>
            <a:ext cx="4724400" cy="224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000"/>
              <a:t>Số cá còn lại sau buổi sáng là: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000"/>
              <a:t>3650 – 1800 = 1850 ( kg )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000"/>
              <a:t>Số cá còn lại sau buổi chiều là: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000"/>
              <a:t>1850 – 1150 = 700 ( kg ) 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000"/>
              <a:t>          Đáp số: 700 kg cá</a:t>
            </a:r>
          </a:p>
        </p:txBody>
      </p:sp>
      <p:sp>
        <p:nvSpPr>
          <p:cNvPr id="14361" name="Text Box 25"/>
          <p:cNvSpPr txBox="1">
            <a:spLocks noChangeArrowheads="1"/>
          </p:cNvSpPr>
          <p:nvPr/>
        </p:nvSpPr>
        <p:spPr bwMode="auto">
          <a:xfrm>
            <a:off x="1600200" y="1676400"/>
            <a:ext cx="5943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/>
              <a:t>Còn                 : ...........kg ?</a:t>
            </a:r>
          </a:p>
        </p:txBody>
      </p:sp>
      <p:sp>
        <p:nvSpPr>
          <p:cNvPr id="14362" name="Text Box 26"/>
          <p:cNvSpPr txBox="1">
            <a:spLocks noChangeArrowheads="1"/>
          </p:cNvSpPr>
          <p:nvPr/>
        </p:nvSpPr>
        <p:spPr bwMode="auto">
          <a:xfrm>
            <a:off x="1600200" y="914400"/>
            <a:ext cx="3886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/>
              <a:t>Buổi sáng bán: 1800 kg cá</a:t>
            </a:r>
          </a:p>
        </p:txBody>
      </p:sp>
      <p:sp>
        <p:nvSpPr>
          <p:cNvPr id="14363" name="Text Box 27"/>
          <p:cNvSpPr txBox="1">
            <a:spLocks noChangeArrowheads="1"/>
          </p:cNvSpPr>
          <p:nvPr/>
        </p:nvSpPr>
        <p:spPr bwMode="auto">
          <a:xfrm>
            <a:off x="1600200" y="533400"/>
            <a:ext cx="3886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/>
              <a:t>Có:  3650 kg cá</a:t>
            </a:r>
          </a:p>
        </p:txBody>
      </p:sp>
      <p:sp>
        <p:nvSpPr>
          <p:cNvPr id="14364" name="Text Box 28"/>
          <p:cNvSpPr txBox="1">
            <a:spLocks noChangeArrowheads="1"/>
          </p:cNvSpPr>
          <p:nvPr/>
        </p:nvSpPr>
        <p:spPr bwMode="auto">
          <a:xfrm>
            <a:off x="1600200" y="1295400"/>
            <a:ext cx="3886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/>
              <a:t>Buổi chiều bán: 1150 kg cá</a:t>
            </a:r>
          </a:p>
        </p:txBody>
      </p:sp>
      <p:sp>
        <p:nvSpPr>
          <p:cNvPr id="7182" name="AutoShape 29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7924800" y="6553200"/>
            <a:ext cx="838200" cy="304800"/>
          </a:xfrm>
          <a:custGeom>
            <a:avLst/>
            <a:gdLst>
              <a:gd name="T0" fmla="*/ 946665532 w 21600"/>
              <a:gd name="T1" fmla="*/ 0 h 21600"/>
              <a:gd name="T2" fmla="*/ 0 w 21600"/>
              <a:gd name="T3" fmla="*/ 30346399 h 21600"/>
              <a:gd name="T4" fmla="*/ 946665532 w 21600"/>
              <a:gd name="T5" fmla="*/ 60692798 h 21600"/>
              <a:gd name="T6" fmla="*/ 1262221019 w 21600"/>
              <a:gd name="T7" fmla="*/ 30346399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43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43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1000"/>
                                        <p:tgtEl>
                                          <p:spTgt spid="14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14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1000"/>
                                        <p:tgtEl>
                                          <p:spTgt spid="14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1000"/>
                                        <p:tgtEl>
                                          <p:spTgt spid="14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8" dur="1000"/>
                                        <p:tgtEl>
                                          <p:spTgt spid="14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1000"/>
                                        <p:tgtEl>
                                          <p:spTgt spid="14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4" dur="1000"/>
                                        <p:tgtEl>
                                          <p:spTgt spid="14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1000"/>
                                        <p:tgtEl>
                                          <p:spTgt spid="14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0" dur="1000"/>
                                        <p:tgtEl>
                                          <p:spTgt spid="14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3" dur="1000"/>
                                        <p:tgtEl>
                                          <p:spTgt spid="14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54" grpId="0"/>
      <p:bldP spid="14355" grpId="0"/>
      <p:bldP spid="14356" grpId="0" animBg="1"/>
      <p:bldP spid="14357" grpId="0"/>
      <p:bldP spid="14358" grpId="0"/>
      <p:bldP spid="14359" grpId="0"/>
      <p:bldP spid="14360" grpId="0"/>
      <p:bldP spid="14361" grpId="0"/>
      <p:bldP spid="14362" grpId="0"/>
      <p:bldP spid="14363" grpId="0"/>
      <p:bldP spid="1436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50000">
              <a:srgbClr val="FFCCFF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WordArt 4"/>
          <p:cNvSpPr>
            <a:spLocks noChangeArrowheads="1" noChangeShapeType="1" noTextEdit="1"/>
          </p:cNvSpPr>
          <p:nvPr/>
        </p:nvSpPr>
        <p:spPr bwMode="auto">
          <a:xfrm>
            <a:off x="228600" y="57150"/>
            <a:ext cx="165735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2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Trò chơi:</a:t>
            </a:r>
            <a:endParaRPr lang="en-US" sz="3200" kern="10">
              <a:ln w="12700">
                <a:solidFill>
                  <a:srgbClr val="3333CC"/>
                </a:solidFill>
                <a:round/>
                <a:headEnd/>
                <a:tailEnd/>
              </a:ln>
              <a:solidFill>
                <a:srgbClr val="B2B2B2">
                  <a:alpha val="50195"/>
                </a:srgbClr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Arial"/>
              <a:cs typeface="Arial"/>
            </a:endParaRPr>
          </a:p>
        </p:txBody>
      </p:sp>
      <p:sp>
        <p:nvSpPr>
          <p:cNvPr id="16389" name="WordArt 5" descr="Narrow vertical"/>
          <p:cNvSpPr>
            <a:spLocks noChangeArrowheads="1" noChangeShapeType="1" noTextEdit="1"/>
          </p:cNvSpPr>
          <p:nvPr/>
        </p:nvSpPr>
        <p:spPr bwMode="auto">
          <a:xfrm>
            <a:off x="2590800" y="0"/>
            <a:ext cx="5943600" cy="1295400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356"/>
              </a:avLst>
            </a:prstTxWarp>
          </a:bodyPr>
          <a:lstStyle/>
          <a:p>
            <a:pPr algn="ctr"/>
            <a:r>
              <a:rPr lang="en-US" sz="3200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Tiếp sức...</a:t>
            </a:r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2133600" y="2057400"/>
            <a:ext cx="3276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/>
              <a:t>7400 – 300  =</a:t>
            </a:r>
          </a:p>
        </p:txBody>
      </p:sp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2133600" y="3352800"/>
            <a:ext cx="3276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/>
              <a:t>8000 – 4000 =</a:t>
            </a:r>
          </a:p>
        </p:txBody>
      </p:sp>
      <p:sp>
        <p:nvSpPr>
          <p:cNvPr id="16392" name="Text Box 8"/>
          <p:cNvSpPr txBox="1">
            <a:spLocks noChangeArrowheads="1"/>
          </p:cNvSpPr>
          <p:nvPr/>
        </p:nvSpPr>
        <p:spPr bwMode="auto">
          <a:xfrm>
            <a:off x="2819400" y="4449763"/>
            <a:ext cx="12954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solidFill>
                  <a:schemeClr val="tx2"/>
                </a:solidFill>
              </a:rPr>
              <a:t>9744</a:t>
            </a:r>
          </a:p>
        </p:txBody>
      </p:sp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2819400" y="5821363"/>
            <a:ext cx="12954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solidFill>
                  <a:srgbClr val="3333FF"/>
                </a:solidFill>
              </a:rPr>
              <a:t>3305</a:t>
            </a:r>
          </a:p>
        </p:txBody>
      </p:sp>
      <p:sp>
        <p:nvSpPr>
          <p:cNvPr id="16394" name="Text Box 10"/>
          <p:cNvSpPr txBox="1">
            <a:spLocks noChangeArrowheads="1"/>
          </p:cNvSpPr>
          <p:nvPr/>
        </p:nvSpPr>
        <p:spPr bwMode="auto">
          <a:xfrm>
            <a:off x="2819400" y="5091113"/>
            <a:ext cx="15240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solidFill>
                  <a:schemeClr val="tx2"/>
                </a:solidFill>
              </a:rPr>
              <a:t>6439</a:t>
            </a:r>
          </a:p>
        </p:txBody>
      </p:sp>
      <p:sp>
        <p:nvSpPr>
          <p:cNvPr id="16395" name="Text Box 11"/>
          <p:cNvSpPr txBox="1">
            <a:spLocks noChangeArrowheads="1"/>
          </p:cNvSpPr>
          <p:nvPr/>
        </p:nvSpPr>
        <p:spPr bwMode="auto">
          <a:xfrm>
            <a:off x="2438400" y="4830763"/>
            <a:ext cx="5334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solidFill>
                  <a:schemeClr val="tx2"/>
                </a:solidFill>
              </a:rPr>
              <a:t>-</a:t>
            </a:r>
          </a:p>
        </p:txBody>
      </p:sp>
      <p:sp>
        <p:nvSpPr>
          <p:cNvPr id="16396" name="Line 12"/>
          <p:cNvSpPr>
            <a:spLocks noChangeShapeType="1"/>
          </p:cNvSpPr>
          <p:nvPr/>
        </p:nvSpPr>
        <p:spPr bwMode="auto">
          <a:xfrm>
            <a:off x="2895600" y="5791200"/>
            <a:ext cx="990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397" name="Text Box 13"/>
          <p:cNvSpPr txBox="1">
            <a:spLocks noChangeArrowheads="1"/>
          </p:cNvSpPr>
          <p:nvPr/>
        </p:nvSpPr>
        <p:spPr bwMode="auto">
          <a:xfrm>
            <a:off x="5410200" y="3352800"/>
            <a:ext cx="1295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solidFill>
                  <a:srgbClr val="3333FF"/>
                </a:solidFill>
              </a:rPr>
              <a:t>4000</a:t>
            </a:r>
          </a:p>
        </p:txBody>
      </p:sp>
      <p:sp>
        <p:nvSpPr>
          <p:cNvPr id="16398" name="Text Box 14"/>
          <p:cNvSpPr txBox="1">
            <a:spLocks noChangeArrowheads="1"/>
          </p:cNvSpPr>
          <p:nvPr/>
        </p:nvSpPr>
        <p:spPr bwMode="auto">
          <a:xfrm>
            <a:off x="5334000" y="2057400"/>
            <a:ext cx="1295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solidFill>
                  <a:srgbClr val="3333FF"/>
                </a:solidFill>
              </a:rPr>
              <a:t>7100</a:t>
            </a:r>
          </a:p>
        </p:txBody>
      </p:sp>
      <p:pic>
        <p:nvPicPr>
          <p:cNvPr id="16399" name="Picture 15" descr="bd13656_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724400"/>
            <a:ext cx="11430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400" name="Picture 16" descr="bd13656_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72400" y="5181600"/>
            <a:ext cx="13716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63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63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64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64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10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16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7" dur="1000"/>
                                        <p:tgtEl>
                                          <p:spTgt spid="16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2" dur="10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63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63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 animBg="1"/>
      <p:bldP spid="16389" grpId="0" animBg="1"/>
      <p:bldP spid="16390" grpId="0"/>
      <p:bldP spid="16391" grpId="0"/>
      <p:bldP spid="16392" grpId="0"/>
      <p:bldP spid="16393" grpId="0"/>
      <p:bldP spid="16394" grpId="0"/>
      <p:bldP spid="16395" grpId="0"/>
      <p:bldP spid="16396" grpId="0" animBg="1"/>
      <p:bldP spid="16397" grpId="0"/>
      <p:bldP spid="1639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5"/>
          <p:cNvSpPr txBox="1">
            <a:spLocks noChangeArrowheads="1"/>
          </p:cNvSpPr>
          <p:nvPr/>
        </p:nvSpPr>
        <p:spPr bwMode="auto">
          <a:xfrm>
            <a:off x="2819400" y="1000125"/>
            <a:ext cx="3276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>
                <a:solidFill>
                  <a:srgbClr val="3333FF"/>
                </a:solidFill>
              </a:rPr>
              <a:t>Luyện tập</a:t>
            </a:r>
          </a:p>
        </p:txBody>
      </p:sp>
      <p:sp>
        <p:nvSpPr>
          <p:cNvPr id="9219" name="Text Box 6"/>
          <p:cNvSpPr txBox="1">
            <a:spLocks noChangeArrowheads="1"/>
          </p:cNvSpPr>
          <p:nvPr/>
        </p:nvSpPr>
        <p:spPr bwMode="auto">
          <a:xfrm>
            <a:off x="923925" y="1595438"/>
            <a:ext cx="2362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/>
              <a:t>Tính nhẩm:</a:t>
            </a:r>
          </a:p>
        </p:txBody>
      </p:sp>
      <p:sp>
        <p:nvSpPr>
          <p:cNvPr id="9220" name="Text Box 7"/>
          <p:cNvSpPr txBox="1">
            <a:spLocks noChangeArrowheads="1"/>
          </p:cNvSpPr>
          <p:nvPr/>
        </p:nvSpPr>
        <p:spPr bwMode="auto">
          <a:xfrm>
            <a:off x="0" y="2057400"/>
            <a:ext cx="121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3333FF"/>
                </a:solidFill>
              </a:rPr>
              <a:t>Bài 2.</a:t>
            </a:r>
          </a:p>
        </p:txBody>
      </p:sp>
      <p:sp>
        <p:nvSpPr>
          <p:cNvPr id="9221" name="Text Box 8"/>
          <p:cNvSpPr txBox="1">
            <a:spLocks noChangeArrowheads="1"/>
          </p:cNvSpPr>
          <p:nvPr/>
        </p:nvSpPr>
        <p:spPr bwMode="auto">
          <a:xfrm>
            <a:off x="914400" y="2057400"/>
            <a:ext cx="3352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/>
              <a:t>Đặt tính rồi tính:</a:t>
            </a:r>
          </a:p>
        </p:txBody>
      </p:sp>
      <p:sp>
        <p:nvSpPr>
          <p:cNvPr id="9222" name="Text Box 9"/>
          <p:cNvSpPr txBox="1">
            <a:spLocks noChangeArrowheads="1"/>
          </p:cNvSpPr>
          <p:nvPr/>
        </p:nvSpPr>
        <p:spPr bwMode="auto">
          <a:xfrm>
            <a:off x="0" y="1600200"/>
            <a:ext cx="121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3333FF"/>
                </a:solidFill>
              </a:rPr>
              <a:t>Bài 1.</a:t>
            </a:r>
          </a:p>
        </p:txBody>
      </p:sp>
      <p:sp>
        <p:nvSpPr>
          <p:cNvPr id="9223" name="Text Box 10"/>
          <p:cNvSpPr txBox="1">
            <a:spLocks noChangeArrowheads="1"/>
          </p:cNvSpPr>
          <p:nvPr/>
        </p:nvSpPr>
        <p:spPr bwMode="auto">
          <a:xfrm>
            <a:off x="0" y="2514600"/>
            <a:ext cx="121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3333FF"/>
                </a:solidFill>
              </a:rPr>
              <a:t>Bài 3.</a:t>
            </a:r>
          </a:p>
        </p:txBody>
      </p:sp>
      <p:sp>
        <p:nvSpPr>
          <p:cNvPr id="9224" name="Text Box 11"/>
          <p:cNvSpPr txBox="1">
            <a:spLocks noChangeArrowheads="1"/>
          </p:cNvSpPr>
          <p:nvPr/>
        </p:nvSpPr>
        <p:spPr bwMode="auto">
          <a:xfrm>
            <a:off x="914400" y="2514600"/>
            <a:ext cx="82296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/>
              <a:t>Một quầy bán thực phẩm có 3650 kg cá, buổi sáng bán được 1800kg cá, buổi chiều bán được 1150kg cá. Hỏi quầy đó còn bao nhiêu ki – lô – gam cá ? ( Giải bài toán bằng hai cách 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306</TotalTime>
  <Words>553</Words>
  <Application>Microsoft PowerPoint</Application>
  <PresentationFormat>On-screen Show (4:3)</PresentationFormat>
  <Paragraphs>139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CSTeam</cp:lastModifiedBy>
  <cp:revision>47</cp:revision>
  <cp:lastPrinted>1601-01-01T00:00:00Z</cp:lastPrinted>
  <dcterms:created xsi:type="dcterms:W3CDTF">1601-01-01T00:00:00Z</dcterms:created>
  <dcterms:modified xsi:type="dcterms:W3CDTF">2016-06-29T10:30:07Z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