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EEE91F"/>
    <a:srgbClr val="FF9933"/>
    <a:srgbClr val="51B0B7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CB0C7-0C6C-4238-AB05-91DF6A06BC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1EFC0-7E55-417C-8C35-59260BAB87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9206BA-75B6-46B2-BFCB-257BF6D9D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4DC3A-F8DD-469B-A154-F6FF7BDE36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C3696-EA03-49E4-B38A-B9E1671F17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56DAA-96FE-438F-A41B-28F1923D06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995CF5-28DB-44B0-8FF0-3BF18EA1B4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E616C7-14AE-4939-ADA2-7082D8BD0B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15E848-0E89-4B36-8520-91D2CE65A6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27188-9B4F-4031-88B5-6482566AA8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871FC-9DE5-47C7-8D20-77EEE72360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94E43B-E1C2-4930-9350-54CA042C98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FF283F65-7501-4284-A1AF-3A702BA9F3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.wav"/><Relationship Id="rId6" Type="http://schemas.openxmlformats.org/officeDocument/2006/relationships/image" Target="../media/image1.jpeg"/><Relationship Id="rId11" Type="http://schemas.openxmlformats.org/officeDocument/2006/relationships/image" Target="../media/image7.gif"/><Relationship Id="rId5" Type="http://schemas.openxmlformats.org/officeDocument/2006/relationships/audio" Target="../media/audio4.wav"/><Relationship Id="rId10" Type="http://schemas.openxmlformats.org/officeDocument/2006/relationships/image" Target="../media/image6.gif"/><Relationship Id="rId4" Type="http://schemas.openxmlformats.org/officeDocument/2006/relationships/audio" Target="../media/audio3.wav"/><Relationship Id="rId9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1" descr="White marble"/>
          <p:cNvSpPr>
            <a:spLocks noChangeArrowheads="1" noChangeShapeType="1" noTextEdit="1"/>
          </p:cNvSpPr>
          <p:nvPr/>
        </p:nvSpPr>
        <p:spPr bwMode="auto">
          <a:xfrm>
            <a:off x="3200400" y="1066800"/>
            <a:ext cx="35052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Luyện tập chung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85800" y="23622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Bài tập 1:</a:t>
            </a:r>
            <a:r>
              <a:rPr lang="en-US" sz="2800" b="1">
                <a:latin typeface="Arial" charset="0"/>
              </a:rPr>
              <a:t> Tính nhẩm :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0" y="2971800"/>
            <a:ext cx="17526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9 x 5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3 x 8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6 x 4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 x 8 =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828800" y="2971800"/>
            <a:ext cx="19050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63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40 : 5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45 : 9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81 : 9 =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581400" y="2971800"/>
            <a:ext cx="18288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 x 8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5 x 5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7 x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9 x 9 =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410200" y="2971800"/>
            <a:ext cx="16002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5 x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7 x 5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35 : 5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35 : 7 =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162800" y="2971800"/>
            <a:ext cx="15240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 x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7 x 8 =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56 : 8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56 : 7 =</a:t>
            </a:r>
          </a:p>
        </p:txBody>
      </p:sp>
      <p:sp>
        <p:nvSpPr>
          <p:cNvPr id="3081" name="Text Box 21"/>
          <p:cNvSpPr txBox="1">
            <a:spLocks noChangeArrowheads="1"/>
          </p:cNvSpPr>
          <p:nvPr/>
        </p:nvSpPr>
        <p:spPr bwMode="auto">
          <a:xfrm>
            <a:off x="1524000" y="3124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066800" y="4267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24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066800" y="4876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16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1066800" y="2971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45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0668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24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3063875" y="29718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Arial" charset="0"/>
              </a:rPr>
              <a:t>9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063875" y="3581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3063875" y="4267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5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3048000" y="4876800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Arial" charset="0"/>
              </a:rPr>
              <a:t>9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4724400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64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47244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25</a:t>
            </a:r>
          </a:p>
        </p:txBody>
      </p:sp>
      <p:sp>
        <p:nvSpPr>
          <p:cNvPr id="3092" name="Text Box 56"/>
          <p:cNvSpPr txBox="1">
            <a:spLocks noChangeArrowheads="1"/>
          </p:cNvSpPr>
          <p:nvPr/>
        </p:nvSpPr>
        <p:spPr bwMode="auto">
          <a:xfrm>
            <a:off x="4800600" y="4267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4724400" y="42672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49</a:t>
            </a: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724400" y="4876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81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6477000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35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64770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35</a:t>
            </a:r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6705600" y="4267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7</a:t>
            </a: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6705600" y="4876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5</a:t>
            </a: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8305800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56</a:t>
            </a:r>
          </a:p>
        </p:txBody>
      </p:sp>
      <p:sp>
        <p:nvSpPr>
          <p:cNvPr id="2179" name="Text Box 131"/>
          <p:cNvSpPr txBox="1">
            <a:spLocks noChangeArrowheads="1"/>
          </p:cNvSpPr>
          <p:nvPr/>
        </p:nvSpPr>
        <p:spPr bwMode="auto">
          <a:xfrm>
            <a:off x="83058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56</a:t>
            </a:r>
          </a:p>
        </p:txBody>
      </p:sp>
      <p:sp>
        <p:nvSpPr>
          <p:cNvPr id="2180" name="Text Box 132"/>
          <p:cNvSpPr txBox="1">
            <a:spLocks noChangeArrowheads="1"/>
          </p:cNvSpPr>
          <p:nvPr/>
        </p:nvSpPr>
        <p:spPr bwMode="auto">
          <a:xfrm>
            <a:off x="8458200" y="4267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7</a:t>
            </a:r>
          </a:p>
        </p:txBody>
      </p:sp>
      <p:sp>
        <p:nvSpPr>
          <p:cNvPr id="2181" name="Text Box 133"/>
          <p:cNvSpPr txBox="1">
            <a:spLocks noChangeArrowheads="1"/>
          </p:cNvSpPr>
          <p:nvPr/>
        </p:nvSpPr>
        <p:spPr bwMode="auto">
          <a:xfrm>
            <a:off x="8458200" y="4876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/>
      <p:bldP spid="2063" grpId="0"/>
      <p:bldP spid="2064" grpId="0"/>
      <p:bldP spid="2065" grpId="0"/>
      <p:bldP spid="2066" grpId="0"/>
      <p:bldP spid="2068" grpId="0"/>
      <p:bldP spid="2072" grpId="0"/>
      <p:bldP spid="2073" grpId="0"/>
      <p:bldP spid="2074" grpId="0"/>
      <p:bldP spid="2075" grpId="0"/>
      <p:bldP spid="2076" grpId="0"/>
      <p:bldP spid="2077" grpId="0"/>
      <p:bldP spid="2078" grpId="0"/>
      <p:bldP spid="2101" grpId="0"/>
      <p:bldP spid="2102" grpId="0"/>
      <p:bldP spid="2103" grpId="0"/>
      <p:bldP spid="2105" grpId="0"/>
      <p:bldP spid="2106" grpId="0"/>
      <p:bldP spid="2107" grpId="0"/>
      <p:bldP spid="2108" grpId="0"/>
      <p:bldP spid="2109" grpId="0"/>
      <p:bldP spid="2140" grpId="0"/>
      <p:bldP spid="2141" grpId="0"/>
      <p:bldP spid="2179" grpId="0"/>
      <p:bldP spid="2180" grpId="0"/>
      <p:bldP spid="21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3200400" y="1066800"/>
            <a:ext cx="35052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Luyện tập chung </a:t>
            </a:r>
          </a:p>
        </p:txBody>
      </p: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685800" y="23622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Bài tập 2: </a:t>
            </a:r>
            <a:r>
              <a:rPr lang="en-US" sz="2800" b="1">
                <a:latin typeface="Arial" charset="0"/>
              </a:rPr>
              <a:t>Tính :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09600" y="28956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a)    47</a:t>
            </a:r>
          </a:p>
        </p:txBody>
      </p:sp>
      <p:sp>
        <p:nvSpPr>
          <p:cNvPr id="4101" name="Text Box 15"/>
          <p:cNvSpPr txBox="1">
            <a:spLocks noChangeArrowheads="1"/>
          </p:cNvSpPr>
          <p:nvPr/>
        </p:nvSpPr>
        <p:spPr bwMode="auto">
          <a:xfrm>
            <a:off x="1393825" y="3573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</a:t>
            </a:r>
          </a:p>
        </p:txBody>
      </p:sp>
      <p:sp>
        <p:nvSpPr>
          <p:cNvPr id="4102" name="Text Box 16"/>
          <p:cNvSpPr txBox="1">
            <a:spLocks noChangeArrowheads="1"/>
          </p:cNvSpPr>
          <p:nvPr/>
        </p:nvSpPr>
        <p:spPr bwMode="auto">
          <a:xfrm>
            <a:off x="1165225" y="3802063"/>
            <a:ext cx="18415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447800" y="3352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  5</a:t>
            </a: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1317625" y="4030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1295400" y="3810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1295400" y="3200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895600" y="2895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281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3048000" y="3352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</a:t>
            </a:r>
            <a:r>
              <a:rPr lang="en-US" sz="2800" b="1">
                <a:latin typeface="Arial" charset="0"/>
              </a:rPr>
              <a:t>3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 flipV="1">
            <a:off x="2743200" y="3810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2743200" y="3200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648200" y="28194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108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5029200" y="3276600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8</a:t>
            </a:r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>
            <a:off x="4495800" y="3733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4495800" y="3124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1143000" y="38100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235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2743200" y="3810000"/>
            <a:ext cx="91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843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4419600" y="3733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864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762000" y="4724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b)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1600200" y="4800600"/>
            <a:ext cx="76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872</a:t>
            </a:r>
          </a:p>
        </p:txBody>
      </p:sp>
      <p:sp>
        <p:nvSpPr>
          <p:cNvPr id="6201" name="Line 57"/>
          <p:cNvSpPr>
            <a:spLocks noChangeShapeType="1"/>
          </p:cNvSpPr>
          <p:nvPr/>
        </p:nvSpPr>
        <p:spPr bwMode="auto">
          <a:xfrm flipH="1">
            <a:off x="2362200" y="4800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2" name="Line 58"/>
          <p:cNvSpPr>
            <a:spLocks noChangeShapeType="1"/>
          </p:cNvSpPr>
          <p:nvPr/>
        </p:nvSpPr>
        <p:spPr bwMode="auto">
          <a:xfrm>
            <a:off x="23622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2438400" y="4800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2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3886200" y="47244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261 </a:t>
            </a:r>
          </a:p>
        </p:txBody>
      </p:sp>
      <p:sp>
        <p:nvSpPr>
          <p:cNvPr id="6214" name="Line 70"/>
          <p:cNvSpPr>
            <a:spLocks noChangeShapeType="1"/>
          </p:cNvSpPr>
          <p:nvPr/>
        </p:nvSpPr>
        <p:spPr bwMode="auto">
          <a:xfrm>
            <a:off x="46482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15" name="Line 71"/>
          <p:cNvSpPr>
            <a:spLocks noChangeShapeType="1"/>
          </p:cNvSpPr>
          <p:nvPr/>
        </p:nvSpPr>
        <p:spPr bwMode="auto">
          <a:xfrm>
            <a:off x="4648200" y="5181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4724400" y="4724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3</a:t>
            </a:r>
          </a:p>
        </p:txBody>
      </p:sp>
      <p:sp>
        <p:nvSpPr>
          <p:cNvPr id="4127" name="Text Box 84"/>
          <p:cNvSpPr txBox="1">
            <a:spLocks noChangeArrowheads="1"/>
          </p:cNvSpPr>
          <p:nvPr/>
        </p:nvSpPr>
        <p:spPr bwMode="auto">
          <a:xfrm>
            <a:off x="51054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230" name="Text Box 86"/>
          <p:cNvSpPr txBox="1">
            <a:spLocks noChangeArrowheads="1"/>
          </p:cNvSpPr>
          <p:nvPr/>
        </p:nvSpPr>
        <p:spPr bwMode="auto">
          <a:xfrm>
            <a:off x="6248400" y="47244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945</a:t>
            </a:r>
          </a:p>
        </p:txBody>
      </p:sp>
      <p:sp>
        <p:nvSpPr>
          <p:cNvPr id="6232" name="Line 88"/>
          <p:cNvSpPr>
            <a:spLocks noChangeShapeType="1"/>
          </p:cNvSpPr>
          <p:nvPr/>
        </p:nvSpPr>
        <p:spPr bwMode="auto">
          <a:xfrm>
            <a:off x="7010400" y="4724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36" name="Line 92"/>
          <p:cNvSpPr>
            <a:spLocks noChangeShapeType="1"/>
          </p:cNvSpPr>
          <p:nvPr/>
        </p:nvSpPr>
        <p:spPr bwMode="auto">
          <a:xfrm>
            <a:off x="7010400" y="5181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5" name="Text Box 101"/>
          <p:cNvSpPr txBox="1">
            <a:spLocks noChangeArrowheads="1"/>
          </p:cNvSpPr>
          <p:nvPr/>
        </p:nvSpPr>
        <p:spPr bwMode="auto">
          <a:xfrm>
            <a:off x="7010400" y="47244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5</a:t>
            </a:r>
          </a:p>
        </p:txBody>
      </p:sp>
      <p:sp>
        <p:nvSpPr>
          <p:cNvPr id="6246" name="Text Box 102"/>
          <p:cNvSpPr txBox="1">
            <a:spLocks noChangeArrowheads="1"/>
          </p:cNvSpPr>
          <p:nvPr/>
        </p:nvSpPr>
        <p:spPr bwMode="auto">
          <a:xfrm>
            <a:off x="2362200" y="52578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6252" name="Text Box 108"/>
          <p:cNvSpPr txBox="1">
            <a:spLocks noChangeArrowheads="1"/>
          </p:cNvSpPr>
          <p:nvPr/>
        </p:nvSpPr>
        <p:spPr bwMode="auto">
          <a:xfrm>
            <a:off x="1447800" y="5181600"/>
            <a:ext cx="45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0</a:t>
            </a:r>
          </a:p>
        </p:txBody>
      </p:sp>
      <p:sp>
        <p:nvSpPr>
          <p:cNvPr id="4134" name="Text Box 126"/>
          <p:cNvSpPr txBox="1">
            <a:spLocks noChangeArrowheads="1"/>
          </p:cNvSpPr>
          <p:nvPr/>
        </p:nvSpPr>
        <p:spPr bwMode="auto">
          <a:xfrm>
            <a:off x="1524000" y="609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1752600" y="5181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7</a:t>
            </a:r>
          </a:p>
        </p:txBody>
      </p:sp>
      <p:sp>
        <p:nvSpPr>
          <p:cNvPr id="6272" name="Text Box 128"/>
          <p:cNvSpPr txBox="1">
            <a:spLocks noChangeArrowheads="1"/>
          </p:cNvSpPr>
          <p:nvPr/>
        </p:nvSpPr>
        <p:spPr bwMode="auto">
          <a:xfrm>
            <a:off x="2590800" y="5257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sp>
        <p:nvSpPr>
          <p:cNvPr id="6273" name="Text Box 129"/>
          <p:cNvSpPr txBox="1">
            <a:spLocks noChangeArrowheads="1"/>
          </p:cNvSpPr>
          <p:nvPr/>
        </p:nvSpPr>
        <p:spPr bwMode="auto">
          <a:xfrm>
            <a:off x="1752600" y="5486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6281" name="Text Box 137"/>
          <p:cNvSpPr txBox="1">
            <a:spLocks noChangeArrowheads="1"/>
          </p:cNvSpPr>
          <p:nvPr/>
        </p:nvSpPr>
        <p:spPr bwMode="auto">
          <a:xfrm>
            <a:off x="1981200" y="548640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6282" name="Text Box 138"/>
          <p:cNvSpPr txBox="1">
            <a:spLocks noChangeArrowheads="1"/>
          </p:cNvSpPr>
          <p:nvPr/>
        </p:nvSpPr>
        <p:spPr bwMode="auto">
          <a:xfrm>
            <a:off x="2819400" y="5257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6</a:t>
            </a:r>
          </a:p>
        </p:txBody>
      </p:sp>
      <p:sp>
        <p:nvSpPr>
          <p:cNvPr id="6283" name="Text Box 139"/>
          <p:cNvSpPr txBox="1">
            <a:spLocks noChangeArrowheads="1"/>
          </p:cNvSpPr>
          <p:nvPr/>
        </p:nvSpPr>
        <p:spPr bwMode="auto">
          <a:xfrm>
            <a:off x="1981200" y="5867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0</a:t>
            </a:r>
          </a:p>
        </p:txBody>
      </p:sp>
      <p:sp>
        <p:nvSpPr>
          <p:cNvPr id="6284" name="Text Box 140"/>
          <p:cNvSpPr txBox="1">
            <a:spLocks noChangeArrowheads="1"/>
          </p:cNvSpPr>
          <p:nvPr/>
        </p:nvSpPr>
        <p:spPr bwMode="auto">
          <a:xfrm>
            <a:off x="4724400" y="51816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6285" name="Text Box 141"/>
          <p:cNvSpPr txBox="1">
            <a:spLocks noChangeArrowheads="1"/>
          </p:cNvSpPr>
          <p:nvPr/>
        </p:nvSpPr>
        <p:spPr bwMode="auto">
          <a:xfrm>
            <a:off x="4038600" y="5181600"/>
            <a:ext cx="32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6286" name="Text Box 142"/>
          <p:cNvSpPr txBox="1">
            <a:spLocks noChangeArrowheads="1"/>
          </p:cNvSpPr>
          <p:nvPr/>
        </p:nvSpPr>
        <p:spPr bwMode="auto">
          <a:xfrm>
            <a:off x="4267200" y="51816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4953000" y="51816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7</a:t>
            </a:r>
          </a:p>
        </p:txBody>
      </p:sp>
      <p:sp>
        <p:nvSpPr>
          <p:cNvPr id="6288" name="Text Box 144"/>
          <p:cNvSpPr txBox="1">
            <a:spLocks noChangeArrowheads="1"/>
          </p:cNvSpPr>
          <p:nvPr/>
        </p:nvSpPr>
        <p:spPr bwMode="auto">
          <a:xfrm>
            <a:off x="4267200" y="56388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0</a:t>
            </a:r>
          </a:p>
        </p:txBody>
      </p:sp>
      <p:sp>
        <p:nvSpPr>
          <p:cNvPr id="6290" name="Rectangle 146"/>
          <p:cNvSpPr>
            <a:spLocks noChangeArrowheads="1"/>
          </p:cNvSpPr>
          <p:nvPr/>
        </p:nvSpPr>
        <p:spPr bwMode="auto">
          <a:xfrm>
            <a:off x="7010400" y="5181600"/>
            <a:ext cx="22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1</a:t>
            </a:r>
          </a:p>
        </p:txBody>
      </p:sp>
      <p:sp>
        <p:nvSpPr>
          <p:cNvPr id="6291" name="Text Box 147"/>
          <p:cNvSpPr txBox="1">
            <a:spLocks noChangeArrowheads="1"/>
          </p:cNvSpPr>
          <p:nvPr/>
        </p:nvSpPr>
        <p:spPr bwMode="auto">
          <a:xfrm>
            <a:off x="6172200" y="5105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6292" name="Text Box 148"/>
          <p:cNvSpPr txBox="1">
            <a:spLocks noChangeArrowheads="1"/>
          </p:cNvSpPr>
          <p:nvPr/>
        </p:nvSpPr>
        <p:spPr bwMode="auto">
          <a:xfrm>
            <a:off x="6400800" y="5105400"/>
            <a:ext cx="24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6293" name="Text Box 149"/>
          <p:cNvSpPr txBox="1">
            <a:spLocks noChangeArrowheads="1"/>
          </p:cNvSpPr>
          <p:nvPr/>
        </p:nvSpPr>
        <p:spPr bwMode="auto">
          <a:xfrm>
            <a:off x="7239000" y="5181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6294" name="Text Box 150"/>
          <p:cNvSpPr txBox="1">
            <a:spLocks noChangeArrowheads="1"/>
          </p:cNvSpPr>
          <p:nvPr/>
        </p:nvSpPr>
        <p:spPr bwMode="auto">
          <a:xfrm>
            <a:off x="6400800" y="5486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6295" name="Text Box 151"/>
          <p:cNvSpPr txBox="1">
            <a:spLocks noChangeArrowheads="1"/>
          </p:cNvSpPr>
          <p:nvPr/>
        </p:nvSpPr>
        <p:spPr bwMode="auto">
          <a:xfrm>
            <a:off x="6629400" y="5486400"/>
            <a:ext cx="24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5</a:t>
            </a:r>
          </a:p>
        </p:txBody>
      </p:sp>
      <p:sp>
        <p:nvSpPr>
          <p:cNvPr id="6296" name="Text Box 152"/>
          <p:cNvSpPr txBox="1">
            <a:spLocks noChangeArrowheads="1"/>
          </p:cNvSpPr>
          <p:nvPr/>
        </p:nvSpPr>
        <p:spPr bwMode="auto">
          <a:xfrm>
            <a:off x="7467600" y="5181600"/>
            <a:ext cx="600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9</a:t>
            </a:r>
          </a:p>
        </p:txBody>
      </p:sp>
      <p:sp>
        <p:nvSpPr>
          <p:cNvPr id="6305" name="Text Box 161"/>
          <p:cNvSpPr txBox="1">
            <a:spLocks noChangeArrowheads="1"/>
          </p:cNvSpPr>
          <p:nvPr/>
        </p:nvSpPr>
        <p:spPr bwMode="auto">
          <a:xfrm>
            <a:off x="6629400" y="5867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0</a:t>
            </a:r>
          </a:p>
        </p:txBody>
      </p:sp>
      <p:sp>
        <p:nvSpPr>
          <p:cNvPr id="4154" name="Text Box 169"/>
          <p:cNvSpPr txBox="1">
            <a:spLocks noChangeArrowheads="1"/>
          </p:cNvSpPr>
          <p:nvPr/>
        </p:nvSpPr>
        <p:spPr bwMode="auto">
          <a:xfrm>
            <a:off x="6629400" y="5943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6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6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6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6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6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6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6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63" grpId="0"/>
      <p:bldP spid="6169" grpId="0" animBg="1"/>
      <p:bldP spid="6171" grpId="0"/>
      <p:bldP spid="6178" grpId="0"/>
      <p:bldP spid="6179" grpId="0"/>
      <p:bldP spid="6183" grpId="0" animBg="1"/>
      <p:bldP spid="6184" grpId="0"/>
      <p:bldP spid="6185" grpId="0"/>
      <p:bldP spid="6186" grpId="0"/>
      <p:bldP spid="6187" grpId="0" animBg="1"/>
      <p:bldP spid="6188" grpId="0"/>
      <p:bldP spid="6189" grpId="0"/>
      <p:bldP spid="6190" grpId="0"/>
      <p:bldP spid="6191" grpId="0"/>
      <p:bldP spid="6192" grpId="0"/>
      <p:bldP spid="6193" grpId="0"/>
      <p:bldP spid="6201" grpId="0" animBg="1"/>
      <p:bldP spid="6202" grpId="0" animBg="1"/>
      <p:bldP spid="6203" grpId="0"/>
      <p:bldP spid="6204" grpId="0"/>
      <p:bldP spid="6214" grpId="0" animBg="1"/>
      <p:bldP spid="6215" grpId="0" animBg="1"/>
      <p:bldP spid="6221" grpId="0"/>
      <p:bldP spid="6230" grpId="0"/>
      <p:bldP spid="6232" grpId="0" animBg="1"/>
      <p:bldP spid="6236" grpId="0" animBg="1"/>
      <p:bldP spid="6245" grpId="0"/>
      <p:bldP spid="6246" grpId="0"/>
      <p:bldP spid="6252" grpId="0"/>
      <p:bldP spid="6272" grpId="0"/>
      <p:bldP spid="6281" grpId="0"/>
      <p:bldP spid="6282" grpId="0"/>
      <p:bldP spid="6284" grpId="0"/>
      <p:bldP spid="6288" grpId="0"/>
      <p:bldP spid="6290" grpId="0"/>
      <p:bldP spid="6291" grpId="0"/>
      <p:bldP spid="6292" grpId="0"/>
      <p:bldP spid="6294" grpId="0"/>
      <p:bldP spid="6295" grpId="0"/>
      <p:bldP spid="6296" grpId="0"/>
      <p:bldP spid="63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3200400" y="1066800"/>
            <a:ext cx="35052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Luyện tập chung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23622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Bài 3 : </a:t>
            </a:r>
            <a:r>
              <a:rPr lang="en-US" sz="2800" b="1">
                <a:latin typeface="Arial" charset="0"/>
              </a:rPr>
              <a:t>Tính chu vi của một vườn cây ăn quả hình chữ nhật có chiều dài là 100m, chiều rộng là 60m.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276600" y="33528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3300"/>
                </a:solidFill>
                <a:latin typeface="Arial" charset="0"/>
              </a:rPr>
              <a:t>Bài giải: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295400" y="3886200"/>
            <a:ext cx="60198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Chu vi mảnh vườn hình chữ nhật là: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     (100 + 60) x 2 = 320 (m)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                  </a:t>
            </a:r>
            <a:r>
              <a:rPr lang="en-US" sz="2800" b="1" i="1" u="sng">
                <a:latin typeface="Arial" charset="0"/>
              </a:rPr>
              <a:t>Đáp số:</a:t>
            </a:r>
            <a:r>
              <a:rPr lang="en-US" sz="2800" b="1" i="1">
                <a:latin typeface="Arial" charset="0"/>
              </a:rPr>
              <a:t> </a:t>
            </a:r>
            <a:r>
              <a:rPr lang="en-US" sz="2800" b="1">
                <a:latin typeface="Arial" charset="0"/>
              </a:rPr>
              <a:t>320m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3200400" y="1066800"/>
            <a:ext cx="35052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Luyện tập chung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28600" y="25146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Bài tập 4:</a:t>
            </a:r>
            <a:r>
              <a:rPr lang="en-US" sz="2800" b="1">
                <a:latin typeface="Arial" charset="0"/>
              </a:rPr>
              <a:t> Một cuộn vải dài 81m, đã bán được       cuộn vải. Hỏi cuộn vải còn lại bao nhiêu mét ?</a:t>
            </a: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>
            <p:ph/>
          </p:nvPr>
        </p:nvGraphicFramePr>
        <p:xfrm>
          <a:off x="7543800" y="2362200"/>
          <a:ext cx="469900" cy="914400"/>
        </p:xfrm>
        <a:graphic>
          <a:graphicData uri="http://schemas.openxmlformats.org/presentationml/2006/ole">
            <p:oleObj spid="_x0000_s1026" name="Equation" r:id="rId4" imgW="139639" imgH="393529" progId="Equation.3">
              <p:embed/>
            </p:oleObj>
          </a:graphicData>
        </a:graphic>
      </p:graphicFrame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457200" y="48006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457200" y="47244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 flipH="1">
            <a:off x="1447800" y="472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2514600" y="4724400"/>
            <a:ext cx="0" cy="1524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flipH="1">
            <a:off x="3581400" y="47244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0" name="AutoShape 24"/>
          <p:cNvSpPr>
            <a:spLocks/>
          </p:cNvSpPr>
          <p:nvPr/>
        </p:nvSpPr>
        <p:spPr bwMode="auto">
          <a:xfrm rot="5400000">
            <a:off x="1943100" y="3009900"/>
            <a:ext cx="152400" cy="3124200"/>
          </a:xfrm>
          <a:prstGeom prst="leftBracket">
            <a:avLst>
              <a:gd name="adj" fmla="val 170833"/>
            </a:avLst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1600200" y="3962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81m</a:t>
            </a:r>
          </a:p>
        </p:txBody>
      </p:sp>
      <p:sp>
        <p:nvSpPr>
          <p:cNvPr id="9242" name="AutoShape 26"/>
          <p:cNvSpPr>
            <a:spLocks/>
          </p:cNvSpPr>
          <p:nvPr/>
        </p:nvSpPr>
        <p:spPr bwMode="auto">
          <a:xfrm rot="5400000">
            <a:off x="914400" y="4495800"/>
            <a:ext cx="76200" cy="990600"/>
          </a:xfrm>
          <a:prstGeom prst="rightBracket">
            <a:avLst>
              <a:gd name="adj" fmla="val 108333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228600" y="5105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đã bán</a:t>
            </a:r>
          </a:p>
        </p:txBody>
      </p:sp>
      <p:sp>
        <p:nvSpPr>
          <p:cNvPr id="9251" name="AutoShape 35"/>
          <p:cNvSpPr>
            <a:spLocks/>
          </p:cNvSpPr>
          <p:nvPr/>
        </p:nvSpPr>
        <p:spPr bwMode="auto">
          <a:xfrm rot="5400000">
            <a:off x="2400300" y="3848100"/>
            <a:ext cx="228600" cy="2133600"/>
          </a:xfrm>
          <a:prstGeom prst="rightBracket">
            <a:avLst>
              <a:gd name="adj" fmla="val 77778"/>
            </a:avLst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2209800" y="51054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còn ?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152400" y="35814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33CC"/>
                </a:solidFill>
                <a:latin typeface="Arial" charset="0"/>
              </a:rPr>
              <a:t>Tóm tắt: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5562600" y="36576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Bài giải: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4572000" y="41148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Số mét vải đã bán là :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4267200" y="4572000"/>
            <a:ext cx="464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</a:t>
            </a:r>
            <a:r>
              <a:rPr lang="en-US" sz="2800" b="1">
                <a:latin typeface="Arial" charset="0"/>
              </a:rPr>
              <a:t>81 : 3 = 27 (m)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4572000" y="50292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Số mét vải còn lại là :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4953000" y="5486400"/>
            <a:ext cx="3124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</a:t>
            </a:r>
            <a:r>
              <a:rPr lang="en-US" sz="2800" b="1">
                <a:latin typeface="Arial" charset="0"/>
              </a:rPr>
              <a:t>81 – 27 = 54 (m)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4572000" y="59436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 </a:t>
            </a:r>
            <a:r>
              <a:rPr lang="en-US" sz="2800" b="1" i="1" u="sng">
                <a:latin typeface="Arial" charset="0"/>
              </a:rPr>
              <a:t>Đáp số :</a:t>
            </a:r>
            <a:r>
              <a:rPr lang="en-US" sz="2800" b="1">
                <a:latin typeface="Arial" charset="0"/>
              </a:rPr>
              <a:t>  54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33" grpId="0" animBg="1"/>
      <p:bldP spid="9234" grpId="0" animBg="1"/>
      <p:bldP spid="9235" grpId="0" animBg="1"/>
      <p:bldP spid="9237" grpId="0" animBg="1"/>
      <p:bldP spid="9238" grpId="0" animBg="1"/>
      <p:bldP spid="9240" grpId="0" animBg="1"/>
      <p:bldP spid="9241" grpId="0"/>
      <p:bldP spid="9242" grpId="0" animBg="1"/>
      <p:bldP spid="9243" grpId="0"/>
      <p:bldP spid="9251" grpId="0" animBg="1"/>
      <p:bldP spid="9252" grpId="0"/>
      <p:bldP spid="9253" grpId="0"/>
      <p:bldP spid="9254" grpId="0"/>
      <p:bldP spid="9255" grpId="0"/>
      <p:bldP spid="9256" grpId="0"/>
      <p:bldP spid="9257" grpId="0"/>
      <p:bldP spid="9258" grpId="0"/>
      <p:bldP spid="92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3505200" cy="685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blipFill dpi="0" rotWithShape="0">
                  <a:blip r:embed="rId6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Luyện tập chung </a:t>
            </a:r>
          </a:p>
        </p:txBody>
      </p:sp>
      <p:sp>
        <p:nvSpPr>
          <p:cNvPr id="12296" name="WordArt 8"/>
          <p:cNvSpPr>
            <a:spLocks noChangeArrowheads="1" noChangeShapeType="1" noTextEdit="1"/>
          </p:cNvSpPr>
          <p:nvPr/>
        </p:nvSpPr>
        <p:spPr bwMode="auto">
          <a:xfrm>
            <a:off x="2514600" y="2057400"/>
            <a:ext cx="46386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8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 : AI NHANH HƠN ?</a:t>
            </a:r>
            <a:endParaRPr lang="en-US" sz="28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431800" y="533400"/>
            <a:ext cx="8321675" cy="63246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6149" name="Rectangle 11"/>
          <p:cNvSpPr>
            <a:spLocks noChangeArrowheads="1"/>
          </p:cNvSpPr>
          <p:nvPr/>
        </p:nvSpPr>
        <p:spPr bwMode="auto">
          <a:xfrm>
            <a:off x="685800" y="2971800"/>
            <a:ext cx="8020050" cy="28194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12306" name="Picture 18" descr="14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8200" y="762000"/>
            <a:ext cx="12827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8" descr="14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62800" y="762000"/>
            <a:ext cx="12827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33400" y="24384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2800" b="1" i="1">
                <a:latin typeface="Arial" charset="0"/>
              </a:rPr>
              <a:t>   </a:t>
            </a:r>
            <a:r>
              <a:rPr lang="en-US" sz="2800" b="1">
                <a:solidFill>
                  <a:srgbClr val="FF0000"/>
                </a:solidFill>
              </a:rPr>
              <a:t>Hãy khoanh vào chữ đặt trước câu trả lời đúng:</a:t>
            </a:r>
          </a:p>
        </p:txBody>
      </p:sp>
      <p:pic>
        <p:nvPicPr>
          <p:cNvPr id="12307" name="j0211374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8"/>
          <a:srcRect/>
          <a:stretch>
            <a:fillRect/>
          </a:stretch>
        </p:blipFill>
        <p:spPr>
          <a:xfrm>
            <a:off x="6477000" y="6248400"/>
            <a:ext cx="304800" cy="304800"/>
          </a:xfrm>
        </p:spPr>
      </p:pic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066800" y="304800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Chu vi hình chữ nhật bằng: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295400" y="3581400"/>
            <a:ext cx="5867400" cy="519113"/>
            <a:chOff x="996" y="1689"/>
            <a:chExt cx="2124" cy="318"/>
          </a:xfrm>
        </p:grpSpPr>
        <p:pic>
          <p:nvPicPr>
            <p:cNvPr id="6173" name="Picture 25" descr="a_md_wht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996" y="1764"/>
              <a:ext cx="240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74" name="Text Box 26"/>
            <p:cNvSpPr txBox="1">
              <a:spLocks noChangeArrowheads="1"/>
            </p:cNvSpPr>
            <p:nvPr/>
          </p:nvSpPr>
          <p:spPr bwMode="auto">
            <a:xfrm>
              <a:off x="1200" y="1689"/>
              <a:ext cx="1920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just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Dài cộng rộng nhân với 2. </a:t>
              </a:r>
            </a:p>
          </p:txBody>
        </p:sp>
      </p:grpSp>
      <p:sp>
        <p:nvSpPr>
          <p:cNvPr id="12322" name="Oval 34"/>
          <p:cNvSpPr>
            <a:spLocks noChangeArrowheads="1"/>
          </p:cNvSpPr>
          <p:nvPr/>
        </p:nvSpPr>
        <p:spPr bwMode="auto">
          <a:xfrm>
            <a:off x="1143000" y="4267200"/>
            <a:ext cx="609600" cy="609600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219200" y="4191000"/>
            <a:ext cx="7010400" cy="1066800"/>
            <a:chOff x="984" y="2035"/>
            <a:chExt cx="3768" cy="672"/>
          </a:xfrm>
        </p:grpSpPr>
        <p:pic>
          <p:nvPicPr>
            <p:cNvPr id="6171" name="Picture 28" descr="b_md_wht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984" y="21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72" name="Text Box 29"/>
            <p:cNvSpPr txBox="1">
              <a:spLocks noChangeArrowheads="1"/>
            </p:cNvSpPr>
            <p:nvPr/>
          </p:nvSpPr>
          <p:spPr bwMode="auto">
            <a:xfrm>
              <a:off x="1200" y="2035"/>
              <a:ext cx="355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just" eaLnBrk="0" hangingPunct="0"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charset="0"/>
                </a:rPr>
                <a:t>  Dài cộng rộng cùng đơn vị đo rồi nhân với 2.</a:t>
              </a:r>
              <a:endParaRPr lang="en-US" sz="2800" b="1">
                <a:solidFill>
                  <a:srgbClr val="0000CC"/>
                </a:solidFill>
                <a:latin typeface="Arial" charset="0"/>
              </a:endParaRP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1143000" y="5257800"/>
            <a:ext cx="4724400" cy="519113"/>
            <a:chOff x="1008" y="2419"/>
            <a:chExt cx="1908" cy="327"/>
          </a:xfrm>
        </p:grpSpPr>
        <p:sp>
          <p:nvSpPr>
            <p:cNvPr id="6169" name="Text Box 32"/>
            <p:cNvSpPr txBox="1">
              <a:spLocks noChangeArrowheads="1"/>
            </p:cNvSpPr>
            <p:nvPr/>
          </p:nvSpPr>
          <p:spPr bwMode="auto">
            <a:xfrm>
              <a:off x="1284" y="2419"/>
              <a:ext cx="16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just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0000CC"/>
                  </a:solidFill>
                  <a:latin typeface="Arial" charset="0"/>
                </a:rPr>
                <a:t>Dài nhân với rộng.</a:t>
              </a:r>
            </a:p>
          </p:txBody>
        </p:sp>
        <p:pic>
          <p:nvPicPr>
            <p:cNvPr id="6170" name="Picture 33" descr="c_md_wht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008" y="2533"/>
              <a:ext cx="24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344" name="AutoShape 56"/>
          <p:cNvSpPr>
            <a:spLocks noChangeArrowheads="1"/>
          </p:cNvSpPr>
          <p:nvPr/>
        </p:nvSpPr>
        <p:spPr bwMode="auto">
          <a:xfrm>
            <a:off x="3657600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2345" name="AutoShape 57"/>
          <p:cNvSpPr>
            <a:spLocks noChangeArrowheads="1"/>
          </p:cNvSpPr>
          <p:nvPr/>
        </p:nvSpPr>
        <p:spPr bwMode="auto">
          <a:xfrm>
            <a:off x="3657600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12346" name="AutoShape 58"/>
          <p:cNvSpPr>
            <a:spLocks noChangeArrowheads="1"/>
          </p:cNvSpPr>
          <p:nvPr/>
        </p:nvSpPr>
        <p:spPr bwMode="auto">
          <a:xfrm>
            <a:off x="3657600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12347" name="AutoShape 59"/>
          <p:cNvSpPr>
            <a:spLocks noChangeArrowheads="1"/>
          </p:cNvSpPr>
          <p:nvPr/>
        </p:nvSpPr>
        <p:spPr bwMode="auto">
          <a:xfrm>
            <a:off x="3657600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12348" name="AutoShape 60"/>
          <p:cNvSpPr>
            <a:spLocks noChangeArrowheads="1"/>
          </p:cNvSpPr>
          <p:nvPr/>
        </p:nvSpPr>
        <p:spPr bwMode="auto">
          <a:xfrm>
            <a:off x="3581400" y="5943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12349" name="AutoShape 61"/>
          <p:cNvSpPr>
            <a:spLocks noChangeArrowheads="1"/>
          </p:cNvSpPr>
          <p:nvPr/>
        </p:nvSpPr>
        <p:spPr bwMode="auto">
          <a:xfrm>
            <a:off x="3581400" y="5943600"/>
            <a:ext cx="12192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1295400" y="5867400"/>
            <a:ext cx="2209800" cy="762000"/>
            <a:chOff x="912" y="2592"/>
            <a:chExt cx="3072" cy="960"/>
          </a:xfrm>
        </p:grpSpPr>
        <p:sp>
          <p:nvSpPr>
            <p:cNvPr id="6167" name="Oval 63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EEE91F"/>
            </a:solidFill>
            <a:ln w="9525">
              <a:solidFill>
                <a:srgbClr val="FF99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168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1488" y="2881"/>
              <a:ext cx="1273" cy="5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800" b="1" kern="10">
                  <a:ln w="9525">
                    <a:solidFill>
                      <a:srgbClr val="0033CC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   Hết giờ</a:t>
              </a:r>
            </a:p>
          </p:txBody>
        </p:sp>
      </p:grpSp>
      <p:pic>
        <p:nvPicPr>
          <p:cNvPr id="6166" name="Picture 68" descr="ANd9GcSxvYBcPiO6iqo2BsJi457LqXFXtuXvAWZ-XgYDyV7xiwHTs1p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543800" y="5867400"/>
            <a:ext cx="1019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1000" fill="hold"/>
                                        <p:tgtEl>
                                          <p:spTgt spid="1234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8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3" dur="4745" fill="hold"/>
                                        <p:tgtEl>
                                          <p:spTgt spid="123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7"/>
                  </p:tgtEl>
                </p:cond>
              </p:nextCondLst>
            </p:seq>
            <p:audio>
              <p:cMediaNode>
                <p:cTn id="1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07"/>
                </p:tgtEl>
              </p:cMediaNode>
            </p:audio>
          </p:childTnLst>
        </p:cTn>
      </p:par>
    </p:tnLst>
    <p:bldLst>
      <p:bldP spid="12296" grpId="0" animBg="1"/>
      <p:bldP spid="12302" grpId="0"/>
      <p:bldP spid="12310" grpId="0"/>
      <p:bldP spid="12322" grpId="0" animBg="1"/>
      <p:bldP spid="12344" grpId="0" animBg="1"/>
      <p:bldP spid="12345" grpId="0" animBg="1"/>
      <p:bldP spid="12346" grpId="0" animBg="1"/>
      <p:bldP spid="12347" grpId="0" animBg="1"/>
      <p:bldP spid="12348" grpId="0" animBg="1"/>
      <p:bldP spid="123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373</Words>
  <Application>Microsoft Office PowerPoint</Application>
  <PresentationFormat>On-screen Show (4:3)</PresentationFormat>
  <Paragraphs>118</Paragraphs>
  <Slides>5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Times New Roman</vt:lpstr>
      <vt:lpstr>Arial</vt:lpstr>
      <vt:lpstr>Calibri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</vt:vector>
  </TitlesOfParts>
  <Company>Mobile.0979.822.550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Mr.Le Minh Khai</dc:creator>
  <cp:lastModifiedBy>CSTeam</cp:lastModifiedBy>
  <cp:revision>26</cp:revision>
  <dcterms:created xsi:type="dcterms:W3CDTF">2011-12-16T12:32:50Z</dcterms:created>
  <dcterms:modified xsi:type="dcterms:W3CDTF">2016-06-29T10:28:30Z</dcterms:modified>
</cp:coreProperties>
</file>