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0"/>
  </p:notesMasterIdLst>
  <p:handoutMasterIdLst>
    <p:handoutMasterId r:id="rId11"/>
  </p:handoutMasterIdLst>
  <p:sldIdLst>
    <p:sldId id="474" r:id="rId2"/>
    <p:sldId id="481" r:id="rId3"/>
    <p:sldId id="491" r:id="rId4"/>
    <p:sldId id="496" r:id="rId5"/>
    <p:sldId id="495" r:id="rId6"/>
    <p:sldId id="497" r:id="rId7"/>
    <p:sldId id="499" r:id="rId8"/>
    <p:sldId id="498" r:id="rId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773925"/>
    <a:srgbClr val="6C4030"/>
    <a:srgbClr val="FF0000"/>
    <a:srgbClr val="003399"/>
    <a:srgbClr val="FFFFFF"/>
    <a:srgbClr val="66CCFF"/>
    <a:srgbClr val="0099FF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52" autoAdjust="0"/>
    <p:restoredTop sz="89387" autoAdjust="0"/>
  </p:normalViewPr>
  <p:slideViewPr>
    <p:cSldViewPr>
      <p:cViewPr varScale="1">
        <p:scale>
          <a:sx n="38" d="100"/>
          <a:sy n="38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7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60E4CC-193A-4E8A-8840-157C002991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6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6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07909B-676C-4339-9996-806EB50338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73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FC413-9B67-4ADE-AB84-998FB741C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50E15-9116-4EB2-B639-BC9C037F3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9EFC-2914-4CC2-847A-9928169B5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52E5D-BE8E-4264-A7A7-A223B3F04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35225-DD4F-4DFA-B380-A515A7ED9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66918-E0C7-44EC-B869-FA5DD06143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2FF3C-A4C0-415D-A3D6-70407F3D5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A3B7B-4B2C-4ACD-B4D5-46E857F8D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9290A-779F-4757-856B-80D157EBD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09538-57E8-4AE5-8516-74E4A073F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F951F-609E-4431-8189-B50BB4A015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DD3B9-008B-4A2C-B4CA-2C290030F2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9AB6C-3D97-4D19-8E53-4E9146C17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64756-50B1-49FF-AECC-78441E45C1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633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6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0FF03AC1-3503-4E4F-A597-1A19331064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slide" Target="slide6.xml"/><Relationship Id="rId2" Type="http://schemas.openxmlformats.org/officeDocument/2006/relationships/audio" Target="file:///D:\My%20documents\My%20Music\Bai%20ca1.MP3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914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8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800" b="1" smtClean="0">
                <a:solidFill>
                  <a:srgbClr val="000000"/>
                </a:solidFill>
                <a:effectLst/>
              </a:rPr>
            </a:br>
            <a:r>
              <a:rPr lang="en-US" sz="38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667652" name="Text Box 4"/>
          <p:cNvSpPr txBox="1">
            <a:spLocks noChangeArrowheads="1"/>
          </p:cNvSpPr>
          <p:nvPr/>
        </p:nvSpPr>
        <p:spPr bwMode="auto">
          <a:xfrm>
            <a:off x="0" y="22098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0" y="3657600"/>
            <a:ext cx="495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4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  <a:noFill/>
        </p:spPr>
        <p:txBody>
          <a:bodyPr anchor="t"/>
          <a:lstStyle/>
          <a:p>
            <a:pPr eaLnBrk="1" hangingPunct="1"/>
            <a:r>
              <a:rPr lang="en-US" sz="3200" b="1" smtClean="0">
                <a:solidFill>
                  <a:srgbClr val="00080C"/>
                </a:solidFill>
                <a:effectLst/>
              </a:rPr>
              <a:t/>
            </a:r>
            <a:br>
              <a:rPr lang="en-US" sz="3200" b="1" smtClean="0">
                <a:solidFill>
                  <a:srgbClr val="00080C"/>
                </a:solidFill>
                <a:effectLst/>
              </a:rPr>
            </a:br>
            <a:endParaRPr lang="en-US" sz="3200" b="1" u="sng" smtClean="0">
              <a:solidFill>
                <a:srgbClr val="00080C"/>
              </a:solidFill>
              <a:effectLst/>
            </a:endParaRPr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2057400" y="762000"/>
            <a:ext cx="670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3081" name="Rectangle 10"/>
          <p:cNvSpPr>
            <a:spLocks noRot="1" noChangeArrowheads="1"/>
          </p:cNvSpPr>
          <p:nvPr/>
        </p:nvSpPr>
        <p:spPr bwMode="auto">
          <a:xfrm>
            <a:off x="533400" y="6858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200" b="1" u="sng">
                <a:solidFill>
                  <a:srgbClr val="00080C"/>
                </a:solidFill>
              </a:rPr>
              <a:t>Toán</a:t>
            </a:r>
            <a:r>
              <a:rPr lang="en-US" sz="32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75895" name="Text Box 55"/>
          <p:cNvSpPr txBox="1">
            <a:spLocks noChangeArrowheads="1"/>
          </p:cNvSpPr>
          <p:nvPr/>
        </p:nvSpPr>
        <p:spPr bwMode="auto">
          <a:xfrm>
            <a:off x="152400" y="135255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B53F2B"/>
                </a:solidFill>
              </a:rPr>
              <a:t>1) </a:t>
            </a:r>
            <a:r>
              <a:rPr lang="en-US" sz="3200" b="1" i="1" u="sng">
                <a:solidFill>
                  <a:srgbClr val="B53F2B"/>
                </a:solidFill>
              </a:rPr>
              <a:t>Ví dụ về biểu thức</a:t>
            </a:r>
            <a:r>
              <a:rPr lang="en-US" sz="3200" b="1" i="1">
                <a:solidFill>
                  <a:srgbClr val="B53F2B"/>
                </a:solidFill>
              </a:rPr>
              <a:t> :</a:t>
            </a:r>
            <a:endParaRPr lang="en-US" sz="3200" i="1">
              <a:solidFill>
                <a:srgbClr val="B53F2B"/>
              </a:solidFill>
            </a:endParaRPr>
          </a:p>
        </p:txBody>
      </p:sp>
      <p:sp>
        <p:nvSpPr>
          <p:cNvPr id="675896" name="Text Box 56"/>
          <p:cNvSpPr txBox="1">
            <a:spLocks noChangeArrowheads="1"/>
          </p:cNvSpPr>
          <p:nvPr/>
        </p:nvSpPr>
        <p:spPr bwMode="auto">
          <a:xfrm>
            <a:off x="381000" y="2117725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</a:t>
            </a:r>
          </a:p>
        </p:txBody>
      </p:sp>
      <p:sp>
        <p:nvSpPr>
          <p:cNvPr id="675897" name="Text Box 57"/>
          <p:cNvSpPr txBox="1">
            <a:spLocks noChangeArrowheads="1"/>
          </p:cNvSpPr>
          <p:nvPr/>
        </p:nvSpPr>
        <p:spPr bwMode="auto">
          <a:xfrm>
            <a:off x="381000" y="2819400"/>
            <a:ext cx="167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62 -11</a:t>
            </a:r>
          </a:p>
        </p:txBody>
      </p:sp>
      <p:sp>
        <p:nvSpPr>
          <p:cNvPr id="675899" name="Text Box 59"/>
          <p:cNvSpPr txBox="1">
            <a:spLocks noChangeArrowheads="1"/>
          </p:cNvSpPr>
          <p:nvPr/>
        </p:nvSpPr>
        <p:spPr bwMode="auto">
          <a:xfrm>
            <a:off x="381000" y="35052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 x 3</a:t>
            </a:r>
          </a:p>
        </p:txBody>
      </p:sp>
      <p:sp>
        <p:nvSpPr>
          <p:cNvPr id="675900" name="Text Box 60"/>
          <p:cNvSpPr txBox="1">
            <a:spLocks noChangeArrowheads="1"/>
          </p:cNvSpPr>
          <p:nvPr/>
        </p:nvSpPr>
        <p:spPr bwMode="auto">
          <a:xfrm>
            <a:off x="381000" y="4191000"/>
            <a:ext cx="137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 : 4</a:t>
            </a:r>
          </a:p>
        </p:txBody>
      </p:sp>
      <p:sp>
        <p:nvSpPr>
          <p:cNvPr id="675901" name="Text Box 61"/>
          <p:cNvSpPr txBox="1">
            <a:spLocks noChangeArrowheads="1"/>
          </p:cNvSpPr>
          <p:nvPr/>
        </p:nvSpPr>
        <p:spPr bwMode="auto">
          <a:xfrm>
            <a:off x="152400" y="48768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125 + 10 - 4</a:t>
            </a:r>
          </a:p>
        </p:txBody>
      </p:sp>
      <p:sp>
        <p:nvSpPr>
          <p:cNvPr id="675902" name="Text Box 62"/>
          <p:cNvSpPr txBox="1">
            <a:spLocks noChangeArrowheads="1"/>
          </p:cNvSpPr>
          <p:nvPr/>
        </p:nvSpPr>
        <p:spPr bwMode="auto">
          <a:xfrm>
            <a:off x="381000" y="55626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45 : 5 + 7</a:t>
            </a:r>
          </a:p>
        </p:txBody>
      </p:sp>
      <p:sp>
        <p:nvSpPr>
          <p:cNvPr id="675903" name="Text Box 63"/>
          <p:cNvSpPr txBox="1">
            <a:spLocks noChangeArrowheads="1"/>
          </p:cNvSpPr>
          <p:nvPr/>
        </p:nvSpPr>
        <p:spPr bwMode="auto">
          <a:xfrm>
            <a:off x="4876800" y="2660650"/>
            <a:ext cx="426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… </a:t>
            </a:r>
            <a:r>
              <a:rPr lang="en-US" sz="3200" b="1">
                <a:solidFill>
                  <a:srgbClr val="000099"/>
                </a:solidFill>
              </a:rPr>
              <a:t>là các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04" name="Text Box 64"/>
          <p:cNvSpPr txBox="1">
            <a:spLocks noChangeArrowheads="1"/>
          </p:cNvSpPr>
          <p:nvPr/>
        </p:nvSpPr>
        <p:spPr bwMode="auto">
          <a:xfrm>
            <a:off x="2286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  <p:sp>
        <p:nvSpPr>
          <p:cNvPr id="675909" name="Text Box 69"/>
          <p:cNvSpPr txBox="1">
            <a:spLocks noChangeArrowheads="1"/>
          </p:cNvSpPr>
          <p:nvPr/>
        </p:nvSpPr>
        <p:spPr bwMode="auto">
          <a:xfrm>
            <a:off x="2667000" y="182245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126 cộng 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0" name="Text Box 70"/>
          <p:cNvSpPr txBox="1">
            <a:spLocks noChangeArrowheads="1"/>
          </p:cNvSpPr>
          <p:nvPr/>
        </p:nvSpPr>
        <p:spPr bwMode="auto">
          <a:xfrm>
            <a:off x="2209800" y="182245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2" name="Text Box 72"/>
          <p:cNvSpPr txBox="1">
            <a:spLocks noChangeArrowheads="1"/>
          </p:cNvSpPr>
          <p:nvPr/>
        </p:nvSpPr>
        <p:spPr bwMode="auto">
          <a:xfrm>
            <a:off x="1828800" y="2524125"/>
            <a:ext cx="289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3" name="Text Box 73"/>
          <p:cNvSpPr txBox="1">
            <a:spLocks noChangeArrowheads="1"/>
          </p:cNvSpPr>
          <p:nvPr/>
        </p:nvSpPr>
        <p:spPr bwMode="auto">
          <a:xfrm>
            <a:off x="2667000" y="25241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/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62 trừ 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4" name="Text Box 74"/>
          <p:cNvSpPr txBox="1">
            <a:spLocks noChangeArrowheads="1"/>
          </p:cNvSpPr>
          <p:nvPr/>
        </p:nvSpPr>
        <p:spPr bwMode="auto">
          <a:xfrm>
            <a:off x="3276600" y="433705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/>
              <a:t>các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5" name="AutoShape 75"/>
          <p:cNvSpPr>
            <a:spLocks/>
          </p:cNvSpPr>
          <p:nvPr/>
        </p:nvSpPr>
        <p:spPr bwMode="auto">
          <a:xfrm rot="10800000">
            <a:off x="2743200" y="3716338"/>
            <a:ext cx="777875" cy="2608262"/>
          </a:xfrm>
          <a:prstGeom prst="leftBrace">
            <a:avLst>
              <a:gd name="adj1" fmla="val 27942"/>
              <a:gd name="adj2" fmla="val 49995"/>
            </a:avLst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pic>
        <p:nvPicPr>
          <p:cNvPr id="675916" name="dien214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17" name="dien214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579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8" name="Text Box 78"/>
          <p:cNvSpPr txBox="1">
            <a:spLocks noChangeArrowheads="1"/>
          </p:cNvSpPr>
          <p:nvPr/>
        </p:nvSpPr>
        <p:spPr bwMode="auto">
          <a:xfrm>
            <a:off x="2667000" y="3209925"/>
            <a:ext cx="518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13 nhân 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9" name="Text Box 79"/>
          <p:cNvSpPr txBox="1">
            <a:spLocks noChangeArrowheads="1"/>
          </p:cNvSpPr>
          <p:nvPr/>
        </p:nvSpPr>
        <p:spPr bwMode="auto">
          <a:xfrm>
            <a:off x="2667000" y="38957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84 chia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0" name="Text Box 80"/>
          <p:cNvSpPr txBox="1">
            <a:spLocks noChangeArrowheads="1"/>
          </p:cNvSpPr>
          <p:nvPr/>
        </p:nvSpPr>
        <p:spPr bwMode="auto">
          <a:xfrm>
            <a:off x="2667000" y="4581525"/>
            <a:ext cx="662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125 cộng 10 trừ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1" name="Text Box 81"/>
          <p:cNvSpPr txBox="1">
            <a:spLocks noChangeArrowheads="1"/>
          </p:cNvSpPr>
          <p:nvPr/>
        </p:nvSpPr>
        <p:spPr bwMode="auto">
          <a:xfrm>
            <a:off x="2667000" y="5267325"/>
            <a:ext cx="632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45 chia 5 cộng 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2" name="Text Box 82"/>
          <p:cNvSpPr txBox="1">
            <a:spLocks noChangeArrowheads="1"/>
          </p:cNvSpPr>
          <p:nvPr/>
        </p:nvSpPr>
        <p:spPr bwMode="auto">
          <a:xfrm>
            <a:off x="40386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4" name="Text Box 84"/>
          <p:cNvSpPr txBox="1">
            <a:spLocks noChangeArrowheads="1"/>
          </p:cNvSpPr>
          <p:nvPr/>
        </p:nvSpPr>
        <p:spPr bwMode="auto">
          <a:xfrm>
            <a:off x="58674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5" name="Text Box 85"/>
          <p:cNvSpPr txBox="1">
            <a:spLocks noChangeArrowheads="1"/>
          </p:cNvSpPr>
          <p:nvPr/>
        </p:nvSpPr>
        <p:spPr bwMode="auto">
          <a:xfrm>
            <a:off x="7620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6" name="Text Box 86"/>
          <p:cNvSpPr txBox="1">
            <a:spLocks noChangeArrowheads="1"/>
          </p:cNvSpPr>
          <p:nvPr/>
        </p:nvSpPr>
        <p:spPr bwMode="auto">
          <a:xfrm>
            <a:off x="2590800" y="29559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5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6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7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7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7" dur="3991" fill="hold"/>
                                        <p:tgtEl>
                                          <p:spTgt spid="6759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3991" fill="hold"/>
                                        <p:tgtEl>
                                          <p:spTgt spid="6759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7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25 0.01549 L 0.24167 -0.09986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" y="-58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7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6215 0.01549 L 0.44097 -0.19533 " pathEditMode="relative" rAng="0" ptsTypes="AA">
                                      <p:cBhvr>
                                        <p:cTn id="177" dur="10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105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7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3333 2.3116E-8 L 0.64218 -0.29519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-148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7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233 -1.28063E-6 L -0.00799 -0.2797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4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7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972 0.01549 L 0.27222 -0.3795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198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675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6"/>
                </p:tgtEl>
              </p:cMediaNode>
            </p:audio>
            <p:audio>
              <p:cMediaNode>
                <p:cTn id="2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7"/>
                </p:tgtEl>
              </p:cMediaNode>
            </p:audio>
          </p:childTnLst>
        </p:cTn>
      </p:par>
    </p:tnLst>
    <p:bldLst>
      <p:bldP spid="675895" grpId="0"/>
      <p:bldP spid="675896" grpId="0"/>
      <p:bldP spid="675897" grpId="0"/>
      <p:bldP spid="675897" grpId="1"/>
      <p:bldP spid="675899" grpId="0" build="allAtOnce"/>
      <p:bldP spid="675899" grpId="1" build="allAtOnce"/>
      <p:bldP spid="675900" grpId="0" build="allAtOnce"/>
      <p:bldP spid="675900" grpId="1" build="allAtOnce"/>
      <p:bldP spid="675901" grpId="0" build="allAtOnce"/>
      <p:bldP spid="675901" grpId="1" build="allAtOnce"/>
      <p:bldP spid="675902" grpId="0" build="allAtOnce"/>
      <p:bldP spid="675902" grpId="1" build="allAtOnce"/>
      <p:bldP spid="675903" grpId="0"/>
      <p:bldP spid="675904" grpId="0"/>
      <p:bldP spid="675909" grpId="0"/>
      <p:bldP spid="675909" grpId="1"/>
      <p:bldP spid="675910" grpId="0"/>
      <p:bldP spid="675910" grpId="1"/>
      <p:bldP spid="675912" grpId="0"/>
      <p:bldP spid="675912" grpId="1"/>
      <p:bldP spid="675913" grpId="0"/>
      <p:bldP spid="675913" grpId="1"/>
      <p:bldP spid="675914" grpId="0"/>
      <p:bldP spid="675914" grpId="1"/>
      <p:bldP spid="675915" grpId="0" animBg="1"/>
      <p:bldP spid="675915" grpId="1" animBg="1"/>
      <p:bldP spid="675918" grpId="0"/>
      <p:bldP spid="675918" grpId="1"/>
      <p:bldP spid="675919" grpId="0"/>
      <p:bldP spid="675919" grpId="1"/>
      <p:bldP spid="675920" grpId="0"/>
      <p:bldP spid="675920" grpId="1"/>
      <p:bldP spid="675921" grpId="0"/>
      <p:bldP spid="675921" grpId="1"/>
      <p:bldP spid="675922" grpId="0"/>
      <p:bldP spid="675924" grpId="0"/>
      <p:bldP spid="675925" grpId="0"/>
      <p:bldP spid="6759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87115" name="Text Box 11"/>
          <p:cNvSpPr txBox="1">
            <a:spLocks noChangeArrowheads="1"/>
          </p:cNvSpPr>
          <p:nvPr/>
        </p:nvSpPr>
        <p:spPr bwMode="auto">
          <a:xfrm>
            <a:off x="304800" y="26988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 u="sng">
                <a:solidFill>
                  <a:srgbClr val="B53F2B"/>
                </a:solidFill>
              </a:rPr>
              <a:t>2) Giá trị của biểu thức</a:t>
            </a:r>
            <a:r>
              <a:rPr lang="en-US" sz="2800" b="1" i="1">
                <a:solidFill>
                  <a:srgbClr val="B53F2B"/>
                </a:solidFill>
              </a:rPr>
              <a:t> : </a:t>
            </a:r>
            <a:endParaRPr lang="en-US" sz="2800" i="1">
              <a:solidFill>
                <a:srgbClr val="B53F2B"/>
              </a:solidFill>
            </a:endParaRPr>
          </a:p>
        </p:txBody>
      </p:sp>
      <p:sp>
        <p:nvSpPr>
          <p:cNvPr id="687126" name="Text Box 22"/>
          <p:cNvSpPr txBox="1">
            <a:spLocks noChangeArrowheads="1"/>
          </p:cNvSpPr>
          <p:nvPr/>
        </p:nvSpPr>
        <p:spPr bwMode="auto">
          <a:xfrm>
            <a:off x="2590800" y="533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177</a:t>
            </a:r>
            <a:endParaRPr lang="en-US" sz="3200" b="1"/>
          </a:p>
        </p:txBody>
      </p:sp>
      <p:sp>
        <p:nvSpPr>
          <p:cNvPr id="687127" name="Text Box 23"/>
          <p:cNvSpPr txBox="1">
            <a:spLocks noChangeArrowheads="1"/>
          </p:cNvSpPr>
          <p:nvPr/>
        </p:nvSpPr>
        <p:spPr bwMode="auto">
          <a:xfrm>
            <a:off x="228600" y="733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126 </a:t>
            </a:r>
            <a:r>
              <a:rPr lang="en-US" sz="3200" b="1" i="1"/>
              <a:t>+ </a:t>
            </a:r>
            <a:r>
              <a:rPr lang="en-US" sz="3200" b="1"/>
              <a:t>51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177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35" name="Text Box 31"/>
          <p:cNvSpPr txBox="1">
            <a:spLocks noChangeArrowheads="1"/>
          </p:cNvSpPr>
          <p:nvPr/>
        </p:nvSpPr>
        <p:spPr bwMode="auto">
          <a:xfrm>
            <a:off x="304800" y="5334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 =</a:t>
            </a:r>
          </a:p>
        </p:txBody>
      </p:sp>
      <p:pic>
        <p:nvPicPr>
          <p:cNvPr id="687136" name="dien217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37" name="dien2175.WAV">
            <a:hlinkClick r:id="" action="ppaction://media"/>
          </p:cNvPr>
          <p:cNvPicPr>
            <a:picLocks noRot="1" noChangeAspect="1" noChangeArrowheads="1"/>
          </p:cNvPicPr>
          <p:nvPr>
            <p:ph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6553200"/>
            <a:ext cx="304800" cy="304800"/>
          </a:xfrm>
        </p:spPr>
      </p:pic>
      <p:sp>
        <p:nvSpPr>
          <p:cNvPr id="687140" name="Text Box 36"/>
          <p:cNvSpPr txBox="1">
            <a:spLocks noChangeArrowheads="1"/>
          </p:cNvSpPr>
          <p:nvPr/>
        </p:nvSpPr>
        <p:spPr bwMode="auto">
          <a:xfrm>
            <a:off x="381000" y="1477963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62 -11 =</a:t>
            </a:r>
          </a:p>
        </p:txBody>
      </p:sp>
      <p:sp>
        <p:nvSpPr>
          <p:cNvPr id="687141" name="Text Box 37"/>
          <p:cNvSpPr txBox="1">
            <a:spLocks noChangeArrowheads="1"/>
          </p:cNvSpPr>
          <p:nvPr/>
        </p:nvSpPr>
        <p:spPr bwMode="auto">
          <a:xfrm>
            <a:off x="2667000" y="5175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?</a:t>
            </a:r>
          </a:p>
        </p:txBody>
      </p:sp>
      <p:sp>
        <p:nvSpPr>
          <p:cNvPr id="687142" name="Text Box 38"/>
          <p:cNvSpPr txBox="1">
            <a:spLocks noChangeArrowheads="1"/>
          </p:cNvSpPr>
          <p:nvPr/>
        </p:nvSpPr>
        <p:spPr bwMode="auto">
          <a:xfrm>
            <a:off x="304800" y="2514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13 x 3 =</a:t>
            </a:r>
          </a:p>
        </p:txBody>
      </p:sp>
      <p:sp>
        <p:nvSpPr>
          <p:cNvPr id="687143" name="Text Box 39"/>
          <p:cNvSpPr txBox="1">
            <a:spLocks noChangeArrowheads="1"/>
          </p:cNvSpPr>
          <p:nvPr/>
        </p:nvSpPr>
        <p:spPr bwMode="auto">
          <a:xfrm>
            <a:off x="304800" y="35814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84 : 4 =</a:t>
            </a:r>
          </a:p>
        </p:txBody>
      </p:sp>
      <p:sp>
        <p:nvSpPr>
          <p:cNvPr id="687145" name="Text Box 41"/>
          <p:cNvSpPr txBox="1">
            <a:spLocks noChangeArrowheads="1"/>
          </p:cNvSpPr>
          <p:nvPr/>
        </p:nvSpPr>
        <p:spPr bwMode="auto">
          <a:xfrm>
            <a:off x="228600" y="200025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62 </a:t>
            </a:r>
            <a:r>
              <a:rPr lang="en-US" sz="3200" b="1" i="1"/>
              <a:t>- </a:t>
            </a:r>
            <a:r>
              <a:rPr lang="en-US" sz="3200" b="1"/>
              <a:t>11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46" name="Text Box 42"/>
          <p:cNvSpPr txBox="1">
            <a:spLocks noChangeArrowheads="1"/>
          </p:cNvSpPr>
          <p:nvPr/>
        </p:nvSpPr>
        <p:spPr bwMode="auto">
          <a:xfrm>
            <a:off x="304800" y="28924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13 x</a:t>
            </a:r>
            <a:r>
              <a:rPr lang="en-US" sz="3200" b="1" i="1"/>
              <a:t> </a:t>
            </a:r>
            <a:r>
              <a:rPr lang="en-US" sz="3200" b="1"/>
              <a:t>3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39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47" name="Text Box 43"/>
          <p:cNvSpPr txBox="1">
            <a:spLocks noChangeArrowheads="1"/>
          </p:cNvSpPr>
          <p:nvPr/>
        </p:nvSpPr>
        <p:spPr bwMode="auto">
          <a:xfrm>
            <a:off x="304800" y="46482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125 + 10 – 4 =</a:t>
            </a:r>
          </a:p>
        </p:txBody>
      </p:sp>
      <p:sp>
        <p:nvSpPr>
          <p:cNvPr id="687149" name="Text Box 45"/>
          <p:cNvSpPr txBox="1">
            <a:spLocks noChangeArrowheads="1"/>
          </p:cNvSpPr>
          <p:nvPr/>
        </p:nvSpPr>
        <p:spPr bwMode="auto">
          <a:xfrm>
            <a:off x="304800" y="4035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84 :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50" name="Text Box 46"/>
          <p:cNvSpPr txBox="1">
            <a:spLocks noChangeArrowheads="1"/>
          </p:cNvSpPr>
          <p:nvPr/>
        </p:nvSpPr>
        <p:spPr bwMode="auto">
          <a:xfrm>
            <a:off x="304800" y="4733925"/>
            <a:ext cx="861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10 - 4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131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1" name="Text Box 47"/>
          <p:cNvSpPr txBox="1">
            <a:spLocks noChangeArrowheads="1"/>
          </p:cNvSpPr>
          <p:nvPr/>
        </p:nvSpPr>
        <p:spPr bwMode="auto">
          <a:xfrm>
            <a:off x="304800" y="56388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45 : 5 + 7 =</a:t>
            </a:r>
          </a:p>
        </p:txBody>
      </p:sp>
      <p:sp>
        <p:nvSpPr>
          <p:cNvPr id="687152" name="Text Box 48"/>
          <p:cNvSpPr txBox="1">
            <a:spLocks noChangeArrowheads="1"/>
          </p:cNvSpPr>
          <p:nvPr/>
        </p:nvSpPr>
        <p:spPr bwMode="auto">
          <a:xfrm>
            <a:off x="304800" y="56483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45 :</a:t>
            </a:r>
            <a:r>
              <a:rPr lang="en-US" sz="3200" b="1" i="1"/>
              <a:t> </a:t>
            </a:r>
            <a:r>
              <a:rPr lang="en-US" sz="3200" b="1"/>
              <a:t>5 + 7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16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3" name="Text Box 49"/>
          <p:cNvSpPr txBox="1">
            <a:spLocks noChangeArrowheads="1"/>
          </p:cNvSpPr>
          <p:nvPr/>
        </p:nvSpPr>
        <p:spPr bwMode="auto">
          <a:xfrm>
            <a:off x="2133600" y="1447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51</a:t>
            </a:r>
            <a:endParaRPr lang="en-US" sz="3200" b="1"/>
          </a:p>
        </p:txBody>
      </p:sp>
      <p:sp>
        <p:nvSpPr>
          <p:cNvPr id="687154" name="Text Box 50"/>
          <p:cNvSpPr txBox="1">
            <a:spLocks noChangeArrowheads="1"/>
          </p:cNvSpPr>
          <p:nvPr/>
        </p:nvSpPr>
        <p:spPr bwMode="auto">
          <a:xfrm>
            <a:off x="2057400" y="2514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39</a:t>
            </a:r>
            <a:endParaRPr lang="en-US" sz="3200" b="1"/>
          </a:p>
        </p:txBody>
      </p:sp>
      <p:sp>
        <p:nvSpPr>
          <p:cNvPr id="687155" name="Text Box 51"/>
          <p:cNvSpPr txBox="1">
            <a:spLocks noChangeArrowheads="1"/>
          </p:cNvSpPr>
          <p:nvPr/>
        </p:nvSpPr>
        <p:spPr bwMode="auto">
          <a:xfrm>
            <a:off x="1981200" y="3581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21</a:t>
            </a:r>
            <a:endParaRPr lang="en-US" sz="3200" b="1"/>
          </a:p>
        </p:txBody>
      </p:sp>
      <p:sp>
        <p:nvSpPr>
          <p:cNvPr id="687156" name="Text Box 52"/>
          <p:cNvSpPr txBox="1">
            <a:spLocks noChangeArrowheads="1"/>
          </p:cNvSpPr>
          <p:nvPr/>
        </p:nvSpPr>
        <p:spPr bwMode="auto">
          <a:xfrm>
            <a:off x="3276600" y="46482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131</a:t>
            </a:r>
            <a:endParaRPr lang="en-US" sz="3200" b="1"/>
          </a:p>
        </p:txBody>
      </p:sp>
      <p:sp>
        <p:nvSpPr>
          <p:cNvPr id="687157" name="Text Box 53"/>
          <p:cNvSpPr txBox="1">
            <a:spLocks noChangeArrowheads="1"/>
          </p:cNvSpPr>
          <p:nvPr/>
        </p:nvSpPr>
        <p:spPr bwMode="auto">
          <a:xfrm>
            <a:off x="2667000" y="5638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16</a:t>
            </a:r>
            <a:endParaRPr lang="en-US" sz="3200" b="1"/>
          </a:p>
        </p:txBody>
      </p:sp>
      <p:pic>
        <p:nvPicPr>
          <p:cNvPr id="687158" name="dien220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257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59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4876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7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7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991" fill="hold"/>
                                        <p:tgtEl>
                                          <p:spTgt spid="687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3991" fill="hold"/>
                                        <p:tgtEl>
                                          <p:spTgt spid="687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7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5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6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7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3" dur="3991" fill="hold"/>
                                        <p:tgtEl>
                                          <p:spTgt spid="6871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3991" fill="hold"/>
                                        <p:tgtEl>
                                          <p:spTgt spid="6871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8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87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87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8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87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8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87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8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87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6"/>
                </p:tgtEl>
              </p:cMediaNode>
            </p:audio>
            <p:audio>
              <p:cMediaNode>
                <p:cTn id="1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7"/>
                </p:tgtEl>
              </p:cMediaNode>
            </p:audio>
            <p:audio>
              <p:cMediaNode>
                <p:cTn id="1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8"/>
                </p:tgtEl>
              </p:cMediaNode>
            </p:audio>
            <p:audio>
              <p:cMediaNode>
                <p:cTn id="1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9"/>
                </p:tgtEl>
              </p:cMediaNode>
            </p:audio>
          </p:childTnLst>
        </p:cTn>
      </p:par>
    </p:tnLst>
    <p:bldLst>
      <p:bldP spid="687115" grpId="0"/>
      <p:bldP spid="687126" grpId="0"/>
      <p:bldP spid="687127" grpId="0"/>
      <p:bldP spid="687135" grpId="0" autoUpdateAnimBg="0"/>
      <p:bldP spid="687140" grpId="0" build="allAtOnce"/>
      <p:bldP spid="687141" grpId="0"/>
      <p:bldP spid="687141" grpId="1"/>
      <p:bldP spid="687142" grpId="0" build="allAtOnce"/>
      <p:bldP spid="687143" grpId="0" build="allAtOnce"/>
      <p:bldP spid="687145" grpId="0"/>
      <p:bldP spid="687146" grpId="0"/>
      <p:bldP spid="687147" grpId="0" build="allAtOnce"/>
      <p:bldP spid="687149" grpId="0"/>
      <p:bldP spid="687150" grpId="0"/>
      <p:bldP spid="687151" grpId="0" build="allAtOnce"/>
      <p:bldP spid="687152" grpId="0"/>
      <p:bldP spid="687153" grpId="0"/>
      <p:bldP spid="687154" grpId="0"/>
      <p:bldP spid="687155" grpId="0"/>
      <p:bldP spid="687156" grpId="0"/>
      <p:bldP spid="6871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96328" name="Text Box 8"/>
          <p:cNvSpPr txBox="1">
            <a:spLocks noChangeArrowheads="1"/>
          </p:cNvSpPr>
          <p:nvPr/>
        </p:nvSpPr>
        <p:spPr bwMode="auto">
          <a:xfrm>
            <a:off x="3048000" y="2133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143</a:t>
            </a:r>
            <a:endParaRPr lang="en-US" sz="3200" b="1"/>
          </a:p>
        </p:txBody>
      </p:sp>
      <p:sp>
        <p:nvSpPr>
          <p:cNvPr id="696329" name="Text Box 9"/>
          <p:cNvSpPr txBox="1">
            <a:spLocks noChangeArrowheads="1"/>
          </p:cNvSpPr>
          <p:nvPr/>
        </p:nvSpPr>
        <p:spPr bwMode="auto">
          <a:xfrm>
            <a:off x="228600" y="2616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18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143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0" name="Text Box 10"/>
          <p:cNvSpPr txBox="1">
            <a:spLocks noChangeArrowheads="1"/>
          </p:cNvSpPr>
          <p:nvPr/>
        </p:nvSpPr>
        <p:spPr bwMode="auto">
          <a:xfrm>
            <a:off x="381000" y="213360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a) 125 + 18 =</a:t>
            </a:r>
          </a:p>
        </p:txBody>
      </p:sp>
      <p:pic>
        <p:nvPicPr>
          <p:cNvPr id="696331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32" name="dien2221.WAV">
            <a:hlinkClick r:id="" action="ppaction://media"/>
          </p:cNvPr>
          <p:cNvPicPr>
            <a:picLocks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5334000"/>
            <a:ext cx="304800" cy="304800"/>
          </a:xfrm>
        </p:spPr>
      </p:pic>
      <p:sp>
        <p:nvSpPr>
          <p:cNvPr id="696333" name="Text Box 13"/>
          <p:cNvSpPr txBox="1">
            <a:spLocks noChangeArrowheads="1"/>
          </p:cNvSpPr>
          <p:nvPr/>
        </p:nvSpPr>
        <p:spPr bwMode="auto">
          <a:xfrm>
            <a:off x="381000" y="32766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b) 161 - 150 =</a:t>
            </a:r>
          </a:p>
        </p:txBody>
      </p:sp>
      <p:sp>
        <p:nvSpPr>
          <p:cNvPr id="696335" name="Text Box 15"/>
          <p:cNvSpPr txBox="1">
            <a:spLocks noChangeArrowheads="1"/>
          </p:cNvSpPr>
          <p:nvPr/>
        </p:nvSpPr>
        <p:spPr bwMode="auto">
          <a:xfrm>
            <a:off x="381000" y="4343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c) 21 x 4 =</a:t>
            </a:r>
          </a:p>
        </p:txBody>
      </p:sp>
      <p:sp>
        <p:nvSpPr>
          <p:cNvPr id="696336" name="Text Box 16"/>
          <p:cNvSpPr txBox="1">
            <a:spLocks noChangeArrowheads="1"/>
          </p:cNvSpPr>
          <p:nvPr/>
        </p:nvSpPr>
        <p:spPr bwMode="auto">
          <a:xfrm>
            <a:off x="381000" y="5486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d) 48 : 2 =</a:t>
            </a:r>
          </a:p>
        </p:txBody>
      </p:sp>
      <p:sp>
        <p:nvSpPr>
          <p:cNvPr id="696337" name="Text Box 17"/>
          <p:cNvSpPr txBox="1">
            <a:spLocks noChangeArrowheads="1"/>
          </p:cNvSpPr>
          <p:nvPr/>
        </p:nvSpPr>
        <p:spPr bwMode="auto">
          <a:xfrm>
            <a:off x="152400" y="3759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161 </a:t>
            </a:r>
            <a:r>
              <a:rPr lang="en-US" sz="3200" b="1" i="1"/>
              <a:t>- </a:t>
            </a:r>
            <a:r>
              <a:rPr lang="en-US" sz="3200" b="1"/>
              <a:t>150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8" name="Text Box 18"/>
          <p:cNvSpPr txBox="1">
            <a:spLocks noChangeArrowheads="1"/>
          </p:cNvSpPr>
          <p:nvPr/>
        </p:nvSpPr>
        <p:spPr bwMode="auto">
          <a:xfrm>
            <a:off x="304800" y="47212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21 x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84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96340" name="Text Box 20"/>
          <p:cNvSpPr txBox="1">
            <a:spLocks noChangeArrowheads="1"/>
          </p:cNvSpPr>
          <p:nvPr/>
        </p:nvSpPr>
        <p:spPr bwMode="auto">
          <a:xfrm>
            <a:off x="304800" y="60166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48 :</a:t>
            </a:r>
            <a:r>
              <a:rPr lang="en-US" sz="3200" b="1" i="1"/>
              <a:t> </a:t>
            </a:r>
            <a:r>
              <a:rPr lang="en-US" sz="3200" b="1"/>
              <a:t>2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44" name="Text Box 24"/>
          <p:cNvSpPr txBox="1">
            <a:spLocks noChangeArrowheads="1"/>
          </p:cNvSpPr>
          <p:nvPr/>
        </p:nvSpPr>
        <p:spPr bwMode="auto">
          <a:xfrm>
            <a:off x="3276600" y="3276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11</a:t>
            </a:r>
            <a:endParaRPr lang="en-US" sz="3200" b="1"/>
          </a:p>
        </p:txBody>
      </p:sp>
      <p:sp>
        <p:nvSpPr>
          <p:cNvPr id="696345" name="Text Box 25"/>
          <p:cNvSpPr txBox="1">
            <a:spLocks noChangeArrowheads="1"/>
          </p:cNvSpPr>
          <p:nvPr/>
        </p:nvSpPr>
        <p:spPr bwMode="auto">
          <a:xfrm>
            <a:off x="2667000" y="43735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</a:t>
            </a:r>
            <a:endParaRPr lang="en-US" sz="3200" b="1"/>
          </a:p>
        </p:txBody>
      </p:sp>
      <p:sp>
        <p:nvSpPr>
          <p:cNvPr id="696346" name="Text Box 26"/>
          <p:cNvSpPr txBox="1">
            <a:spLocks noChangeArrowheads="1"/>
          </p:cNvSpPr>
          <p:nvPr/>
        </p:nvSpPr>
        <p:spPr bwMode="auto">
          <a:xfrm>
            <a:off x="2590800" y="5486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24</a:t>
            </a:r>
            <a:endParaRPr lang="en-US" sz="3200" b="1"/>
          </a:p>
        </p:txBody>
      </p:sp>
      <p:sp>
        <p:nvSpPr>
          <p:cNvPr id="5141" name="Oval 29"/>
          <p:cNvSpPr>
            <a:spLocks noChangeArrowheads="1"/>
          </p:cNvSpPr>
          <p:nvPr/>
        </p:nvSpPr>
        <p:spPr bwMode="auto">
          <a:xfrm>
            <a:off x="0" y="76200"/>
            <a:ext cx="990600" cy="6096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800" b="1">
                <a:solidFill>
                  <a:srgbClr val="000000"/>
                </a:solidFill>
              </a:rPr>
              <a:t> 1/78</a:t>
            </a:r>
          </a:p>
        </p:txBody>
      </p:sp>
      <p:sp>
        <p:nvSpPr>
          <p:cNvPr id="5142" name="Text Box 30"/>
          <p:cNvSpPr txBox="1">
            <a:spLocks noChangeArrowheads="1"/>
          </p:cNvSpPr>
          <p:nvPr/>
        </p:nvSpPr>
        <p:spPr bwMode="auto">
          <a:xfrm>
            <a:off x="990600" y="161925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/>
              <a:t>Tìm giá trị của mỗi biểu thức sau (theo mẫu):</a:t>
            </a:r>
            <a:r>
              <a:rPr lang="en-US" sz="2800" b="1" i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696351" name="Text Box 31"/>
          <p:cNvSpPr txBox="1">
            <a:spLocks noChangeArrowheads="1"/>
          </p:cNvSpPr>
          <p:nvPr/>
        </p:nvSpPr>
        <p:spPr bwMode="auto">
          <a:xfrm>
            <a:off x="0" y="1031875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>
                <a:solidFill>
                  <a:srgbClr val="B53F2B"/>
                </a:solidFill>
              </a:rPr>
              <a:t>Mẫu:</a:t>
            </a:r>
            <a:r>
              <a:rPr lang="en-US" sz="2800" b="1">
                <a:solidFill>
                  <a:srgbClr val="000099"/>
                </a:solidFill>
              </a:rPr>
              <a:t> </a:t>
            </a: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696352" name="Rectangle 32"/>
          <p:cNvSpPr>
            <a:spLocks noChangeArrowheads="1"/>
          </p:cNvSpPr>
          <p:nvPr/>
        </p:nvSpPr>
        <p:spPr bwMode="auto">
          <a:xfrm>
            <a:off x="1219200" y="838200"/>
            <a:ext cx="7696200" cy="12192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696353" name="Text Box 33"/>
          <p:cNvSpPr txBox="1">
            <a:spLocks noChangeArrowheads="1"/>
          </p:cNvSpPr>
          <p:nvPr/>
        </p:nvSpPr>
        <p:spPr bwMode="auto">
          <a:xfrm>
            <a:off x="1447800" y="868363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284 + 10 =</a:t>
            </a:r>
          </a:p>
        </p:txBody>
      </p:sp>
      <p:sp>
        <p:nvSpPr>
          <p:cNvPr id="696354" name="Text Box 34"/>
          <p:cNvSpPr txBox="1">
            <a:spLocks noChangeArrowheads="1"/>
          </p:cNvSpPr>
          <p:nvPr/>
        </p:nvSpPr>
        <p:spPr bwMode="auto">
          <a:xfrm>
            <a:off x="3657600" y="8683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294</a:t>
            </a:r>
            <a:endParaRPr lang="en-US" sz="3200" b="1"/>
          </a:p>
        </p:txBody>
      </p:sp>
      <p:sp>
        <p:nvSpPr>
          <p:cNvPr id="696355" name="Text Box 35"/>
          <p:cNvSpPr txBox="1">
            <a:spLocks noChangeArrowheads="1"/>
          </p:cNvSpPr>
          <p:nvPr/>
        </p:nvSpPr>
        <p:spPr bwMode="auto">
          <a:xfrm>
            <a:off x="1295400" y="1320800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284 </a:t>
            </a:r>
            <a:r>
              <a:rPr lang="en-US" sz="3200" b="1" i="1"/>
              <a:t>+ </a:t>
            </a:r>
            <a:r>
              <a:rPr lang="en-US" sz="3200" b="1"/>
              <a:t>10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294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9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6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4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9" dur="3991" fill="hold"/>
                                        <p:tgtEl>
                                          <p:spTgt spid="696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3991" fill="hold"/>
                                        <p:tgtEl>
                                          <p:spTgt spid="6963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9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6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9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96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9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96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9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6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1"/>
                </p:tgtEl>
              </p:cMediaNode>
            </p:audio>
            <p:audio>
              <p:cMediaNode>
                <p:cTn id="1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2"/>
                </p:tgtEl>
              </p:cMediaNode>
            </p:audio>
          </p:childTnLst>
        </p:cTn>
      </p:par>
    </p:tnLst>
    <p:bldLst>
      <p:bldP spid="696328" grpId="0"/>
      <p:bldP spid="696329" grpId="0"/>
      <p:bldP spid="696330" grpId="0" build="allAtOnce"/>
      <p:bldP spid="696333" grpId="0" build="allAtOnce"/>
      <p:bldP spid="696335" grpId="0" build="allAtOnce"/>
      <p:bldP spid="696336" grpId="0" build="allAtOnce"/>
      <p:bldP spid="696337" grpId="0"/>
      <p:bldP spid="696338" grpId="0"/>
      <p:bldP spid="696340" grpId="0"/>
      <p:bldP spid="696344" grpId="0"/>
      <p:bldP spid="696345" grpId="0"/>
      <p:bldP spid="696346" grpId="0"/>
      <p:bldP spid="696351" grpId="0"/>
      <p:bldP spid="696352" grpId="0" animBg="1"/>
      <p:bldP spid="696353" grpId="0" autoUpdateAnimBg="0"/>
      <p:bldP spid="696354" grpId="0"/>
      <p:bldP spid="6963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057400" y="166688"/>
            <a:ext cx="670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6151" name="Rectangle 8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381000" y="17160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6155" name="Oval 3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6156" name="Rectangle 33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6157" name="Oval 34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6158" name="Rectangle 35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6160" name="Rectangle 37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6161" name="Rectangle 38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6162" name="Oval 40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6163" name="Oval 41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6164" name="Oval 42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6165" name="Oval 43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6166" name="Oval 44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6167" name="Text Box 45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6168" name="Text Box 46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6169" name="Text Box 47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6170" name="Text Box 48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6171" name="Text Box 49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pic>
        <p:nvPicPr>
          <p:cNvPr id="695362" name="dien2236.WAV">
            <a:hlinkClick r:id="" action="ppaction://media"/>
          </p:cNvPr>
          <p:cNvPicPr>
            <a:picLocks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>
          <a:xfrm>
            <a:off x="9448800" y="3657600"/>
            <a:ext cx="381000" cy="381000"/>
          </a:xfrm>
        </p:spPr>
      </p:pic>
      <p:pic>
        <p:nvPicPr>
          <p:cNvPr id="695348" name="Picture 52" descr="pen-dance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 rot="1343119">
            <a:off x="7772400" y="609600"/>
            <a:ext cx="685800" cy="1524000"/>
          </a:xfrm>
          <a:noFill/>
        </p:spPr>
      </p:pic>
      <p:pic>
        <p:nvPicPr>
          <p:cNvPr id="695352" name="Bai ca1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9448800" y="5410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3" name="dien22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953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4" name="dien225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648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7" name="Rectangle 59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6178" name="Rectangle 7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705600" y="6248400"/>
            <a:ext cx="2209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1" fill="hold"/>
                                        <p:tgtEl>
                                          <p:spTgt spid="6953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991" fill="hold"/>
                                        <p:tgtEl>
                                          <p:spTgt spid="6953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6964" fill="hold"/>
                                        <p:tgtEl>
                                          <p:spTgt spid="695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28 0.1988 C 0.03194 0.17407 -0.01233 0.14194 -0.03003 0.13754 C -0.13663 0.10102 -0.30243 0.3865 -0.35885 0.70296 C -0.33021 0.54161 -0.35712 0.36893 -0.40625 0.35345 C -0.46441 0.33472 -0.54358 0.47874 -0.57083 0.63592 C -0.55816 0.55802 -0.57066 0.4651 -0.59653 0.45654 C -0.62344 0.45007 -0.66719 0.52034 -0.68281 0.60171 C -0.67378 0.56057 -0.68247 0.51942 -0.69392 0.51549 C -0.70851 0.51017 -0.73056 0.54485 -0.73767 0.58507 C -0.73351 0.56357 -0.73681 0.53953 -0.74392 0.53838 C -0.74618 0.53814 -0.76128 0.55409 -0.76562 0.57559 C -0.76146 0.56311 -0.76285 0.55178 -0.76649 0.55155 C -0.76753 0.55317 -0.77691 0.55918 -0.77795 0.57236 C -0.7776 0.56357 -0.77691 0.55918 -0.7809 0.55779 C -0.78073 0.5601 -0.78611 0.56288 -0.78715 0.57004 C -0.78559 0.5645 -0.78472 0.56172 -0.78455 0.55895 C -0.78785 0.5601 -0.78698 0.56103 -0.79062 0.56473 C -0.7941 0.56334 -0.79045 0.56149 -0.79132 0.55849 C -0.79635 0.55733 -0.79549 0.55941 -0.79462 0.56334 " pathEditMode="relative" rAng="11597272" ptsTypes="fffffffffffffffffff">
                                      <p:cBhvr>
                                        <p:cTn id="19" dur="3000" fill="hold"/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" y="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6964"/>
                            </p:stCondLst>
                            <p:childTnLst>
                              <p:par>
                                <p:cTn id="2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2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3"/>
                </p:tgtEl>
              </p:cMediaNode>
            </p:audio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4"/>
                </p:tgtEl>
              </p:cMediaNode>
            </p:audio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6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057400" y="166688"/>
            <a:ext cx="67056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7175" name="Rectangle 7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81000" y="17160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sp>
        <p:nvSpPr>
          <p:cNvPr id="7196" name="Rectangle 33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703522" name="Line 34"/>
          <p:cNvSpPr>
            <a:spLocks noChangeShapeType="1"/>
          </p:cNvSpPr>
          <p:nvPr/>
        </p:nvSpPr>
        <p:spPr bwMode="auto">
          <a:xfrm>
            <a:off x="1447800" y="3429000"/>
            <a:ext cx="8382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3" name="Line 35"/>
          <p:cNvSpPr>
            <a:spLocks noChangeShapeType="1"/>
          </p:cNvSpPr>
          <p:nvPr/>
        </p:nvSpPr>
        <p:spPr bwMode="auto">
          <a:xfrm flipH="1">
            <a:off x="3962400" y="3429000"/>
            <a:ext cx="3810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4" name="Line 36"/>
          <p:cNvSpPr>
            <a:spLocks noChangeShapeType="1"/>
          </p:cNvSpPr>
          <p:nvPr/>
        </p:nvSpPr>
        <p:spPr bwMode="auto">
          <a:xfrm flipH="1">
            <a:off x="1066800" y="3429000"/>
            <a:ext cx="5257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5" name="Line 37"/>
          <p:cNvSpPr>
            <a:spLocks noChangeShapeType="1"/>
          </p:cNvSpPr>
          <p:nvPr/>
        </p:nvSpPr>
        <p:spPr bwMode="auto">
          <a:xfrm flipV="1">
            <a:off x="2438400" y="4648200"/>
            <a:ext cx="4419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6" name="Line 38"/>
          <p:cNvSpPr>
            <a:spLocks noChangeShapeType="1"/>
          </p:cNvSpPr>
          <p:nvPr/>
        </p:nvSpPr>
        <p:spPr bwMode="auto">
          <a:xfrm flipV="1">
            <a:off x="5257800" y="4572000"/>
            <a:ext cx="2667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3528" name="Line 40"/>
          <p:cNvSpPr>
            <a:spLocks noChangeShapeType="1"/>
          </p:cNvSpPr>
          <p:nvPr/>
        </p:nvSpPr>
        <p:spPr bwMode="auto">
          <a:xfrm>
            <a:off x="5562600" y="4648200"/>
            <a:ext cx="762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Rectangle 4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477000" y="6172200"/>
            <a:ext cx="2590800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0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0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03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522" grpId="0" animBg="1"/>
      <p:bldP spid="703523" grpId="0" animBg="1"/>
      <p:bldP spid="703524" grpId="0" animBg="1"/>
      <p:bldP spid="703525" grpId="0" animBg="1"/>
      <p:bldP spid="703526" grpId="0" animBg="1"/>
      <p:bldP spid="7035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057400" y="166688"/>
            <a:ext cx="67056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8199" name="Rectangle 7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81000" y="17922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8214" name="Oval 22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sp>
        <p:nvSpPr>
          <p:cNvPr id="8220" name="Rectangle 33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8221" name="Line 38"/>
          <p:cNvSpPr>
            <a:spLocks noChangeShapeType="1"/>
          </p:cNvSpPr>
          <p:nvPr/>
        </p:nvSpPr>
        <p:spPr bwMode="auto">
          <a:xfrm>
            <a:off x="1447800" y="3429000"/>
            <a:ext cx="8382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Line 39"/>
          <p:cNvSpPr>
            <a:spLocks noChangeShapeType="1"/>
          </p:cNvSpPr>
          <p:nvPr/>
        </p:nvSpPr>
        <p:spPr bwMode="auto">
          <a:xfrm flipH="1">
            <a:off x="3962400" y="3429000"/>
            <a:ext cx="3810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40"/>
          <p:cNvSpPr>
            <a:spLocks noChangeShapeType="1"/>
          </p:cNvSpPr>
          <p:nvPr/>
        </p:nvSpPr>
        <p:spPr bwMode="auto">
          <a:xfrm flipH="1">
            <a:off x="1066800" y="3429000"/>
            <a:ext cx="5257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41"/>
          <p:cNvSpPr>
            <a:spLocks noChangeShapeType="1"/>
          </p:cNvSpPr>
          <p:nvPr/>
        </p:nvSpPr>
        <p:spPr bwMode="auto">
          <a:xfrm flipV="1">
            <a:off x="2438400" y="4648200"/>
            <a:ext cx="44196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42"/>
          <p:cNvSpPr>
            <a:spLocks noChangeShapeType="1"/>
          </p:cNvSpPr>
          <p:nvPr/>
        </p:nvSpPr>
        <p:spPr bwMode="auto">
          <a:xfrm>
            <a:off x="5562600" y="4648200"/>
            <a:ext cx="762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43"/>
          <p:cNvSpPr>
            <a:spLocks noChangeShapeType="1"/>
          </p:cNvSpPr>
          <p:nvPr/>
        </p:nvSpPr>
        <p:spPr bwMode="auto">
          <a:xfrm flipV="1">
            <a:off x="5257800" y="4572000"/>
            <a:ext cx="2667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6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600" b="1" smtClean="0">
                <a:solidFill>
                  <a:srgbClr val="000000"/>
                </a:solidFill>
                <a:effectLst/>
              </a:rPr>
            </a:br>
            <a:r>
              <a:rPr lang="en-US" sz="36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295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5545" name="AutoShape 9"/>
          <p:cNvSpPr>
            <a:spLocks noChangeArrowheads="1"/>
          </p:cNvSpPr>
          <p:nvPr/>
        </p:nvSpPr>
        <p:spPr bwMode="auto">
          <a:xfrm>
            <a:off x="228600" y="2286000"/>
            <a:ext cx="8686800" cy="4343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8100" cap="sq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Làm bài tập 1d), 2e), 2g) /78.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Xem lại cách tính giá trị biểu 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en-US" sz="3600"/>
              <a:t>thức có hai phép tính </a:t>
            </a:r>
            <a:r>
              <a:rPr lang="vi-VN" sz="3600"/>
              <a:t>đ</a:t>
            </a:r>
            <a:r>
              <a:rPr lang="en-US" sz="3600"/>
              <a:t>ã học ở 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3600"/>
              <a:t>lớp 2 và </a:t>
            </a:r>
            <a:r>
              <a:rPr lang="vi-VN" sz="3600"/>
              <a:t>đ</a:t>
            </a:r>
            <a:r>
              <a:rPr lang="en-US" sz="3600"/>
              <a:t>ầu n</a:t>
            </a:r>
            <a:r>
              <a:rPr lang="vi-VN" sz="3600"/>
              <a:t>ă</a:t>
            </a:r>
            <a:r>
              <a:rPr lang="en-US" sz="3600"/>
              <a:t>m lớp 3.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45" grpId="0" animBg="1"/>
    </p:bldLst>
  </p:timing>
</p:sld>
</file>

<file path=ppt/theme/theme1.xml><?xml version="1.0" encoding="utf-8"?>
<a:theme xmlns:a="http://schemas.openxmlformats.org/drawingml/2006/main" name="Clouds">
  <a:themeElements>
    <a:clrScheme name="Clouds 8">
      <a:dk1>
        <a:srgbClr val="000000"/>
      </a:dk1>
      <a:lt1>
        <a:srgbClr val="B9B9B9"/>
      </a:lt1>
      <a:dk2>
        <a:srgbClr val="8A8472"/>
      </a:dk2>
      <a:lt2>
        <a:srgbClr val="4D4D4D"/>
      </a:lt2>
      <a:accent1>
        <a:srgbClr val="EDEEE2"/>
      </a:accent1>
      <a:accent2>
        <a:srgbClr val="7FAA7E"/>
      </a:accent2>
      <a:accent3>
        <a:srgbClr val="D9D9D9"/>
      </a:accent3>
      <a:accent4>
        <a:srgbClr val="000000"/>
      </a:accent4>
      <a:accent5>
        <a:srgbClr val="F4F5EE"/>
      </a:accent5>
      <a:accent6>
        <a:srgbClr val="729A72"/>
      </a:accent6>
      <a:hlink>
        <a:srgbClr val="008000"/>
      </a:hlink>
      <a:folHlink>
        <a:srgbClr val="989400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8807</TotalTime>
  <Words>569</Words>
  <Application>Microsoft PowerPoint</Application>
  <PresentationFormat>On-screen Show (4:3)</PresentationFormat>
  <Paragraphs>137</Paragraphs>
  <Slides>8</Slides>
  <Notes>0</Notes>
  <HiddenSlides>0</HiddenSlides>
  <MMClips>12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Times New Roman</vt:lpstr>
      <vt:lpstr>Clouds</vt:lpstr>
      <vt:lpstr> Toán</vt:lpstr>
      <vt:lpstr> </vt:lpstr>
      <vt:lpstr>Slide 3</vt:lpstr>
      <vt:lpstr>Slide 4</vt:lpstr>
      <vt:lpstr>Slide 5</vt:lpstr>
      <vt:lpstr>Slide 6</vt:lpstr>
      <vt:lpstr>Slide 7</vt:lpstr>
      <vt:lpstr> Toán</vt:lpstr>
    </vt:vector>
  </TitlesOfParts>
  <Company>Truongtieuhoc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Hoàng Hoa Thám</dc:title>
  <dc:creator>Cao Minh Man</dc:creator>
  <cp:lastModifiedBy>CSTeam</cp:lastModifiedBy>
  <cp:revision>270</cp:revision>
  <dcterms:created xsi:type="dcterms:W3CDTF">2006-02-22T12:17:09Z</dcterms:created>
  <dcterms:modified xsi:type="dcterms:W3CDTF">2016-06-29T10:28:26Z</dcterms:modified>
</cp:coreProperties>
</file>